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8" r:id="rId8"/>
    <p:sldId id="321" r:id="rId9"/>
    <p:sldId id="322" r:id="rId10"/>
    <p:sldId id="291" r:id="rId11"/>
    <p:sldId id="293" r:id="rId12"/>
    <p:sldId id="346" r:id="rId13"/>
    <p:sldId id="347" r:id="rId14"/>
    <p:sldId id="295" r:id="rId15"/>
    <p:sldId id="323" r:id="rId16"/>
    <p:sldId id="324" r:id="rId17"/>
    <p:sldId id="326" r:id="rId18"/>
    <p:sldId id="329" r:id="rId19"/>
    <p:sldId id="328" r:id="rId20"/>
    <p:sldId id="330" r:id="rId21"/>
    <p:sldId id="331" r:id="rId22"/>
    <p:sldId id="327" r:id="rId23"/>
    <p:sldId id="350" r:id="rId24"/>
    <p:sldId id="288" r:id="rId25"/>
    <p:sldId id="348" r:id="rId26"/>
    <p:sldId id="349" r:id="rId27"/>
    <p:sldId id="35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D53F7-F72B-46F3-A708-4908145A19D8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E52E6B-6692-43C1-992B-D9ACD2554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F97D-DF1E-47BE-A8FB-836607F51D82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0BEC-AD7C-4ABA-8975-D403BE98D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3FE7-9B79-4EAC-BB7B-92CD73DDD37A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A36B-6E06-4EEE-B764-1DBC6F9FD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EFC9-D792-4451-8F8F-52BC27E43B6F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F032-7EFC-47B2-9615-61DDDB76C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B53524-BD94-4B29-BBE7-01D08A818F90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A2CBB-270D-4F71-ACCB-D87528D0C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9942-9550-4C00-BA85-4CC93EFA0FEC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9AE6-0E41-46BF-BB3D-794C6DEF1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C6AA-0070-4294-B465-9309A5C35592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BE35-B458-4C35-A146-ACFA1264F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5F7C-942E-4397-BB35-94EA122A707A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1610-8E01-49D0-893D-925FAEB9C5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65C7E-8749-4A5A-876D-4655A67508FE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64E829-326B-4B89-AB21-11C9F2D32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F4F7-EB1D-450B-8326-F078CBB2B885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EE73-CF69-4CB2-8949-447F856E7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CE01C-8355-4B0E-ACB5-F7E3CECCDAF4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3C81B-CB87-4F95-80A9-54D14EC13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E2A671-551B-46D5-BB67-16456E610D57}" type="datetimeFigureOut">
              <a:rPr lang="en-GB"/>
              <a:pPr>
                <a:defRPr/>
              </a:pPr>
              <a:t>20/05/2019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470957-C399-4BE9-9784-85DE92D63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74" r:id="rId7"/>
    <p:sldLayoutId id="2147483669" r:id="rId8"/>
    <p:sldLayoutId id="2147483675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  <a:t>CfE Higher Biology Unit 1: </a:t>
            </a:r>
            <a:b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  <a:t>DNA and the Genome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Chapter </a:t>
            </a:r>
            <a:r>
              <a:rPr lang="en-GB" dirty="0" smtClean="0"/>
              <a:t>4: Genome and mutations</a:t>
            </a:r>
            <a:endParaRPr lang="en-GB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 Mutation: Deletion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7291" t="22189" r="41159" b="65022"/>
          <a:stretch/>
        </p:blipFill>
        <p:spPr bwMode="auto">
          <a:xfrm>
            <a:off x="2195736" y="1772816"/>
            <a:ext cx="403244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6280" t="62722" r="40089" b="20118"/>
          <a:stretch/>
        </p:blipFill>
        <p:spPr bwMode="auto">
          <a:xfrm>
            <a:off x="2195736" y="3429000"/>
            <a:ext cx="4032448" cy="1670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49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Sickle cell anaemia – caused by a substitution mutation</a:t>
            </a:r>
          </a:p>
        </p:txBody>
      </p:sp>
      <p:pic>
        <p:nvPicPr>
          <p:cNvPr id="25602" name="Picture 5" descr="SickleCe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628800"/>
            <a:ext cx="7057405" cy="4186356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07" y="260648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accent1"/>
                </a:solidFill>
              </a:rPr>
              <a:t>Substitution of a single </a:t>
            </a:r>
            <a:r>
              <a:rPr lang="en-GB" altLang="en-US" dirty="0" smtClean="0">
                <a:solidFill>
                  <a:schemeClr val="accent1"/>
                </a:solidFill>
              </a:rPr>
              <a:t>nucleotide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6626" name="Picture 4" descr="missense"/>
          <p:cNvPicPr>
            <a:picLocks noChangeAspect="1" noChangeArrowheads="1"/>
          </p:cNvPicPr>
          <p:nvPr/>
        </p:nvPicPr>
        <p:blipFill>
          <a:blip r:embed="rId3" cstate="print"/>
          <a:srcRect t="9758" b="8302"/>
          <a:stretch>
            <a:fillRect/>
          </a:stretch>
        </p:blipFill>
        <p:spPr bwMode="auto">
          <a:xfrm>
            <a:off x="473235" y="1268760"/>
            <a:ext cx="79930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Insertion of a single nucleotide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0" name="Picture 4" descr="In this example, one nucleotide (adenine) is added in the DNA code, changing the amino acid sequence that follows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408" b="7780"/>
          <a:stretch>
            <a:fillRect/>
          </a:stretch>
        </p:blipFill>
        <p:spPr>
          <a:xfrm>
            <a:off x="395536" y="1556792"/>
            <a:ext cx="8342312" cy="48450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Deletion of a single nucleotide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4" name="Content Placeholder 4" descr="In this example, one nucleotide (adenine) is deleted from the DNA code, changing the amino acid sequence that follows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654" b="6453"/>
          <a:stretch>
            <a:fillRect/>
          </a:stretch>
        </p:blipFill>
        <p:spPr>
          <a:xfrm>
            <a:off x="611560" y="1268760"/>
            <a:ext cx="7775575" cy="49212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Frameshift Mutations: Insertion and Deletion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9698" name="Picture 4" descr="A frameshift mutation changes the amino acid sequence from the site of the mutation."/>
          <p:cNvPicPr>
            <a:picLocks noChangeAspect="1" noChangeArrowheads="1"/>
          </p:cNvPicPr>
          <p:nvPr/>
        </p:nvPicPr>
        <p:blipFill>
          <a:blip r:embed="rId3" cstate="print"/>
          <a:srcRect t="12700" b="6863"/>
          <a:stretch>
            <a:fillRect/>
          </a:stretch>
        </p:blipFill>
        <p:spPr bwMode="auto">
          <a:xfrm>
            <a:off x="467544" y="1484784"/>
            <a:ext cx="8137978" cy="48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Missense mutation: a different Amino Acid is inserted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0722" name="Picture 2" descr="http://upload.wikimedia.org/wikipedia/commons/thumb/6/64/Missense_Mutation_Example.jpg/435px-Missense_Mutation_Example.jpg"/>
          <p:cNvPicPr>
            <a:picLocks noChangeAspect="1" noChangeArrowheads="1"/>
          </p:cNvPicPr>
          <p:nvPr/>
        </p:nvPicPr>
        <p:blipFill>
          <a:blip r:embed="rId3" cstate="print"/>
          <a:srcRect t="13939" b="9332"/>
          <a:stretch>
            <a:fillRect/>
          </a:stretch>
        </p:blipFill>
        <p:spPr bwMode="auto">
          <a:xfrm>
            <a:off x="407988" y="1773238"/>
            <a:ext cx="81438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Nonsense mutation: a STOP codon is formed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1746" name="Picture 2" descr="http://ghr.nlm.nih.gov/handbook/illustrations/nonsense.jpg"/>
          <p:cNvPicPr>
            <a:picLocks noChangeAspect="1" noChangeArrowheads="1"/>
          </p:cNvPicPr>
          <p:nvPr/>
        </p:nvPicPr>
        <p:blipFill>
          <a:blip r:embed="rId3" cstate="print"/>
          <a:srcRect t="13345" b="8678"/>
          <a:stretch>
            <a:fillRect/>
          </a:stretch>
        </p:blipFill>
        <p:spPr bwMode="auto">
          <a:xfrm>
            <a:off x="395288" y="1700213"/>
            <a:ext cx="827246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8111554" cy="18722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Splice-site mutation: </a:t>
            </a:r>
            <a:r>
              <a:rPr lang="en-GB" sz="31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results in some introns being retained and some exons not being included in the mature RNA transcript.</a:t>
            </a:r>
            <a:endParaRPr lang="en-GB" sz="31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2770" name="Picture 2" descr="http://www.practical-haemostasis.com/images/Images-2/Genetics/mutation_analysis_splice_site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62938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83563" cy="10525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Chromosome </a:t>
            </a:r>
            <a:r>
              <a:rPr lang="en-GB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utations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562" cy="4187825"/>
          </a:xfrm>
        </p:spPr>
        <p:txBody>
          <a:bodyPr/>
          <a:lstStyle/>
          <a:p>
            <a:r>
              <a:rPr lang="en-GB" altLang="en-US" dirty="0" smtClean="0"/>
              <a:t>Definition: a change in the </a:t>
            </a:r>
            <a:r>
              <a:rPr lang="en-GB" altLang="en-US" b="1" dirty="0" smtClean="0"/>
              <a:t>number</a:t>
            </a:r>
            <a:r>
              <a:rPr lang="en-GB" altLang="en-US" dirty="0" smtClean="0"/>
              <a:t> or </a:t>
            </a:r>
            <a:r>
              <a:rPr lang="en-GB" altLang="en-US" b="1" dirty="0" smtClean="0"/>
              <a:t>sequence of genes </a:t>
            </a:r>
            <a:r>
              <a:rPr lang="en-GB" altLang="en-US" dirty="0" smtClean="0"/>
              <a:t>in a </a:t>
            </a:r>
            <a:r>
              <a:rPr lang="en-GB" altLang="en-US" smtClean="0"/>
              <a:t>chromosome.</a:t>
            </a:r>
          </a:p>
          <a:p>
            <a:endParaRPr lang="en-GB" altLang="en-US" dirty="0" smtClean="0"/>
          </a:p>
          <a:p>
            <a:r>
              <a:rPr lang="en-GB" b="1" dirty="0" smtClean="0"/>
              <a:t>TIDD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Structure of the genome</a:t>
            </a: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12323" cy="4609107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GB" dirty="0" smtClean="0"/>
              <a:t>The Genome consists of all the </a:t>
            </a:r>
            <a:r>
              <a:rPr lang="en-GB" b="1" dirty="0" smtClean="0"/>
              <a:t>hereditary information </a:t>
            </a:r>
            <a:r>
              <a:rPr lang="en-GB" dirty="0" smtClean="0"/>
              <a:t>encoded in DNA.</a:t>
            </a:r>
            <a:endParaRPr lang="en-GB" dirty="0"/>
          </a:p>
          <a:p>
            <a:pPr marL="514350" indent="-514350">
              <a:buFont typeface="Verdana" pitchFamily="34" charset="0"/>
              <a:buAutoNum type="arabicPeriod"/>
            </a:pPr>
            <a:r>
              <a:rPr lang="en-GB" dirty="0" smtClean="0"/>
              <a:t>There are sequences of bases which </a:t>
            </a:r>
            <a:r>
              <a:rPr lang="en-GB" b="1" dirty="0" smtClean="0"/>
              <a:t>code for proteins (genes)</a:t>
            </a:r>
            <a:r>
              <a:rPr lang="en-GB" dirty="0" smtClean="0"/>
              <a:t>, but there are many sequences which are </a:t>
            </a:r>
            <a:r>
              <a:rPr lang="en-GB" b="1" dirty="0" smtClean="0"/>
              <a:t>non-coding</a:t>
            </a:r>
            <a:r>
              <a:rPr lang="en-GB" dirty="0" smtClean="0"/>
              <a:t>. 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en-GB" dirty="0" smtClean="0"/>
              <a:t>The non-coding sequences </a:t>
            </a:r>
            <a:r>
              <a:rPr lang="en-GB" b="1" dirty="0" smtClean="0"/>
              <a:t>regulate transcription</a:t>
            </a:r>
            <a:r>
              <a:rPr lang="en-GB" dirty="0" smtClean="0"/>
              <a:t> or are transcribed but not translated. ( </a:t>
            </a:r>
            <a:r>
              <a:rPr lang="en-GB" b="1" dirty="0" err="1" smtClean="0"/>
              <a:t>rRNA</a:t>
            </a:r>
            <a:r>
              <a:rPr lang="en-GB" b="1" dirty="0" smtClean="0"/>
              <a:t>/ </a:t>
            </a:r>
            <a:r>
              <a:rPr lang="en-GB" b="1" dirty="0" err="1" smtClean="0"/>
              <a:t>tRNA</a:t>
            </a:r>
            <a:r>
              <a:rPr lang="en-GB" b="1" dirty="0" smtClean="0"/>
              <a:t>/ mRNA</a:t>
            </a:r>
            <a:r>
              <a:rPr lang="en-GB" dirty="0" smtClean="0"/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Rectangle 9"/>
          <p:cNvSpPr>
            <a:spLocks noGrp="1" noChangeArrowheads="1"/>
          </p:cNvSpPr>
          <p:nvPr>
            <p:ph type="title"/>
          </p:nvPr>
        </p:nvSpPr>
        <p:spPr>
          <a:xfrm>
            <a:off x="464263" y="476672"/>
            <a:ext cx="8256339" cy="15121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Chromosome mutation: Translocation. </a:t>
            </a:r>
            <a:r>
              <a:rPr lang="en-GB" altLang="en-US" sz="27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Part of a chromosome attaches to a non-homologous chromosome</a:t>
            </a:r>
            <a:endParaRPr lang="en-GB" altLang="en-US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9154" name="Picture 2" descr="Gene Translo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7907288" cy="35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6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676456" cy="15026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GB" alt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Chromosome </a:t>
            </a:r>
            <a:r>
              <a:rPr lang="en-GB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mutation: inversion.  </a:t>
            </a:r>
            <a:r>
              <a:rPr lang="en-GB" altLang="en-US" sz="27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Rotation of a segment of DNA through 180 degrees</a:t>
            </a:r>
            <a:endParaRPr lang="en-GB" altLang="en-US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8130" name="Picture 2" descr="Chromosome Mutation - Gene In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7583487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gene_dele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59" y="2708920"/>
            <a:ext cx="84994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399964" y="692696"/>
            <a:ext cx="8291264" cy="15746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GB" alt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Chromosome mutation </a:t>
            </a:r>
            <a:r>
              <a:rPr lang="en-GB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– Deletion.  </a:t>
            </a:r>
            <a:r>
              <a:rPr lang="en-GB" altLang="en-US" sz="27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 portion of chromosome is lost.</a:t>
            </a:r>
            <a:endParaRPr lang="en-GB" altLang="en-US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4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gene_duplic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636912"/>
            <a:ext cx="8424862" cy="3079750"/>
          </a:xfrm>
        </p:spPr>
      </p:pic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b) Chromosome </a:t>
            </a:r>
            <a:r>
              <a:rPr lang="en-GB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mutation: Duplication</a:t>
            </a:r>
            <a:r>
              <a:rPr lang="en-GB" altLang="en-US" sz="27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  A section of chromosome is repeated on its homologue</a:t>
            </a:r>
            <a:endParaRPr lang="en-GB" altLang="en-US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4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Why are Mutations and Gene Duplication Important in Evolution?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2400" cy="914400"/>
          </a:xfrm>
        </p:spPr>
        <p:txBody>
          <a:bodyPr/>
          <a:lstStyle/>
          <a:p>
            <a:pPr algn="l"/>
            <a:r>
              <a:rPr lang="en-GB" dirty="0" smtClean="0"/>
              <a:t>Duplicated genes cans still </a:t>
            </a:r>
            <a:r>
              <a:rPr lang="en-GB" b="1" dirty="0" smtClean="0"/>
              <a:t>synthesise proteins</a:t>
            </a:r>
            <a:r>
              <a:rPr lang="en-GB" dirty="0" smtClean="0"/>
              <a:t>, but there is the opportunity for </a:t>
            </a:r>
            <a:r>
              <a:rPr lang="en-GB" b="1" dirty="0" smtClean="0"/>
              <a:t>beneficial mutations </a:t>
            </a:r>
            <a:r>
              <a:rPr lang="en-GB" dirty="0" smtClean="0"/>
              <a:t>to occur and </a:t>
            </a:r>
            <a:r>
              <a:rPr lang="en-GB" b="1" dirty="0" smtClean="0"/>
              <a:t>natural selection </a:t>
            </a:r>
            <a:r>
              <a:rPr lang="en-GB" dirty="0" smtClean="0"/>
              <a:t>to operate leading to </a:t>
            </a:r>
            <a:r>
              <a:rPr lang="en-GB" b="1" dirty="0" smtClean="0"/>
              <a:t>evolution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8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2119" t="35503" r="35595" b="32840"/>
          <a:stretch/>
        </p:blipFill>
        <p:spPr bwMode="auto">
          <a:xfrm>
            <a:off x="683568" y="836712"/>
            <a:ext cx="784887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Mutation</a:t>
            </a:r>
            <a:endParaRPr lang="en-GB" alt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161213" cy="249555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altLang="en-US" sz="2400" dirty="0"/>
              <a:t>A change in the </a:t>
            </a:r>
            <a:r>
              <a:rPr lang="en-GB" altLang="en-US" sz="2400" b="1" dirty="0"/>
              <a:t>structure</a:t>
            </a:r>
            <a:r>
              <a:rPr lang="en-GB" altLang="en-US" sz="2400" dirty="0"/>
              <a:t> or amount of an organism’s genetic material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Frequency of mutation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997450"/>
          </a:xfrm>
        </p:spPr>
        <p:txBody>
          <a:bodyPr/>
          <a:lstStyle/>
          <a:p>
            <a:r>
              <a:rPr lang="en-GB" altLang="en-US" sz="2400" dirty="0" smtClean="0"/>
              <a:t>In the absence of outside influences gene mutations occur </a:t>
            </a:r>
            <a:r>
              <a:rPr lang="en-GB" altLang="en-US" sz="2400" b="1" dirty="0" smtClean="0"/>
              <a:t>spontaneously</a:t>
            </a:r>
            <a:r>
              <a:rPr lang="en-GB" altLang="en-US" sz="2400" dirty="0" smtClean="0"/>
              <a:t>, and at </a:t>
            </a:r>
            <a:r>
              <a:rPr lang="en-GB" altLang="en-US" sz="2400" b="1" dirty="0" smtClean="0"/>
              <a:t>random</a:t>
            </a:r>
            <a:r>
              <a:rPr lang="en-GB" altLang="en-US" sz="2400" dirty="0" smtClean="0"/>
              <a:t>, but only occur </a:t>
            </a:r>
            <a:r>
              <a:rPr lang="en-GB" altLang="en-US" sz="2400" b="1" dirty="0" smtClean="0"/>
              <a:t>rarely</a:t>
            </a:r>
            <a:r>
              <a:rPr lang="en-GB" altLang="en-US" sz="2400" dirty="0" smtClean="0"/>
              <a:t>.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Most mutant alleles are</a:t>
            </a:r>
            <a:r>
              <a:rPr lang="en-GB" altLang="en-US" sz="2400" b="1" dirty="0" smtClean="0"/>
              <a:t> recessive</a:t>
            </a:r>
            <a:r>
              <a:rPr lang="en-GB" altLang="en-US" sz="2400" dirty="0" smtClean="0"/>
              <a:t>, and so are rarely expressed in the phenotype (i.e. only when homozygous, or when sex-linked).</a:t>
            </a:r>
          </a:p>
          <a:p>
            <a:pPr>
              <a:buFontTx/>
              <a:buNone/>
            </a:pPr>
            <a:endParaRPr lang="en-GB" altLang="en-US" sz="3200" dirty="0" smtClean="0"/>
          </a:p>
          <a:p>
            <a:pPr>
              <a:buFontTx/>
              <a:buNone/>
            </a:pPr>
            <a:endParaRPr lang="en-GB" altLang="en-US" sz="3200" dirty="0" smtClean="0"/>
          </a:p>
          <a:p>
            <a:endParaRPr lang="en-GB" altLang="en-US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accent1">
                    <a:tint val="88000"/>
                    <a:satMod val="150000"/>
                  </a:schemeClr>
                </a:solidFill>
              </a:rPr>
              <a:t>Mutagenic agents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183562" cy="4187825"/>
          </a:xfrm>
        </p:spPr>
        <p:txBody>
          <a:bodyPr/>
          <a:lstStyle/>
          <a:p>
            <a:r>
              <a:rPr lang="en-GB" altLang="en-US" dirty="0" smtClean="0"/>
              <a:t>These can artificially increase the rate of mutation:</a:t>
            </a:r>
          </a:p>
          <a:p>
            <a:endParaRPr lang="en-GB" altLang="en-US" dirty="0" smtClean="0"/>
          </a:p>
          <a:p>
            <a:pPr lvl="1"/>
            <a:r>
              <a:rPr lang="en-GB" altLang="en-US" dirty="0" smtClean="0"/>
              <a:t>Radiation (including </a:t>
            </a:r>
            <a:r>
              <a:rPr lang="en-GB" altLang="en-US" dirty="0" err="1" smtClean="0"/>
              <a:t>uv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Some chemicals e.g. mustard gas.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1. Gene Mutations</a:t>
            </a:r>
            <a:endParaRPr lang="en-GB" alt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9750" y="2573011"/>
            <a:ext cx="71294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altLang="en-US" sz="2400" dirty="0">
                <a:latin typeface="Verdana" pitchFamily="34" charset="0"/>
              </a:rPr>
              <a:t>Definition: a change in one or more of the </a:t>
            </a:r>
            <a:r>
              <a:rPr lang="en-GB" altLang="en-US" sz="2400" b="1" dirty="0" smtClean="0">
                <a:latin typeface="Verdana" pitchFamily="34" charset="0"/>
              </a:rPr>
              <a:t>nucleotides</a:t>
            </a:r>
            <a:r>
              <a:rPr lang="en-GB" altLang="en-US" sz="2400" dirty="0" smtClean="0">
                <a:latin typeface="Verdana" pitchFamily="34" charset="0"/>
              </a:rPr>
              <a:t> in </a:t>
            </a:r>
            <a:r>
              <a:rPr lang="en-GB" altLang="en-US" sz="2400" dirty="0">
                <a:latin typeface="Verdana" pitchFamily="34" charset="0"/>
              </a:rPr>
              <a:t>the DNA </a:t>
            </a:r>
            <a:r>
              <a:rPr lang="en-GB" altLang="en-US" sz="2400" dirty="0" smtClean="0">
                <a:latin typeface="Verdana" pitchFamily="34" charset="0"/>
              </a:rPr>
              <a:t>sequence.</a:t>
            </a:r>
          </a:p>
          <a:p>
            <a:endParaRPr lang="en-GB" altLang="en-US" sz="2400" dirty="0">
              <a:latin typeface="Verdana" pitchFamily="34" charset="0"/>
            </a:endParaRPr>
          </a:p>
          <a:p>
            <a:r>
              <a:rPr lang="en-GB" altLang="en-US" sz="2400" dirty="0" smtClean="0">
                <a:latin typeface="Verdana" pitchFamily="34" charset="0"/>
              </a:rPr>
              <a:t>These can be nucleotide </a:t>
            </a:r>
            <a:r>
              <a:rPr lang="en-GB" altLang="en-US" sz="2400" dirty="0" smtClean="0">
                <a:solidFill>
                  <a:srgbClr val="FF0000"/>
                </a:solidFill>
                <a:latin typeface="Verdana" pitchFamily="34" charset="0"/>
              </a:rPr>
              <a:t>s</a:t>
            </a:r>
            <a:r>
              <a:rPr lang="en-GB" altLang="en-US" sz="2400" dirty="0" smtClean="0">
                <a:latin typeface="Verdana" pitchFamily="34" charset="0"/>
              </a:rPr>
              <a:t>ubstitutions, </a:t>
            </a:r>
            <a:r>
              <a:rPr lang="en-GB" altLang="en-US" sz="24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en-GB" altLang="en-US" sz="2400" dirty="0" smtClean="0">
                <a:latin typeface="Verdana" pitchFamily="34" charset="0"/>
              </a:rPr>
              <a:t>nsertions or </a:t>
            </a:r>
            <a:r>
              <a:rPr lang="en-GB" altLang="en-US" sz="2400" dirty="0" smtClean="0">
                <a:solidFill>
                  <a:srgbClr val="FF0000"/>
                </a:solidFill>
                <a:latin typeface="Verdana" pitchFamily="34" charset="0"/>
              </a:rPr>
              <a:t>d</a:t>
            </a:r>
            <a:r>
              <a:rPr lang="en-GB" altLang="en-US" sz="2400" dirty="0" smtClean="0">
                <a:latin typeface="Verdana" pitchFamily="34" charset="0"/>
              </a:rPr>
              <a:t>eletions.      </a:t>
            </a: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SID</a:t>
            </a:r>
            <a:endParaRPr lang="en-GB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Gene M</a:t>
            </a:r>
            <a:r>
              <a:rPr lang="en-GB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utations: Substitution</a:t>
            </a:r>
            <a:endParaRPr lang="en-GB" alt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6082" t="22189" r="41159" b="52796"/>
          <a:stretch/>
        </p:blipFill>
        <p:spPr bwMode="auto">
          <a:xfrm>
            <a:off x="1547664" y="2581274"/>
            <a:ext cx="5976664" cy="2431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28800"/>
          </a:xfrm>
        </p:spPr>
        <p:txBody>
          <a:bodyPr/>
          <a:lstStyle/>
          <a:p>
            <a:pPr algn="l"/>
            <a:r>
              <a:rPr lang="en-GB" dirty="0" smtClean="0"/>
              <a:t>Gene Mutation: Insertion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7291" t="22189" r="41159" b="65022"/>
          <a:stretch/>
        </p:blipFill>
        <p:spPr bwMode="auto">
          <a:xfrm>
            <a:off x="2195736" y="2780928"/>
            <a:ext cx="4248472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38003" t="47064" r="39808" b="38883"/>
          <a:stretch/>
        </p:blipFill>
        <p:spPr bwMode="auto">
          <a:xfrm>
            <a:off x="2267744" y="4365104"/>
            <a:ext cx="4441345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8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cafa03-b9fa-4519-a5ee-23457128fbf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EDAD93CB37A4E8B0C83B8E1DA1CDC" ma:contentTypeVersion="" ma:contentTypeDescription="Create a new document." ma:contentTypeScope="" ma:versionID="14674f8e8b3a8c5a406e4d4f13a51883">
  <xsd:schema xmlns:xsd="http://www.w3.org/2001/XMLSchema" xmlns:xs="http://www.w3.org/2001/XMLSchema" xmlns:p="http://schemas.microsoft.com/office/2006/metadata/properties" xmlns:ns2="81cafa03-b9fa-4519-a5ee-23457128fbf7" targetNamespace="http://schemas.microsoft.com/office/2006/metadata/properties" ma:root="true" ma:fieldsID="7772344a72729346053863cb97996dd1" ns2:_="">
    <xsd:import namespace="81cafa03-b9fa-4519-a5ee-23457128fb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afa03-b9fa-4519-a5ee-23457128fb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9" nillable="true" ma:displayName="Taxonomy Catch All Column" ma:hidden="true" ma:list="{0cfee7ba-21ce-4a15-9179-0409001c5ab1}" ma:internalName="TaxCatchAll" ma:showField="CatchAllData" ma:web="81cafa03-b9fa-4519-a5ee-23457128f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998D4-7DD3-4767-AE14-AC8054935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CB5AA-09E1-4D90-B1FC-267E51CBB6F0}">
  <ds:schemaRefs>
    <ds:schemaRef ds:uri="http://schemas.microsoft.com/office/2006/metadata/properties"/>
    <ds:schemaRef ds:uri="http://schemas.microsoft.com/office/infopath/2007/PartnerControls"/>
    <ds:schemaRef ds:uri="81cafa03-b9fa-4519-a5ee-23457128fbf7"/>
  </ds:schemaRefs>
</ds:datastoreItem>
</file>

<file path=customXml/itemProps3.xml><?xml version="1.0" encoding="utf-8"?>
<ds:datastoreItem xmlns:ds="http://schemas.openxmlformats.org/officeDocument/2006/customXml" ds:itemID="{5359BAF7-5F7E-497E-A518-5AFEE4EF6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cafa03-b9fa-4519-a5ee-23457128f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375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CfE Higher Biology Unit 1:  DNA and the Genome</vt:lpstr>
      <vt:lpstr>Structure of the genome</vt:lpstr>
      <vt:lpstr>PowerPoint Presentation</vt:lpstr>
      <vt:lpstr>Mutation</vt:lpstr>
      <vt:lpstr>Frequency of mutation</vt:lpstr>
      <vt:lpstr>Mutagenic agents</vt:lpstr>
      <vt:lpstr>1. Gene Mutations</vt:lpstr>
      <vt:lpstr>Gene Mutations: Substitution</vt:lpstr>
      <vt:lpstr>Gene Mutation: Insertion</vt:lpstr>
      <vt:lpstr>Gene Mutation: Deletion</vt:lpstr>
      <vt:lpstr>Sickle cell anaemia – caused by a substitution mutation</vt:lpstr>
      <vt:lpstr>Substitution of a single nucleotide</vt:lpstr>
      <vt:lpstr>Insertion of a single nucleotide</vt:lpstr>
      <vt:lpstr>Deletion of a single nucleotide</vt:lpstr>
      <vt:lpstr>Frameshift Mutations: Insertion and Deletion</vt:lpstr>
      <vt:lpstr>Missense mutation: a different Amino Acid is inserted</vt:lpstr>
      <vt:lpstr>Nonsense mutation: a STOP codon is formed</vt:lpstr>
      <vt:lpstr>Splice-site mutation: results in some introns being retained and some exons not being included in the mature RNA transcript.</vt:lpstr>
      <vt:lpstr>Chromosome Mutations</vt:lpstr>
      <vt:lpstr>Chromosome mutation: Translocation. Part of a chromosome attaches to a non-homologous chromosome</vt:lpstr>
      <vt:lpstr> Chromosome mutation: inversion.  Rotation of a segment of DNA through 180 degrees</vt:lpstr>
      <vt:lpstr> Chromosome mutation – Deletion.  A portion of chromosome is lost.</vt:lpstr>
      <vt:lpstr>b) Chromosome mutation: Duplication.  A section of chromosome is repeated on its homologue</vt:lpstr>
      <vt:lpstr>Why are Mutations and Gene Duplication Important in Evolution?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 Higher Biology Unit 1:  DNA and the Genome</dc:title>
  <dc:creator>Alice Pearson</dc:creator>
  <cp:lastModifiedBy>Amanda Wren</cp:lastModifiedBy>
  <cp:revision>29</cp:revision>
  <dcterms:created xsi:type="dcterms:W3CDTF">2014-02-08T16:27:46Z</dcterms:created>
  <dcterms:modified xsi:type="dcterms:W3CDTF">2019-05-20T20:18:58Z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0x010100932EDAD93CB37A4E8B0C83B8E1DA1CDC</vt:lpwstr>
  </property>
</Properties>
</file>