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5" r:id="rId13"/>
    <p:sldId id="309" r:id="rId14"/>
    <p:sldId id="276" r:id="rId15"/>
    <p:sldId id="277" r:id="rId16"/>
    <p:sldId id="295" r:id="rId17"/>
    <p:sldId id="282" r:id="rId18"/>
    <p:sldId id="281" r:id="rId19"/>
    <p:sldId id="283" r:id="rId20"/>
    <p:sldId id="284" r:id="rId21"/>
    <p:sldId id="285" r:id="rId22"/>
    <p:sldId id="293" r:id="rId23"/>
    <p:sldId id="294" r:id="rId24"/>
    <p:sldId id="286" r:id="rId25"/>
    <p:sldId id="296" r:id="rId26"/>
    <p:sldId id="287" r:id="rId27"/>
    <p:sldId id="290" r:id="rId28"/>
    <p:sldId id="288" r:id="rId29"/>
    <p:sldId id="291" r:id="rId30"/>
    <p:sldId id="297" r:id="rId31"/>
    <p:sldId id="301" r:id="rId32"/>
    <p:sldId id="304" r:id="rId33"/>
    <p:sldId id="305" r:id="rId34"/>
    <p:sldId id="273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50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2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C5DF8-FD5E-4B1A-8350-322B1B9D57CF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AD2EE-E7E7-4C65-BBA2-661E714AA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F022-ED18-418B-88FD-641D3ED8A07C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500C-C960-46A8-AC46-02AA1A51C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1288-8108-498C-AF29-C158B3D3C383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18A1-0420-4476-8A14-D5E8D83C0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9062-3168-41DE-97DA-01FDC95CB3C1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FB6-22D3-41A2-975D-BDE2AF2AD7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7CAF9-1597-4EB9-85B6-BCECE2993408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D3F297-D3AE-4E5C-B8CB-0495F0F51F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7D88-1773-433A-9E40-F95B14E999B5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A450-C033-4BDD-89C6-A082D39F3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425ABD-418D-407E-A825-B67EFEB89EAD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0E2EA-7EB2-4CD3-9586-9B06E4BB4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9131-9558-475B-B917-98F478DD9F0E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A6CD-9A35-4BDC-8108-C559CCAC5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C39EC9-6F61-4C5D-B487-8D8F8E248847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6BA0F0-3A85-4DC5-A47C-557D73ECA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48041F-983D-4C6B-8A06-FE10256DC1E7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E8E57-38E7-4841-91C8-2EC385DE15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F42C9-7B56-479D-8C43-CF8CFA62E260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5EE59-33A2-48EF-A20C-DD701EB17B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63EEDA-1A00-416D-8024-CEDEF5192188}" type="datetimeFigureOut">
              <a:rPr lang="en-GB"/>
              <a:pPr>
                <a:defRPr/>
              </a:pPr>
              <a:t>15/05/2019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C6338C9-8910-4258-9508-D2DDB5AECD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zKxp8I-V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7uCskUOr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hyperlink" Target="http://highered.mcgraw-hill.com/sites/0072507470/student_view0/chapter3/animation__how_translation_works.html" TargetMode="External"/><Relationship Id="rId4" Type="http://schemas.openxmlformats.org/officeDocument/2006/relationships/hyperlink" Target="http://www.youtube.com/watch?v=D3fOXt4MrOM&amp;feature=fvwre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err="1">
                <a:solidFill>
                  <a:schemeClr val="tx2">
                    <a:satMod val="130000"/>
                  </a:schemeClr>
                </a:solidFill>
              </a:rPr>
              <a:t>CfE</a:t>
            </a: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 Higher Biology Unit 1: </a:t>
            </a:r>
            <a:b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DNA and the Genome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2565400"/>
            <a:ext cx="7407275" cy="10366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4000" dirty="0" smtClean="0"/>
              <a:t>Gene </a:t>
            </a:r>
            <a:r>
              <a:rPr lang="en-GB" sz="4000" dirty="0"/>
              <a:t>E</a:t>
            </a:r>
            <a:r>
              <a:rPr lang="en-GB" sz="4000" dirty="0" smtClean="0"/>
              <a:t>xpression</a:t>
            </a:r>
            <a:endParaRPr lang="en-GB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284984"/>
            <a:ext cx="6400800" cy="2286000"/>
          </a:xfrm>
        </p:spPr>
        <p:txBody>
          <a:bodyPr/>
          <a:lstStyle/>
          <a:p>
            <a:r>
              <a:rPr lang="en-GB" dirty="0" smtClean="0"/>
              <a:t>Transcription </a:t>
            </a:r>
            <a:r>
              <a:rPr lang="en-GB" sz="2000" b="0" dirty="0" smtClean="0"/>
              <a:t>AND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Translation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Protein Synthesis occurs in two stages: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7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7884368" cy="2160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tx2">
                    <a:satMod val="130000"/>
                  </a:schemeClr>
                </a:solidFill>
              </a:rPr>
              <a:t>RNA has a different structure from DNA.  RNA </a:t>
            </a:r>
            <a:r>
              <a:rPr lang="en-GB" altLang="en-US" sz="4000" dirty="0">
                <a:solidFill>
                  <a:schemeClr val="tx2">
                    <a:satMod val="130000"/>
                  </a:schemeClr>
                </a:solidFill>
              </a:rPr>
              <a:t>uses the base </a:t>
            </a:r>
            <a:r>
              <a:rPr lang="en-GB" altLang="en-US" sz="4000" dirty="0" smtClean="0">
                <a:solidFill>
                  <a:srgbClr val="FF3300"/>
                </a:solidFill>
              </a:rPr>
              <a:t>uracil.  </a:t>
            </a:r>
            <a:r>
              <a:rPr lang="en-GB" altLang="en-US" sz="4000" dirty="0" smtClean="0">
                <a:solidFill>
                  <a:schemeClr val="tx1"/>
                </a:solidFill>
              </a:rPr>
              <a:t>DNA</a:t>
            </a:r>
            <a:r>
              <a:rPr lang="en-GB" altLang="en-US" sz="4000" dirty="0" smtClean="0">
                <a:solidFill>
                  <a:srgbClr val="FF3300"/>
                </a:solidFill>
              </a:rPr>
              <a:t> </a:t>
            </a:r>
            <a:r>
              <a:rPr lang="en-GB" altLang="en-US" sz="4000" dirty="0" smtClean="0">
                <a:solidFill>
                  <a:schemeClr val="tx1"/>
                </a:solidFill>
              </a:rPr>
              <a:t>uses the base </a:t>
            </a:r>
            <a:r>
              <a:rPr lang="en-GB" altLang="en-US" sz="4000" dirty="0" smtClean="0">
                <a:solidFill>
                  <a:srgbClr val="FF3300"/>
                </a:solidFill>
              </a:rPr>
              <a:t>thymine.  </a:t>
            </a:r>
            <a:endParaRPr lang="en-GB" alt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8" name="Picture 3" descr="uraci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78724" y="2780928"/>
            <a:ext cx="5889620" cy="3857996"/>
          </a:xfrm>
          <a:solidFill>
            <a:srgbClr val="CCFFFF"/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67873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 smtClean="0">
                <a:solidFill>
                  <a:schemeClr val="tx2">
                    <a:satMod val="130000"/>
                  </a:schemeClr>
                </a:solidFill>
              </a:rPr>
              <a:t>The sugar </a:t>
            </a:r>
            <a:r>
              <a:rPr lang="en-GB" altLang="en-US" sz="4000" dirty="0" err="1" smtClean="0">
                <a:solidFill>
                  <a:srgbClr val="FF0000"/>
                </a:solidFill>
              </a:rPr>
              <a:t>deoxyribose</a:t>
            </a:r>
            <a:r>
              <a:rPr lang="en-GB" altLang="en-US" sz="4000" dirty="0" smtClean="0">
                <a:solidFill>
                  <a:schemeClr val="tx2">
                    <a:satMod val="130000"/>
                  </a:schemeClr>
                </a:solidFill>
              </a:rPr>
              <a:t> in DNA is replaced by </a:t>
            </a:r>
            <a:r>
              <a:rPr lang="en-GB" altLang="en-US" sz="4000" dirty="0" smtClean="0">
                <a:solidFill>
                  <a:srgbClr val="FF0000"/>
                </a:solidFill>
              </a:rPr>
              <a:t>ribose </a:t>
            </a:r>
            <a:r>
              <a:rPr lang="en-GB" altLang="en-US" sz="4000" dirty="0" smtClean="0">
                <a:solidFill>
                  <a:schemeClr val="tx2">
                    <a:satMod val="130000"/>
                  </a:schemeClr>
                </a:solidFill>
              </a:rPr>
              <a:t>in RNA</a:t>
            </a:r>
            <a:endParaRPr lang="en-GB" alt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2" name="AutoShape 3"/>
          <p:cNvSpPr>
            <a:spLocks noChangeArrowheads="1"/>
          </p:cNvSpPr>
          <p:nvPr/>
        </p:nvSpPr>
        <p:spPr bwMode="auto">
          <a:xfrm>
            <a:off x="3132138" y="3357563"/>
            <a:ext cx="2087562" cy="2089150"/>
          </a:xfrm>
          <a:prstGeom prst="pentagon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Gill Sans MT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227763" y="3573463"/>
            <a:ext cx="2232025" cy="10080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Gill Sans MT" pitchFamily="34" charset="0"/>
            </a:endParaRPr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1187450" y="2205038"/>
            <a:ext cx="1439863" cy="1366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Gill Sans MT" pitchFamily="34" charset="0"/>
            </a:endParaRP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2411413" y="3429000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5219700" y="41497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4859338" y="4652963"/>
            <a:ext cx="504825" cy="9366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667601" y="5610861"/>
            <a:ext cx="5148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b="1" dirty="0">
                <a:solidFill>
                  <a:srgbClr val="FF3300"/>
                </a:solidFill>
                <a:latin typeface="Gill Sans MT" pitchFamily="34" charset="0"/>
              </a:rPr>
              <a:t>ribose sugar</a:t>
            </a:r>
            <a:r>
              <a:rPr lang="en-GB" altLang="en-US" sz="3200" b="1" dirty="0">
                <a:solidFill>
                  <a:srgbClr val="FF9900"/>
                </a:solidFill>
                <a:latin typeface="Gill Sans MT" pitchFamily="34" charset="0"/>
              </a:rPr>
              <a:t> </a:t>
            </a:r>
            <a:r>
              <a:rPr lang="en-GB" altLang="en-US" sz="3200" dirty="0">
                <a:solidFill>
                  <a:schemeClr val="accent1"/>
                </a:solidFill>
                <a:latin typeface="Gill Sans MT" pitchFamily="34" charset="0"/>
              </a:rPr>
              <a:t>in RNA</a:t>
            </a:r>
          </a:p>
          <a:p>
            <a:r>
              <a:rPr lang="en-GB" altLang="en-US" sz="3200" b="1" dirty="0" err="1">
                <a:solidFill>
                  <a:srgbClr val="FF3300"/>
                </a:solidFill>
                <a:latin typeface="Gill Sans MT" pitchFamily="34" charset="0"/>
              </a:rPr>
              <a:t>deoxyribose</a:t>
            </a:r>
            <a:r>
              <a:rPr lang="en-GB" altLang="en-US" sz="3200" b="1" dirty="0">
                <a:solidFill>
                  <a:srgbClr val="FF3300"/>
                </a:solidFill>
                <a:latin typeface="Gill Sans MT" pitchFamily="34" charset="0"/>
              </a:rPr>
              <a:t> sugar</a:t>
            </a:r>
            <a:r>
              <a:rPr lang="en-GB" altLang="en-US" sz="3200" b="1" dirty="0">
                <a:solidFill>
                  <a:srgbClr val="FF9900"/>
                </a:solidFill>
                <a:latin typeface="Gill Sans MT" pitchFamily="34" charset="0"/>
              </a:rPr>
              <a:t> </a:t>
            </a:r>
            <a:r>
              <a:rPr lang="en-GB" altLang="en-US" sz="3200" dirty="0">
                <a:solidFill>
                  <a:schemeClr val="accent1"/>
                </a:solidFill>
                <a:latin typeface="Gill Sans MT" pitchFamily="34" charset="0"/>
              </a:rPr>
              <a:t>in DNA</a:t>
            </a: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2124075" y="1989138"/>
            <a:ext cx="792163" cy="7191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987675" y="1527175"/>
            <a:ext cx="207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>
                <a:solidFill>
                  <a:schemeClr val="accent1"/>
                </a:solidFill>
                <a:latin typeface="Gill Sans MT" pitchFamily="34" charset="0"/>
              </a:rPr>
              <a:t>phosphate</a:t>
            </a:r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V="1">
            <a:off x="7019925" y="2852738"/>
            <a:ext cx="360363" cy="10080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7308850" y="2319338"/>
            <a:ext cx="1063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>
                <a:solidFill>
                  <a:schemeClr val="accent1"/>
                </a:solidFill>
                <a:latin typeface="Gill Sans MT" pitchFamily="34" charset="0"/>
              </a:rPr>
              <a:t>base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</a:rPr>
              <a:t>Transcription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259632" y="2057400"/>
            <a:ext cx="7499350" cy="4800600"/>
          </a:xfrm>
        </p:spPr>
        <p:txBody>
          <a:bodyPr/>
          <a:lstStyle/>
          <a:p>
            <a:r>
              <a:rPr lang="en-GB" sz="4400" dirty="0" smtClean="0"/>
              <a:t>The synthesis of mRNA strand from a section of DNA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DNA </a:t>
            </a:r>
            <a: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  <a:t>Transcription</a:t>
            </a:r>
            <a:endParaRPr lang="en-GB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1" y="1196975"/>
            <a:ext cx="7489130" cy="4248249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 smtClean="0"/>
              <a:t>DNA double helix ____________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 smtClean="0"/>
              <a:t>Weak ____________ bonds between bases break, separating the two DNA strands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 smtClean="0"/>
              <a:t>Free _______ nucleotides pair with their complementary base pair on the ________ strand.  Weak hydrogen bonds form between _________ ___________.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altLang="en-US" sz="2800" dirty="0" smtClean="0"/>
              <a:t>Strong chemical bonds form between the _______ and _________ of neighbouring </a:t>
            </a:r>
            <a:r>
              <a:rPr lang="en-GB" altLang="en-US" sz="2800" dirty="0" smtClean="0"/>
              <a:t>nucleotides</a:t>
            </a:r>
            <a:r>
              <a:rPr lang="en-GB" altLang="en-US" sz="2800" dirty="0" smtClean="0"/>
              <a:t>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alt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 smtClean="0"/>
              <a:t>A </a:t>
            </a:r>
            <a:r>
              <a:rPr lang="en-GB" altLang="en-US" dirty="0" smtClean="0"/>
              <a:t>strand of </a:t>
            </a:r>
            <a:r>
              <a:rPr lang="en-GB" altLang="en-US" b="1" dirty="0" smtClean="0"/>
              <a:t>messenger RNA </a:t>
            </a:r>
            <a:r>
              <a:rPr lang="en-GB" altLang="en-US" dirty="0" smtClean="0"/>
              <a:t>has now been made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>
                <a:solidFill>
                  <a:schemeClr val="tx2">
                    <a:satMod val="130000"/>
                  </a:schemeClr>
                </a:solidFill>
              </a:rPr>
              <a:t>Excellent animation of transcription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hlinkClick r:id="rId3"/>
              </a:rPr>
              <a:t>https://www.youtube.com/watch?v=HWzKxp8I-VU</a:t>
            </a:r>
            <a:endParaRPr lang="en-GB" alt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477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2">
                    <a:satMod val="130000"/>
                  </a:schemeClr>
                </a:solidFill>
              </a:rPr>
              <a:t>Transcription of mRNA</a:t>
            </a:r>
          </a:p>
        </p:txBody>
      </p:sp>
      <p:pic>
        <p:nvPicPr>
          <p:cNvPr id="35842" name="Picture 3" descr="Transcription"/>
          <p:cNvPicPr>
            <a:picLocks noChangeAspect="1" noChangeArrowheads="1"/>
          </p:cNvPicPr>
          <p:nvPr/>
        </p:nvPicPr>
        <p:blipFill>
          <a:blip r:embed="rId3"/>
          <a:srcRect t="15199"/>
          <a:stretch>
            <a:fillRect/>
          </a:stretch>
        </p:blipFill>
        <p:spPr bwMode="auto">
          <a:xfrm>
            <a:off x="533400" y="1295400"/>
            <a:ext cx="617220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781800" y="1295400"/>
            <a:ext cx="2133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800">
                <a:solidFill>
                  <a:schemeClr val="accent1"/>
                </a:solidFill>
                <a:latin typeface="Gill Sans MT" pitchFamily="34" charset="0"/>
              </a:rPr>
              <a:t>The copying of the genetic code using the free RNA nucleotides present in the nucleus to form</a:t>
            </a:r>
            <a:r>
              <a:rPr lang="en-GB" altLang="en-US" sz="2800">
                <a:latin typeface="Gill Sans MT" pitchFamily="34" charset="0"/>
              </a:rPr>
              <a:t> </a:t>
            </a:r>
            <a:r>
              <a:rPr lang="en-GB" altLang="en-US" sz="2800">
                <a:solidFill>
                  <a:srgbClr val="FF3300"/>
                </a:solidFill>
                <a:latin typeface="Gill Sans MT" pitchFamily="34" charset="0"/>
              </a:rPr>
              <a:t>messenger RNA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971800"/>
            <a:ext cx="342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2">
                    <a:satMod val="130000"/>
                  </a:schemeClr>
                </a:solidFill>
              </a:rPr>
              <a:t>Transcription is carried out by the enzyme </a:t>
            </a:r>
            <a:r>
              <a:rPr lang="en-GB" altLang="en-US">
                <a:solidFill>
                  <a:srgbClr val="FF3300"/>
                </a:solidFill>
              </a:rPr>
              <a:t>RNA polymerase</a:t>
            </a:r>
          </a:p>
        </p:txBody>
      </p:sp>
      <p:pic>
        <p:nvPicPr>
          <p:cNvPr id="36866" name="Picture 3" descr="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47545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RNA polymerase can only add nucleotides to the 3’ end of the growing mRNA molecule</a:t>
            </a:r>
            <a:r>
              <a:rPr lang="en-GB" altLang="en-US" dirty="0" smtClean="0"/>
              <a:t>.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The </a:t>
            </a:r>
            <a:r>
              <a:rPr lang="en-GB" altLang="en-US" dirty="0" smtClean="0"/>
              <a:t>mRNA strand is called </a:t>
            </a:r>
            <a:r>
              <a:rPr lang="en-GB" altLang="en-US" b="1" dirty="0" smtClean="0">
                <a:solidFill>
                  <a:srgbClr val="FF0000"/>
                </a:solidFill>
              </a:rPr>
              <a:t>primary transcript </a:t>
            </a:r>
            <a:r>
              <a:rPr lang="en-GB" altLang="en-US" dirty="0" smtClean="0"/>
              <a:t>of mRNA.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upload.wikimedia.org/wikipedia/commons/0/07/Ge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075" y="1125538"/>
            <a:ext cx="47339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Modification of 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Primary </a:t>
            </a: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ranscript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116013" y="1447800"/>
            <a:ext cx="3527425" cy="4800600"/>
          </a:xfrm>
        </p:spPr>
        <p:txBody>
          <a:bodyPr/>
          <a:lstStyle/>
          <a:p>
            <a:r>
              <a:rPr lang="en-GB" smtClean="0"/>
              <a:t>In eukaryotes long stretches of DNA exist which do not code for proteins – called </a:t>
            </a:r>
            <a:r>
              <a:rPr lang="en-GB" smtClean="0">
                <a:solidFill>
                  <a:srgbClr val="FF0000"/>
                </a:solidFill>
              </a:rPr>
              <a:t>introns.</a:t>
            </a:r>
          </a:p>
          <a:p>
            <a:r>
              <a:rPr lang="en-GB" smtClean="0"/>
              <a:t>Coding regions are called </a:t>
            </a:r>
            <a:r>
              <a:rPr lang="en-GB" smtClean="0">
                <a:solidFill>
                  <a:srgbClr val="FF0000"/>
                </a:solidFill>
              </a:rPr>
              <a:t>exons</a:t>
            </a:r>
            <a:endParaRPr lang="en-GB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6533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proteins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expression of genes.</a:t>
            </a:r>
            <a:endParaRPr lang="en-GB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153275" y="3200400"/>
            <a:ext cx="1704975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>
                <a:solidFill>
                  <a:schemeClr val="accent4">
                    <a:lumMod val="50000"/>
                  </a:schemeClr>
                </a:solidFill>
                <a:latin typeface="+mn-lt"/>
              </a:rPr>
              <a:t>Protein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105275" y="3200400"/>
            <a:ext cx="1255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4000">
                <a:solidFill>
                  <a:srgbClr val="FF3300"/>
                </a:solidFill>
                <a:latin typeface="Gill Sans MT" pitchFamily="34" charset="0"/>
              </a:rPr>
              <a:t>RNA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093788" y="3200400"/>
            <a:ext cx="1363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4000">
                <a:solidFill>
                  <a:schemeClr val="accent1"/>
                </a:solidFill>
                <a:latin typeface="Gill Sans MT" pitchFamily="34" charset="0"/>
              </a:rPr>
              <a:t>DNA</a:t>
            </a: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2428875" y="3505200"/>
            <a:ext cx="1752600" cy="152400"/>
          </a:xfrm>
          <a:prstGeom prst="rightArrow">
            <a:avLst>
              <a:gd name="adj1" fmla="val 50000"/>
              <a:gd name="adj2" fmla="val 2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Gill Sans MT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400675" y="3505200"/>
            <a:ext cx="1828800" cy="1524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124075" y="2743200"/>
            <a:ext cx="2393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>
                <a:solidFill>
                  <a:srgbClr val="FF3300"/>
                </a:solidFill>
                <a:latin typeface="Gill Sans MT" pitchFamily="34" charset="0"/>
              </a:rPr>
              <a:t>transcription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248275" y="2743200"/>
            <a:ext cx="19431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>
                <a:solidFill>
                  <a:schemeClr val="accent4">
                    <a:lumMod val="50000"/>
                  </a:schemeClr>
                </a:solidFill>
                <a:latin typeface="+mn-lt"/>
              </a:rPr>
              <a:t>translation</a:t>
            </a: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 rot="5701139">
            <a:off x="1362075" y="3733800"/>
            <a:ext cx="1028700" cy="1181100"/>
          </a:xfrm>
          <a:custGeom>
            <a:avLst/>
            <a:gdLst>
              <a:gd name="T0" fmla="*/ 999173 w 21600"/>
              <a:gd name="T1" fmla="*/ 393372 h 21600"/>
              <a:gd name="T2" fmla="*/ 78724 w 21600"/>
              <a:gd name="T3" fmla="*/ 400426 h 21600"/>
              <a:gd name="T4" fmla="*/ 907971 w 21600"/>
              <a:gd name="T5" fmla="*/ 430445 h 21600"/>
              <a:gd name="T6" fmla="*/ 191071 w 21600"/>
              <a:gd name="T7" fmla="*/ 1228617 h 21600"/>
              <a:gd name="T8" fmla="*/ 127064 w 21600"/>
              <a:gd name="T9" fmla="*/ 950895 h 21600"/>
              <a:gd name="T10" fmla="*/ 368998 w 21600"/>
              <a:gd name="T11" fmla="*/ 87740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391" y="18379"/>
                </a:moveTo>
                <a:cubicBezTo>
                  <a:pt x="7729" y="19158"/>
                  <a:pt x="9251" y="19569"/>
                  <a:pt x="10800" y="19569"/>
                </a:cubicBezTo>
                <a:cubicBezTo>
                  <a:pt x="15642" y="19569"/>
                  <a:pt x="19569" y="15642"/>
                  <a:pt x="19569" y="10800"/>
                </a:cubicBezTo>
                <a:cubicBezTo>
                  <a:pt x="19569" y="5957"/>
                  <a:pt x="15642" y="2031"/>
                  <a:pt x="10800" y="2031"/>
                </a:cubicBezTo>
                <a:cubicBezTo>
                  <a:pt x="7159" y="2030"/>
                  <a:pt x="3896" y="4280"/>
                  <a:pt x="2603" y="7684"/>
                </a:cubicBezTo>
                <a:lnTo>
                  <a:pt x="704" y="6962"/>
                </a:lnTo>
                <a:cubicBezTo>
                  <a:pt x="2297" y="2771"/>
                  <a:pt x="631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892" y="21600"/>
                  <a:pt x="7018" y="21094"/>
                  <a:pt x="5369" y="20135"/>
                </a:cubicBezTo>
                <a:lnTo>
                  <a:pt x="4012" y="22469"/>
                </a:lnTo>
                <a:lnTo>
                  <a:pt x="2668" y="17390"/>
                </a:lnTo>
                <a:lnTo>
                  <a:pt x="7748" y="16046"/>
                </a:lnTo>
                <a:lnTo>
                  <a:pt x="6391" y="183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093788" y="4876800"/>
            <a:ext cx="1939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>
                <a:solidFill>
                  <a:schemeClr val="accent1"/>
                </a:solidFill>
                <a:latin typeface="Gill Sans MT" pitchFamily="34" charset="0"/>
              </a:rPr>
              <a:t>replication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Splicing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3860800"/>
            <a:ext cx="7499350" cy="2387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</a:t>
            </a:r>
            <a:r>
              <a:rPr lang="en-GB" b="1" dirty="0" smtClean="0"/>
              <a:t> introns </a:t>
            </a:r>
            <a:r>
              <a:rPr lang="en-GB" dirty="0" smtClean="0"/>
              <a:t>are cut out and removed from the </a:t>
            </a:r>
            <a:r>
              <a:rPr lang="en-GB" b="1" dirty="0" smtClean="0"/>
              <a:t>primary transcript of mRNA </a:t>
            </a:r>
            <a:r>
              <a:rPr lang="en-GB" dirty="0" smtClean="0"/>
              <a:t>and the</a:t>
            </a:r>
            <a:r>
              <a:rPr lang="en-GB" b="1" dirty="0" smtClean="0"/>
              <a:t> exons </a:t>
            </a:r>
            <a:r>
              <a:rPr lang="en-GB" dirty="0" smtClean="0"/>
              <a:t>are </a:t>
            </a:r>
            <a:r>
              <a:rPr lang="en-GB" dirty="0" smtClean="0">
                <a:solidFill>
                  <a:srgbClr val="FF0000"/>
                </a:solidFill>
              </a:rPr>
              <a:t>spliced</a:t>
            </a:r>
            <a:r>
              <a:rPr lang="en-GB" dirty="0" smtClean="0"/>
              <a:t> together to form mRNA with </a:t>
            </a:r>
            <a:r>
              <a:rPr lang="en-GB" dirty="0" smtClean="0"/>
              <a:t>sequences </a:t>
            </a:r>
            <a:r>
              <a:rPr lang="en-GB" dirty="0" smtClean="0"/>
              <a:t>of nucleotides </a:t>
            </a:r>
            <a:r>
              <a:rPr lang="en-GB" b="1" dirty="0" smtClean="0"/>
              <a:t>coding for proteins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9939" name="Picture 4" descr="http://www.detectingdesign.com/images/Pseudogenes/Intr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8913"/>
            <a:ext cx="50577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33400"/>
            <a:ext cx="757078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tx2">
                    <a:satMod val="130000"/>
                  </a:schemeClr>
                </a:solidFill>
              </a:rPr>
              <a:t>The mRNA then passes out of the nucleus via a </a:t>
            </a:r>
            <a:r>
              <a:rPr lang="en-GB" altLang="en-US" sz="4000" dirty="0">
                <a:solidFill>
                  <a:srgbClr val="FF3300"/>
                </a:solidFill>
              </a:rPr>
              <a:t>pore</a:t>
            </a:r>
            <a:r>
              <a:rPr lang="en-GB" altLang="en-US" sz="4000" dirty="0">
                <a:solidFill>
                  <a:schemeClr val="tx2">
                    <a:satMod val="130000"/>
                  </a:schemeClr>
                </a:solidFill>
              </a:rPr>
              <a:t> in the nuclear membrane into the cytoplasm</a:t>
            </a:r>
          </a:p>
        </p:txBody>
      </p:sp>
      <p:pic>
        <p:nvPicPr>
          <p:cNvPr id="40962" name="Picture 3" descr="02process_transcription_c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76200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</a:rPr>
              <a:t>Translation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synthesis of protein as a polypeptide chain under the direction of </a:t>
            </a:r>
            <a:r>
              <a:rPr lang="en-GB" dirty="0" smtClean="0"/>
              <a:t>mRNA</a:t>
            </a:r>
          </a:p>
          <a:p>
            <a:endParaRPr lang="en-GB" dirty="0" smtClean="0"/>
          </a:p>
          <a:p>
            <a:r>
              <a:rPr lang="en-GB" dirty="0" smtClean="0"/>
              <a:t>Occurs on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ribosomes</a:t>
            </a:r>
            <a:r>
              <a:rPr lang="en-GB" b="1" dirty="0" smtClean="0"/>
              <a:t> </a:t>
            </a:r>
            <a:r>
              <a:rPr lang="en-GB" dirty="0" smtClean="0"/>
              <a:t>in the cytoplasm.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667000"/>
            <a:ext cx="4191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Each triplet of bases on mRNA is called a </a:t>
            </a:r>
            <a:r>
              <a:rPr lang="en-GB" altLang="en-US" dirty="0">
                <a:solidFill>
                  <a:srgbClr val="FF3300"/>
                </a:solidFill>
              </a:rPr>
              <a:t>codon</a:t>
            </a: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;</a:t>
            </a:r>
            <a:r>
              <a:rPr lang="en-GB" altLang="en-US" dirty="0">
                <a:solidFill>
                  <a:srgbClr val="FFFF99"/>
                </a:solidFill>
              </a:rPr>
              <a:t> </a:t>
            </a: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each codon codes for an</a:t>
            </a:r>
            <a:r>
              <a:rPr lang="en-GB" altLang="en-US" dirty="0">
                <a:solidFill>
                  <a:srgbClr val="FFFF99"/>
                </a:solidFill>
              </a:rPr>
              <a:t> </a:t>
            </a:r>
            <a:r>
              <a:rPr lang="en-GB" altLang="en-US" dirty="0">
                <a:solidFill>
                  <a:srgbClr val="FF3300"/>
                </a:solidFill>
              </a:rPr>
              <a:t>amino acid.</a:t>
            </a: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  </a:t>
            </a:r>
            <a:endParaRPr lang="en-GB" altLang="en-US" dirty="0">
              <a:solidFill>
                <a:srgbClr val="FF9900"/>
              </a:solidFill>
            </a:endParaRPr>
          </a:p>
        </p:txBody>
      </p:sp>
      <p:pic>
        <p:nvPicPr>
          <p:cNvPr id="41986" name="Picture 3" descr="codon"/>
          <p:cNvPicPr>
            <a:picLocks noChangeAspect="1" noChangeArrowheads="1"/>
          </p:cNvPicPr>
          <p:nvPr/>
        </p:nvPicPr>
        <p:blipFill>
          <a:blip r:embed="rId3"/>
          <a:srcRect b="10576"/>
          <a:stretch>
            <a:fillRect/>
          </a:stretch>
        </p:blipFill>
        <p:spPr bwMode="auto">
          <a:xfrm>
            <a:off x="533400" y="685800"/>
            <a:ext cx="388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2">
                    <a:satMod val="130000"/>
                  </a:schemeClr>
                </a:solidFill>
              </a:rPr>
              <a:t>Transfer RNA (tRNA) is found in the cytoplasm and carries a triplet of bases called an </a:t>
            </a:r>
            <a:r>
              <a:rPr lang="en-GB" altLang="en-US">
                <a:solidFill>
                  <a:srgbClr val="FF3300"/>
                </a:solidFill>
              </a:rPr>
              <a:t>anticodon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51500" y="1628775"/>
            <a:ext cx="33480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4000">
                <a:solidFill>
                  <a:schemeClr val="accent1"/>
                </a:solidFill>
                <a:latin typeface="Gill Sans MT" pitchFamily="34" charset="0"/>
              </a:rPr>
              <a:t>Each anticodon corresponds to a particular </a:t>
            </a:r>
            <a:r>
              <a:rPr lang="en-GB" altLang="en-US" sz="4000">
                <a:solidFill>
                  <a:srgbClr val="FF3300"/>
                </a:solidFill>
                <a:latin typeface="Gill Sans MT" pitchFamily="34" charset="0"/>
              </a:rPr>
              <a:t>amino</a:t>
            </a:r>
            <a:r>
              <a:rPr lang="en-GB" altLang="en-US" sz="4000">
                <a:solidFill>
                  <a:schemeClr val="accent1"/>
                </a:solidFill>
                <a:latin typeface="Gill Sans MT" pitchFamily="34" charset="0"/>
              </a:rPr>
              <a:t> </a:t>
            </a:r>
            <a:r>
              <a:rPr lang="en-GB" altLang="en-US" sz="4000">
                <a:solidFill>
                  <a:srgbClr val="FF3300"/>
                </a:solidFill>
                <a:latin typeface="Gill Sans MT" pitchFamily="34" charset="0"/>
              </a:rPr>
              <a:t>acid</a:t>
            </a:r>
            <a:r>
              <a:rPr lang="en-GB" altLang="en-US" sz="4000">
                <a:solidFill>
                  <a:schemeClr val="accent1"/>
                </a:solidFill>
                <a:latin typeface="Gill Sans MT" pitchFamily="34" charset="0"/>
              </a:rPr>
              <a:t>, carried by the tRNA at its </a:t>
            </a:r>
            <a:r>
              <a:rPr lang="en-GB" altLang="en-US" sz="4000">
                <a:solidFill>
                  <a:srgbClr val="FF3300"/>
                </a:solidFill>
                <a:latin typeface="Gill Sans MT" pitchFamily="34" charset="0"/>
              </a:rPr>
              <a:t>attachment site</a:t>
            </a:r>
          </a:p>
        </p:txBody>
      </p:sp>
      <p:sp>
        <p:nvSpPr>
          <p:cNvPr id="4506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5063" name="Picture 7" descr="trna_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012950"/>
            <a:ext cx="3981450" cy="4845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4000">
                <a:solidFill>
                  <a:schemeClr val="tx2">
                    <a:satMod val="130000"/>
                  </a:schemeClr>
                </a:solidFill>
              </a:rPr>
              <a:t>Each codon on the mRNA codes for a particular amino acid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endParaRPr lang="en-GB" sz="2800" dirty="0" smtClean="0"/>
          </a:p>
        </p:txBody>
      </p:sp>
      <p:pic>
        <p:nvPicPr>
          <p:cNvPr id="43010" name="Picture 8" descr="circular-codon-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60" y="1376800"/>
            <a:ext cx="62646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altLang="en-US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</a:t>
            </a:r>
            <a:r>
              <a:rPr lang="en-GB" alt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molecule forms </a:t>
            </a:r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bonds with </a:t>
            </a:r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corresponding </a:t>
            </a:r>
            <a:r>
              <a:rPr lang="en-GB" altLang="en-US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 mRNA </a:t>
            </a:r>
          </a:p>
        </p:txBody>
      </p:sp>
      <p:pic>
        <p:nvPicPr>
          <p:cNvPr id="46082" name="Picture 3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520065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 contains enzymes essential for protein synthesis</a:t>
            </a:r>
          </a:p>
        </p:txBody>
      </p:sp>
      <p:pic>
        <p:nvPicPr>
          <p:cNvPr id="58374" name="Picture 6" descr="Peptide_sy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628775"/>
            <a:ext cx="7416800" cy="4738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815590"/>
            <a:ext cx="7818834" cy="3432809"/>
          </a:xfrm>
        </p:spPr>
        <p:txBody>
          <a:bodyPr/>
          <a:lstStyle/>
          <a:p>
            <a:r>
              <a:rPr lang="en-GB" dirty="0" smtClean="0"/>
              <a:t>mRNA binds to the ribosome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tRNA</a:t>
            </a:r>
            <a:r>
              <a:rPr lang="en-GB" dirty="0" smtClean="0"/>
              <a:t> </a:t>
            </a:r>
            <a:r>
              <a:rPr lang="en-GB" dirty="0"/>
              <a:t>molecule picks up its appropriate amino acid </a:t>
            </a:r>
            <a:r>
              <a:rPr lang="en-GB" dirty="0" smtClean="0"/>
              <a:t>from </a:t>
            </a:r>
            <a:r>
              <a:rPr lang="en-GB" dirty="0"/>
              <a:t>the </a:t>
            </a:r>
            <a:r>
              <a:rPr lang="en-GB" dirty="0" smtClean="0"/>
              <a:t>cytoplasm</a:t>
            </a:r>
          </a:p>
          <a:p>
            <a:endParaRPr lang="en-GB" dirty="0"/>
          </a:p>
          <a:p>
            <a:r>
              <a:rPr lang="en-GB" dirty="0"/>
              <a:t>The tRNA carries the amino acid to the ribosome </a:t>
            </a:r>
            <a:r>
              <a:rPr lang="en-GB" dirty="0" smtClean="0"/>
              <a:t>and becomes </a:t>
            </a:r>
            <a:r>
              <a:rPr lang="en-GB" dirty="0" smtClean="0"/>
              <a:t>attached. </a:t>
            </a:r>
            <a:endParaRPr lang="en-GB" dirty="0" smtClean="0"/>
          </a:p>
        </p:txBody>
      </p:sp>
      <p:pic>
        <p:nvPicPr>
          <p:cNvPr id="5" name="Picture 2" descr="http://cmapspublic2.ihmc.us/rid%3D1L3QRT546-11GC8FY-1PD5/Ribosome%20binding%20sit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r="7768" b="7806"/>
          <a:stretch/>
        </p:blipFill>
        <p:spPr bwMode="auto">
          <a:xfrm>
            <a:off x="5414204" y="548680"/>
            <a:ext cx="3607367" cy="22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24544"/>
            <a:ext cx="7499350" cy="5051648"/>
          </a:xfrm>
        </p:spPr>
        <p:txBody>
          <a:bodyPr/>
          <a:lstStyle/>
          <a:p>
            <a:r>
              <a:rPr lang="en-GB" dirty="0" smtClean="0"/>
              <a:t>When </a:t>
            </a:r>
            <a:r>
              <a:rPr lang="en-GB" dirty="0" smtClean="0"/>
              <a:t>the first two amino acids molecules are next to each other they join with a </a:t>
            </a:r>
            <a:r>
              <a:rPr lang="en-GB" dirty="0" smtClean="0">
                <a:solidFill>
                  <a:srgbClr val="FF0000"/>
                </a:solidFill>
              </a:rPr>
              <a:t>peptide bond.</a:t>
            </a:r>
          </a:p>
          <a:p>
            <a:pPr marL="596900" indent="-514350">
              <a:buFont typeface="+mj-lt"/>
              <a:buAutoNum type="arabicPeriod" startAt="4"/>
            </a:pPr>
            <a:endParaRPr lang="en-GB" dirty="0"/>
          </a:p>
          <a:p>
            <a:pPr marL="596900" indent="-514350">
              <a:buFont typeface="+mj-lt"/>
              <a:buAutoNum type="arabicPeriod" startAt="4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5" y="214720"/>
            <a:ext cx="8136904" cy="66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057400"/>
            <a:ext cx="7499350" cy="4800600"/>
          </a:xfrm>
        </p:spPr>
        <p:txBody>
          <a:bodyPr/>
          <a:lstStyle/>
          <a:p>
            <a:r>
              <a:rPr lang="en-GB" dirty="0" smtClean="0"/>
              <a:t>The process is repeated many times , thus translating the mRNA into a complete polypeptide chain. 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1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2">
                    <a:satMod val="130000"/>
                  </a:schemeClr>
                </a:solidFill>
              </a:rPr>
              <a:t>From DNA to protein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82296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GB" altLang="en-US" sz="2800" dirty="0" smtClean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>
                <a:solidFill>
                  <a:srgbClr val="FF0000"/>
                </a:solidFill>
              </a:rPr>
              <a:t>Excellent! </a:t>
            </a:r>
            <a:r>
              <a:rPr lang="en-GB" altLang="en-US" sz="2800" dirty="0" smtClean="0"/>
              <a:t>Animation of Protein Synthesis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>
                <a:hlinkClick r:id="rId3"/>
              </a:rPr>
              <a:t>https://www.youtube.com/watch?v=gG7uCskUOrA</a:t>
            </a:r>
            <a:endParaRPr lang="en-GB" altLang="en-US" sz="2800" dirty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/>
              <a:t>Animation with good narration – general transription and translation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>
                <a:hlinkClick r:id="rId4"/>
              </a:rPr>
              <a:t>http</a:t>
            </a:r>
            <a:r>
              <a:rPr lang="en-GB" altLang="en-US" sz="2800" dirty="0">
                <a:hlinkClick r:id="rId4"/>
              </a:rPr>
              <a:t>://</a:t>
            </a:r>
            <a:r>
              <a:rPr lang="en-GB" altLang="en-US" sz="2800" dirty="0" smtClean="0">
                <a:hlinkClick r:id="rId4"/>
              </a:rPr>
              <a:t>www.youtube.com/watch?v=D3fOXt4MrOM&amp;feature=fvwrel</a:t>
            </a:r>
            <a:endParaRPr lang="en-GB" altLang="en-US" sz="2800" dirty="0" smtClean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/>
              <a:t>McGraw Hill ribosome translation incl. binding sites – animation + narration (excellent)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hlinkClick r:id="rId5"/>
              </a:rPr>
              <a:t>http://highered.mcgraw-hill.com/sites/0072507470/student_view0/chapter3/animation__</a:t>
            </a:r>
            <a:r>
              <a:rPr lang="en-GB" altLang="en-US" sz="2800" dirty="0" smtClean="0">
                <a:hlinkClick r:id="rId5"/>
              </a:rPr>
              <a:t>how_translation_works.html</a:t>
            </a:r>
            <a:endParaRPr lang="en-GB" altLang="en-US" sz="2800" dirty="0" smtClean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800" dirty="0" smtClean="0"/>
          </a:p>
          <a:p>
            <a:pPr marL="82296" indent="0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GB" altLang="en-US" sz="2800" dirty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One gene </a:t>
            </a:r>
            <a:r>
              <a:rPr lang="en-GB" dirty="0" smtClean="0"/>
              <a:t>can code for </a:t>
            </a:r>
            <a:r>
              <a:rPr lang="en-GB" b="1" dirty="0" smtClean="0"/>
              <a:t>many </a:t>
            </a:r>
            <a:r>
              <a:rPr lang="en-GB" b="1" dirty="0" smtClean="0"/>
              <a:t>proteins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16832"/>
            <a:ext cx="7499350" cy="4800600"/>
          </a:xfrm>
        </p:spPr>
        <p:txBody>
          <a:bodyPr/>
          <a:lstStyle/>
          <a:p>
            <a:r>
              <a:rPr lang="en-GB" sz="2800" dirty="0"/>
              <a:t>P</a:t>
            </a:r>
            <a:r>
              <a:rPr lang="en-GB" sz="2800" dirty="0" smtClean="0"/>
              <a:t>articular</a:t>
            </a:r>
            <a:r>
              <a:rPr lang="en-GB" sz="2800" dirty="0"/>
              <a:t> </a:t>
            </a:r>
            <a:r>
              <a:rPr lang="en-GB" sz="2800" b="1" dirty="0"/>
              <a:t>exons </a:t>
            </a:r>
            <a:r>
              <a:rPr lang="en-GB" sz="2800" dirty="0"/>
              <a:t>of a gene may be </a:t>
            </a:r>
            <a:r>
              <a:rPr lang="en-GB" sz="2800" dirty="0" smtClean="0"/>
              <a:t>included, </a:t>
            </a:r>
            <a:r>
              <a:rPr lang="en-GB" sz="2800" dirty="0"/>
              <a:t>or excluded </a:t>
            </a:r>
            <a:r>
              <a:rPr lang="en-GB" sz="2800" dirty="0" smtClean="0"/>
              <a:t>from the </a:t>
            </a:r>
            <a:r>
              <a:rPr lang="en-GB" sz="2800" b="1" dirty="0" smtClean="0"/>
              <a:t>mature transcript </a:t>
            </a:r>
            <a:r>
              <a:rPr lang="en-GB" sz="2800" dirty="0" smtClean="0"/>
              <a:t>of </a:t>
            </a:r>
            <a:r>
              <a:rPr lang="en-GB" sz="2800" dirty="0"/>
              <a:t> </a:t>
            </a:r>
            <a:r>
              <a:rPr lang="en-GB" sz="2800" dirty="0" smtClean="0"/>
              <a:t>mRNA. </a:t>
            </a:r>
          </a:p>
          <a:p>
            <a:r>
              <a:rPr lang="en-GB" sz="2800" dirty="0" smtClean="0"/>
              <a:t>This allows many </a:t>
            </a:r>
            <a:r>
              <a:rPr lang="en-GB" sz="2800" b="1" dirty="0" smtClean="0"/>
              <a:t>different proteins </a:t>
            </a:r>
            <a:r>
              <a:rPr lang="en-GB" sz="2800" dirty="0" smtClean="0"/>
              <a:t>to be synthesised using the </a:t>
            </a:r>
            <a:r>
              <a:rPr lang="en-GB" sz="2800" b="1" dirty="0" smtClean="0"/>
              <a:t>same gene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This is known as </a:t>
            </a:r>
            <a:r>
              <a:rPr lang="en-GB" sz="2800" b="1" dirty="0" smtClean="0"/>
              <a:t>alternative RNA splicing.</a:t>
            </a:r>
            <a:endParaRPr lang="en-GB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RNA splicing</a:t>
            </a:r>
            <a:endParaRPr lang="en-GB" dirty="0"/>
          </a:p>
        </p:txBody>
      </p:sp>
      <p:pic>
        <p:nvPicPr>
          <p:cNvPr id="1026" name="Picture 2" descr="http://upload.wikimedia.org/wikipedia/commons/6/6e/Splicing_ov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2580"/>
            <a:ext cx="7874226" cy="56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All proteins are contain the elements: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Carbon </a:t>
            </a:r>
            <a:r>
              <a:rPr lang="en-GB" dirty="0" smtClean="0"/>
              <a:t>(C)</a:t>
            </a:r>
          </a:p>
          <a:p>
            <a:r>
              <a:rPr lang="en-GB" dirty="0" smtClean="0"/>
              <a:t>Hydrogen (H)</a:t>
            </a:r>
          </a:p>
          <a:p>
            <a:r>
              <a:rPr lang="en-GB" dirty="0" smtClean="0"/>
              <a:t>Oxygen (O)</a:t>
            </a:r>
          </a:p>
          <a:p>
            <a:r>
              <a:rPr lang="en-GB" dirty="0" smtClean="0"/>
              <a:t>Nitrogen (N)</a:t>
            </a:r>
          </a:p>
          <a:p>
            <a:r>
              <a:rPr lang="en-GB" dirty="0" smtClean="0"/>
              <a:t>And sometimes Sulphur (S)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The subunits of proteins are amino acids.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6953250" cy="4800600"/>
          </a:xfrm>
        </p:spPr>
        <p:txBody>
          <a:bodyPr/>
          <a:lstStyle/>
          <a:p>
            <a:r>
              <a:rPr lang="en-GB" sz="4000" dirty="0" smtClean="0"/>
              <a:t>There are 20 different types of amino acid.</a:t>
            </a:r>
          </a:p>
          <a:p>
            <a:r>
              <a:rPr lang="en-GB" sz="4000" dirty="0" smtClean="0"/>
              <a:t>The length of a protein molecule varies from a few amino acids to many thousands.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Amino acids are the building blocks of proteins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4" name="Picture 2" descr="A protein depicted as a long unbranched string of linked circles each representing amino acids. One circle is magnified, to show the general structure of an amino acid. This is a simplified model of the repeating structure of protein, illustrating how amino acids are joined together in these molecules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700213"/>
            <a:ext cx="6991350" cy="428942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Primary structure:  Amino acids are linked together by peptide bonds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464" t="35544" r="48086" b="21429"/>
          <a:stretch/>
        </p:blipFill>
        <p:spPr bwMode="auto">
          <a:xfrm>
            <a:off x="1763688" y="1484784"/>
            <a:ext cx="676875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Secondary structure: Hydrogen bonds form between certain amino acids in a polypeptide chain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122" t="27550" r="50000" b="18538"/>
          <a:stretch/>
        </p:blipFill>
        <p:spPr bwMode="auto">
          <a:xfrm>
            <a:off x="1763688" y="1844825"/>
            <a:ext cx="5976664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na_versus_rna_reversed_large"/>
          <p:cNvPicPr>
            <a:picLocks noChangeAspect="1" noChangeArrowheads="1"/>
          </p:cNvPicPr>
          <p:nvPr/>
        </p:nvPicPr>
        <p:blipFill>
          <a:blip r:embed="rId3"/>
          <a:srcRect l="20540" r="27144" b="4927"/>
          <a:stretch>
            <a:fillRect/>
          </a:stretch>
        </p:blipFill>
        <p:spPr bwMode="auto">
          <a:xfrm>
            <a:off x="1381125" y="260350"/>
            <a:ext cx="31892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6016" y="2060848"/>
            <a:ext cx="4218434" cy="4187552"/>
          </a:xfrm>
        </p:spPr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en-GB" altLang="en-US" dirty="0" smtClean="0">
                <a:solidFill>
                  <a:schemeClr val="tx2">
                    <a:satMod val="130000"/>
                  </a:schemeClr>
                </a:solidFill>
              </a:rPr>
              <a:t>DNA </a:t>
            </a: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is a </a:t>
            </a:r>
            <a:r>
              <a:rPr lang="en-GB" altLang="en-US" dirty="0">
                <a:solidFill>
                  <a:srgbClr val="FF3300"/>
                </a:solidFill>
              </a:rPr>
              <a:t>double stranded</a:t>
            </a: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 molecule, where RNA is </a:t>
            </a:r>
            <a:r>
              <a:rPr lang="en-GB" altLang="en-US" dirty="0" smtClean="0">
                <a:solidFill>
                  <a:srgbClr val="FF0000"/>
                </a:solidFill>
              </a:rPr>
              <a:t>single stranded. </a:t>
            </a:r>
            <a:endParaRPr lang="en-GB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63938" y="333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2" y="274638"/>
            <a:ext cx="464978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2">
                    <a:satMod val="130000"/>
                  </a:schemeClr>
                </a:solidFill>
              </a:rPr>
              <a:t>Comparing DNA with RNA…….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cafa03-b9fa-4519-a5ee-23457128fbf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EDAD93CB37A4E8B0C83B8E1DA1CDC" ma:contentTypeVersion="" ma:contentTypeDescription="Create a new document." ma:contentTypeScope="" ma:versionID="14674f8e8b3a8c5a406e4d4f13a51883">
  <xsd:schema xmlns:xsd="http://www.w3.org/2001/XMLSchema" xmlns:xs="http://www.w3.org/2001/XMLSchema" xmlns:p="http://schemas.microsoft.com/office/2006/metadata/properties" xmlns:ns2="81cafa03-b9fa-4519-a5ee-23457128fbf7" targetNamespace="http://schemas.microsoft.com/office/2006/metadata/properties" ma:root="true" ma:fieldsID="7772344a72729346053863cb97996dd1" ns2:_="">
    <xsd:import namespace="81cafa03-b9fa-4519-a5ee-23457128fb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afa03-b9fa-4519-a5ee-23457128fb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9" nillable="true" ma:displayName="Taxonomy Catch All Column" ma:hidden="true" ma:list="{0cfee7ba-21ce-4a15-9179-0409001c5ab1}" ma:internalName="TaxCatchAll" ma:showField="CatchAllData" ma:web="81cafa03-b9fa-4519-a5ee-23457128f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35937D-4421-4D99-B812-811F2EDA3B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9F61A-B03B-4802-8DD0-E7BD9A806B9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81cafa03-b9fa-4519-a5ee-23457128fbf7"/>
  </ds:schemaRefs>
</ds:datastoreItem>
</file>

<file path=customXml/itemProps3.xml><?xml version="1.0" encoding="utf-8"?>
<ds:datastoreItem xmlns:ds="http://schemas.openxmlformats.org/officeDocument/2006/customXml" ds:itemID="{D4C2A05A-DA6B-405C-8FDB-5417A80D5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cafa03-b9fa-4519-a5ee-23457128f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492</TotalTime>
  <Words>624</Words>
  <Application>Microsoft Office PowerPoint</Application>
  <PresentationFormat>On-screen Show (4:3)</PresentationFormat>
  <Paragraphs>90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CfE Higher Biology Unit 1:  DNA and the Genome</vt:lpstr>
      <vt:lpstr> DNA to proteins  is the expression of genes.</vt:lpstr>
      <vt:lpstr>PowerPoint Presentation</vt:lpstr>
      <vt:lpstr>All proteins are contain the elements:</vt:lpstr>
      <vt:lpstr>The subunits of proteins are amino acids.</vt:lpstr>
      <vt:lpstr>Amino acids are the building blocks of proteins</vt:lpstr>
      <vt:lpstr>Primary structure:  Amino acids are linked together by peptide bonds</vt:lpstr>
      <vt:lpstr>Secondary structure: Hydrogen bonds form between certain amino acids in a polypeptide chain</vt:lpstr>
      <vt:lpstr>Comparing DNA with RNA…….</vt:lpstr>
      <vt:lpstr>Transcription AND Translation</vt:lpstr>
      <vt:lpstr>RNA has a different structure from DNA.  RNA uses the base uracil.  DNA uses the base thymine.  </vt:lpstr>
      <vt:lpstr>The sugar deoxyribose in DNA is replaced by ribose in RNA</vt:lpstr>
      <vt:lpstr>Transcription</vt:lpstr>
      <vt:lpstr>DNA Transcription</vt:lpstr>
      <vt:lpstr>Excellent animation of transcription</vt:lpstr>
      <vt:lpstr>Transcription of mRNA</vt:lpstr>
      <vt:lpstr>Transcription is carried out by the enzyme RNA polymerase</vt:lpstr>
      <vt:lpstr>PowerPoint Presentation</vt:lpstr>
      <vt:lpstr>Modification of Primary Transcript</vt:lpstr>
      <vt:lpstr>Splicing</vt:lpstr>
      <vt:lpstr>The mRNA then passes out of the nucleus via a pore in the nuclear membrane into the cytoplasm</vt:lpstr>
      <vt:lpstr>Translation</vt:lpstr>
      <vt:lpstr>Each triplet of bases on mRNA is called a codon; each codon codes for an amino acid.  </vt:lpstr>
      <vt:lpstr>Transfer RNA (tRNA) is found in the cytoplasm and carries a triplet of bases called an anticodon</vt:lpstr>
      <vt:lpstr>Each codon on the mRNA codes for a particular amino acid</vt:lpstr>
      <vt:lpstr>The anticodon on the tRNA molecule forms bonds with the corresponding codon on the  mRNA </vt:lpstr>
      <vt:lpstr>The ribosome contains enzymes essential for protein synthesis</vt:lpstr>
      <vt:lpstr>Translation</vt:lpstr>
      <vt:lpstr>Translation</vt:lpstr>
      <vt:lpstr>Translation</vt:lpstr>
      <vt:lpstr>From DNA to protein</vt:lpstr>
      <vt:lpstr>One gene can code for many proteins </vt:lpstr>
      <vt:lpstr>Alternative RNA splicing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 Higher Biology Unit 1:  DNA and the Genome</dc:title>
  <dc:creator>Alice Pearson</dc:creator>
  <cp:lastModifiedBy>Mrs Wren</cp:lastModifiedBy>
  <cp:revision>35</cp:revision>
  <dcterms:created xsi:type="dcterms:W3CDTF">2014-01-21T20:49:31Z</dcterms:created>
  <dcterms:modified xsi:type="dcterms:W3CDTF">2019-05-15T15:19:17Z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0x010100932EDAD93CB37A4E8B0C83B8E1DA1CDC</vt:lpwstr>
  </property>
</Properties>
</file>