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258" r:id="rId3"/>
    <p:sldId id="265" r:id="rId4"/>
    <p:sldId id="266" r:id="rId5"/>
    <p:sldId id="267" r:id="rId6"/>
    <p:sldId id="270" r:id="rId7"/>
    <p:sldId id="290" r:id="rId8"/>
    <p:sldId id="292" r:id="rId9"/>
    <p:sldId id="291" r:id="rId10"/>
    <p:sldId id="289" r:id="rId11"/>
    <p:sldId id="271" r:id="rId12"/>
    <p:sldId id="284" r:id="rId13"/>
    <p:sldId id="272" r:id="rId14"/>
    <p:sldId id="274" r:id="rId15"/>
    <p:sldId id="275" r:id="rId16"/>
    <p:sldId id="276" r:id="rId17"/>
    <p:sldId id="277" r:id="rId18"/>
    <p:sldId id="285" r:id="rId19"/>
    <p:sldId id="278" r:id="rId20"/>
    <p:sldId id="293" r:id="rId21"/>
    <p:sldId id="261" r:id="rId22"/>
    <p:sldId id="279" r:id="rId23"/>
    <p:sldId id="262" r:id="rId24"/>
    <p:sldId id="287" r:id="rId25"/>
    <p:sldId id="280" r:id="rId26"/>
    <p:sldId id="281" r:id="rId27"/>
    <p:sldId id="282" r:id="rId28"/>
    <p:sldId id="294"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25" d="100"/>
          <a:sy n="125" d="100"/>
        </p:scale>
        <p:origin x="750" y="8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1E90CE-CE97-2949-B60A-251D5E9063E3}" type="datetimeFigureOut">
              <a:rPr lang="en-US" smtClean="0"/>
              <a:t>1/29/2018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51896A-2D4C-6842-B0DD-FB80E59A9245}" type="slidenum">
              <a:rPr lang="en-US" smtClean="0"/>
              <a:t>‹#›</a:t>
            </a:fld>
            <a:endParaRPr lang="en-US"/>
          </a:p>
        </p:txBody>
      </p:sp>
    </p:spTree>
    <p:extLst>
      <p:ext uri="{BB962C8B-B14F-4D97-AF65-F5344CB8AC3E}">
        <p14:creationId xmlns:p14="http://schemas.microsoft.com/office/powerpoint/2010/main" val="580710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07FA2BDB-6AFE-E642-B5D5-C0D3AD71F93B}" type="datetimeFigureOut">
              <a:rPr lang="en-US" smtClean="0"/>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726D20-41B8-1042-8683-95E5D42E32B7}" type="slidenum">
              <a:rPr lang="en-US" smtClean="0"/>
              <a:t>‹#›</a:t>
            </a:fld>
            <a:endParaRPr lang="en-US"/>
          </a:p>
        </p:txBody>
      </p:sp>
    </p:spTree>
    <p:extLst>
      <p:ext uri="{BB962C8B-B14F-4D97-AF65-F5344CB8AC3E}">
        <p14:creationId xmlns:p14="http://schemas.microsoft.com/office/powerpoint/2010/main" val="3003882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7FA2BDB-6AFE-E642-B5D5-C0D3AD71F93B}" type="datetimeFigureOut">
              <a:rPr lang="en-US" smtClean="0"/>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726D20-41B8-1042-8683-95E5D42E32B7}" type="slidenum">
              <a:rPr lang="en-US" smtClean="0"/>
              <a:t>‹#›</a:t>
            </a:fld>
            <a:endParaRPr lang="en-US"/>
          </a:p>
        </p:txBody>
      </p:sp>
    </p:spTree>
    <p:extLst>
      <p:ext uri="{BB962C8B-B14F-4D97-AF65-F5344CB8AC3E}">
        <p14:creationId xmlns:p14="http://schemas.microsoft.com/office/powerpoint/2010/main" val="707459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7FA2BDB-6AFE-E642-B5D5-C0D3AD71F93B}" type="datetimeFigureOut">
              <a:rPr lang="en-US" smtClean="0"/>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726D20-41B8-1042-8683-95E5D42E32B7}" type="slidenum">
              <a:rPr lang="en-US" smtClean="0"/>
              <a:t>‹#›</a:t>
            </a:fld>
            <a:endParaRPr lang="en-US"/>
          </a:p>
        </p:txBody>
      </p:sp>
    </p:spTree>
    <p:extLst>
      <p:ext uri="{BB962C8B-B14F-4D97-AF65-F5344CB8AC3E}">
        <p14:creationId xmlns:p14="http://schemas.microsoft.com/office/powerpoint/2010/main" val="3080280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7FA2BDB-6AFE-E642-B5D5-C0D3AD71F93B}" type="datetimeFigureOut">
              <a:rPr lang="en-US" smtClean="0"/>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726D20-41B8-1042-8683-95E5D42E32B7}" type="slidenum">
              <a:rPr lang="en-US" smtClean="0"/>
              <a:t>‹#›</a:t>
            </a:fld>
            <a:endParaRPr lang="en-US"/>
          </a:p>
        </p:txBody>
      </p:sp>
    </p:spTree>
    <p:extLst>
      <p:ext uri="{BB962C8B-B14F-4D97-AF65-F5344CB8AC3E}">
        <p14:creationId xmlns:p14="http://schemas.microsoft.com/office/powerpoint/2010/main" val="2659815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07FA2BDB-6AFE-E642-B5D5-C0D3AD71F93B}" type="datetimeFigureOut">
              <a:rPr lang="en-US" smtClean="0"/>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726D20-41B8-1042-8683-95E5D42E32B7}" type="slidenum">
              <a:rPr lang="en-US" smtClean="0"/>
              <a:t>‹#›</a:t>
            </a:fld>
            <a:endParaRPr lang="en-US"/>
          </a:p>
        </p:txBody>
      </p:sp>
    </p:spTree>
    <p:extLst>
      <p:ext uri="{BB962C8B-B14F-4D97-AF65-F5344CB8AC3E}">
        <p14:creationId xmlns:p14="http://schemas.microsoft.com/office/powerpoint/2010/main" val="268253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07FA2BDB-6AFE-E642-B5D5-C0D3AD71F93B}" type="datetimeFigureOut">
              <a:rPr lang="en-US" smtClean="0"/>
              <a:t>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726D20-41B8-1042-8683-95E5D42E32B7}" type="slidenum">
              <a:rPr lang="en-US" smtClean="0"/>
              <a:t>‹#›</a:t>
            </a:fld>
            <a:endParaRPr lang="en-US"/>
          </a:p>
        </p:txBody>
      </p:sp>
    </p:spTree>
    <p:extLst>
      <p:ext uri="{BB962C8B-B14F-4D97-AF65-F5344CB8AC3E}">
        <p14:creationId xmlns:p14="http://schemas.microsoft.com/office/powerpoint/2010/main" val="544309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07FA2BDB-6AFE-E642-B5D5-C0D3AD71F93B}" type="datetimeFigureOut">
              <a:rPr lang="en-US" smtClean="0"/>
              <a:t>1/29/2018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726D20-41B8-1042-8683-95E5D42E32B7}" type="slidenum">
              <a:rPr lang="en-US" smtClean="0"/>
              <a:t>‹#›</a:t>
            </a:fld>
            <a:endParaRPr lang="en-US"/>
          </a:p>
        </p:txBody>
      </p:sp>
    </p:spTree>
    <p:extLst>
      <p:ext uri="{BB962C8B-B14F-4D97-AF65-F5344CB8AC3E}">
        <p14:creationId xmlns:p14="http://schemas.microsoft.com/office/powerpoint/2010/main" val="3455065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07FA2BDB-6AFE-E642-B5D5-C0D3AD71F93B}" type="datetimeFigureOut">
              <a:rPr lang="en-US" smtClean="0"/>
              <a:t>1/29/2018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726D20-41B8-1042-8683-95E5D42E32B7}" type="slidenum">
              <a:rPr lang="en-US" smtClean="0"/>
              <a:t>‹#›</a:t>
            </a:fld>
            <a:endParaRPr lang="en-US"/>
          </a:p>
        </p:txBody>
      </p:sp>
    </p:spTree>
    <p:extLst>
      <p:ext uri="{BB962C8B-B14F-4D97-AF65-F5344CB8AC3E}">
        <p14:creationId xmlns:p14="http://schemas.microsoft.com/office/powerpoint/2010/main" val="1037478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FA2BDB-6AFE-E642-B5D5-C0D3AD71F93B}" type="datetimeFigureOut">
              <a:rPr lang="en-US" smtClean="0"/>
              <a:t>1/29/2018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726D20-41B8-1042-8683-95E5D42E32B7}" type="slidenum">
              <a:rPr lang="en-US" smtClean="0"/>
              <a:t>‹#›</a:t>
            </a:fld>
            <a:endParaRPr lang="en-US"/>
          </a:p>
        </p:txBody>
      </p:sp>
    </p:spTree>
    <p:extLst>
      <p:ext uri="{BB962C8B-B14F-4D97-AF65-F5344CB8AC3E}">
        <p14:creationId xmlns:p14="http://schemas.microsoft.com/office/powerpoint/2010/main" val="4018080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07FA2BDB-6AFE-E642-B5D5-C0D3AD71F93B}" type="datetimeFigureOut">
              <a:rPr lang="en-US" smtClean="0"/>
              <a:t>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726D20-41B8-1042-8683-95E5D42E32B7}" type="slidenum">
              <a:rPr lang="en-US" smtClean="0"/>
              <a:t>‹#›</a:t>
            </a:fld>
            <a:endParaRPr lang="en-US"/>
          </a:p>
        </p:txBody>
      </p:sp>
    </p:spTree>
    <p:extLst>
      <p:ext uri="{BB962C8B-B14F-4D97-AF65-F5344CB8AC3E}">
        <p14:creationId xmlns:p14="http://schemas.microsoft.com/office/powerpoint/2010/main" val="1312028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07FA2BDB-6AFE-E642-B5D5-C0D3AD71F93B}" type="datetimeFigureOut">
              <a:rPr lang="en-US" smtClean="0"/>
              <a:t>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726D20-41B8-1042-8683-95E5D42E32B7}" type="slidenum">
              <a:rPr lang="en-US" smtClean="0"/>
              <a:t>‹#›</a:t>
            </a:fld>
            <a:endParaRPr lang="en-US"/>
          </a:p>
        </p:txBody>
      </p:sp>
    </p:spTree>
    <p:extLst>
      <p:ext uri="{BB962C8B-B14F-4D97-AF65-F5344CB8AC3E}">
        <p14:creationId xmlns:p14="http://schemas.microsoft.com/office/powerpoint/2010/main" val="3118062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FA2BDB-6AFE-E642-B5D5-C0D3AD71F93B}" type="datetimeFigureOut">
              <a:rPr lang="en-US" smtClean="0"/>
              <a:t>1/29/2018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726D20-41B8-1042-8683-95E5D42E32B7}" type="slidenum">
              <a:rPr lang="en-US" smtClean="0"/>
              <a:t>‹#›</a:t>
            </a:fld>
            <a:endParaRPr lang="en-US"/>
          </a:p>
        </p:txBody>
      </p:sp>
    </p:spTree>
    <p:extLst>
      <p:ext uri="{BB962C8B-B14F-4D97-AF65-F5344CB8AC3E}">
        <p14:creationId xmlns:p14="http://schemas.microsoft.com/office/powerpoint/2010/main" val="2907810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4048"/>
            <a:ext cx="7772400" cy="1470025"/>
          </a:xfrm>
        </p:spPr>
        <p:txBody>
          <a:bodyPr/>
          <a:lstStyle/>
          <a:p>
            <a:r>
              <a:rPr lang="en-US" dirty="0" smtClean="0"/>
              <a:t>Electricity</a:t>
            </a:r>
            <a:br>
              <a:rPr lang="en-US" dirty="0" smtClean="0"/>
            </a:br>
            <a:r>
              <a:rPr lang="en-US" dirty="0" smtClean="0"/>
              <a:t>For the wee ones</a:t>
            </a:r>
            <a:r>
              <a:rPr lang="is-IS" dirty="0" smtClean="0"/>
              <a:t>….</a:t>
            </a:r>
            <a:endParaRPr lang="en-US" dirty="0"/>
          </a:p>
        </p:txBody>
      </p:sp>
      <p:pic>
        <p:nvPicPr>
          <p:cNvPr id="5" name="Picture 4"/>
          <p:cNvPicPr>
            <a:picLocks noChangeAspect="1"/>
          </p:cNvPicPr>
          <p:nvPr/>
        </p:nvPicPr>
        <p:blipFill>
          <a:blip r:embed="rId3"/>
          <a:stretch>
            <a:fillRect/>
          </a:stretch>
        </p:blipFill>
        <p:spPr>
          <a:xfrm>
            <a:off x="2757182" y="1780217"/>
            <a:ext cx="3727114" cy="4515608"/>
          </a:xfrm>
          <a:prstGeom prst="rect">
            <a:avLst/>
          </a:prstGeom>
        </p:spPr>
      </p:pic>
    </p:spTree>
    <p:custDataLst>
      <p:tags r:id="rId1"/>
    </p:custDataLst>
    <p:extLst>
      <p:ext uri="{BB962C8B-B14F-4D97-AF65-F5344CB8AC3E}">
        <p14:creationId xmlns:p14="http://schemas.microsoft.com/office/powerpoint/2010/main" val="14719540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p:cNvSpPr/>
          <p:nvPr/>
        </p:nvSpPr>
        <p:spPr>
          <a:xfrm>
            <a:off x="721360" y="822960"/>
            <a:ext cx="4744720" cy="3952240"/>
          </a:xfrm>
          <a:prstGeom prst="rect">
            <a:avLst/>
          </a:prstGeom>
          <a:solidFill>
            <a:schemeClr val="bg1">
              <a:lumMod val="7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4"/>
          <p:cNvGrpSpPr/>
          <p:nvPr/>
        </p:nvGrpSpPr>
        <p:grpSpPr>
          <a:xfrm>
            <a:off x="1059194" y="979738"/>
            <a:ext cx="4141667" cy="3588021"/>
            <a:chOff x="1040745" y="987905"/>
            <a:chExt cx="4141667" cy="3588021"/>
          </a:xfrm>
        </p:grpSpPr>
        <p:sp>
          <p:nvSpPr>
            <p:cNvPr id="4" name="Oval 3"/>
            <p:cNvSpPr/>
            <p:nvPr/>
          </p:nvSpPr>
          <p:spPr>
            <a:xfrm>
              <a:off x="1040745" y="987905"/>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53" name="Oval 52"/>
            <p:cNvSpPr/>
            <p:nvPr/>
          </p:nvSpPr>
          <p:spPr>
            <a:xfrm>
              <a:off x="1739977" y="987905"/>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54" name="Oval 53"/>
            <p:cNvSpPr/>
            <p:nvPr/>
          </p:nvSpPr>
          <p:spPr>
            <a:xfrm>
              <a:off x="2468131" y="987905"/>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55" name="Oval 54"/>
            <p:cNvSpPr/>
            <p:nvPr/>
          </p:nvSpPr>
          <p:spPr>
            <a:xfrm>
              <a:off x="3201210" y="987905"/>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56" name="Oval 55"/>
            <p:cNvSpPr/>
            <p:nvPr/>
          </p:nvSpPr>
          <p:spPr>
            <a:xfrm>
              <a:off x="3900442" y="987905"/>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57" name="Oval 56"/>
            <p:cNvSpPr/>
            <p:nvPr/>
          </p:nvSpPr>
          <p:spPr>
            <a:xfrm>
              <a:off x="4582034" y="992806"/>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58" name="Oval 57"/>
            <p:cNvSpPr/>
            <p:nvPr/>
          </p:nvSpPr>
          <p:spPr>
            <a:xfrm>
              <a:off x="1058385" y="172393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59" name="Oval 58"/>
            <p:cNvSpPr/>
            <p:nvPr/>
          </p:nvSpPr>
          <p:spPr>
            <a:xfrm>
              <a:off x="1757617" y="172393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0" name="Oval 59"/>
            <p:cNvSpPr/>
            <p:nvPr/>
          </p:nvSpPr>
          <p:spPr>
            <a:xfrm>
              <a:off x="2485771" y="172393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1" name="Oval 60"/>
            <p:cNvSpPr/>
            <p:nvPr/>
          </p:nvSpPr>
          <p:spPr>
            <a:xfrm>
              <a:off x="3218850" y="172393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2" name="Oval 61"/>
            <p:cNvSpPr/>
            <p:nvPr/>
          </p:nvSpPr>
          <p:spPr>
            <a:xfrm>
              <a:off x="3918082" y="172393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3" name="Oval 62"/>
            <p:cNvSpPr/>
            <p:nvPr/>
          </p:nvSpPr>
          <p:spPr>
            <a:xfrm>
              <a:off x="4599674" y="1728833"/>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4" name="Oval 63"/>
            <p:cNvSpPr/>
            <p:nvPr/>
          </p:nvSpPr>
          <p:spPr>
            <a:xfrm>
              <a:off x="1076651" y="2469761"/>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5" name="Oval 64"/>
            <p:cNvSpPr/>
            <p:nvPr/>
          </p:nvSpPr>
          <p:spPr>
            <a:xfrm>
              <a:off x="1775883" y="2469761"/>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6" name="Oval 65"/>
            <p:cNvSpPr/>
            <p:nvPr/>
          </p:nvSpPr>
          <p:spPr>
            <a:xfrm>
              <a:off x="2504037" y="2469761"/>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7" name="Oval 66"/>
            <p:cNvSpPr/>
            <p:nvPr/>
          </p:nvSpPr>
          <p:spPr>
            <a:xfrm>
              <a:off x="3237116" y="2469761"/>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8" name="Oval 67"/>
            <p:cNvSpPr/>
            <p:nvPr/>
          </p:nvSpPr>
          <p:spPr>
            <a:xfrm>
              <a:off x="3936348" y="2469761"/>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9" name="Oval 68"/>
            <p:cNvSpPr/>
            <p:nvPr/>
          </p:nvSpPr>
          <p:spPr>
            <a:xfrm>
              <a:off x="4617940" y="247466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0" name="Oval 69"/>
            <p:cNvSpPr/>
            <p:nvPr/>
          </p:nvSpPr>
          <p:spPr>
            <a:xfrm>
              <a:off x="1094291" y="320578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1" name="Oval 70"/>
            <p:cNvSpPr/>
            <p:nvPr/>
          </p:nvSpPr>
          <p:spPr>
            <a:xfrm>
              <a:off x="1793523" y="320578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2" name="Oval 71"/>
            <p:cNvSpPr/>
            <p:nvPr/>
          </p:nvSpPr>
          <p:spPr>
            <a:xfrm>
              <a:off x="2521677" y="320578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3" name="Oval 72"/>
            <p:cNvSpPr/>
            <p:nvPr/>
          </p:nvSpPr>
          <p:spPr>
            <a:xfrm>
              <a:off x="3254756" y="320578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4" name="Oval 73"/>
            <p:cNvSpPr/>
            <p:nvPr/>
          </p:nvSpPr>
          <p:spPr>
            <a:xfrm>
              <a:off x="3953988" y="320578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5" name="Oval 74"/>
            <p:cNvSpPr/>
            <p:nvPr/>
          </p:nvSpPr>
          <p:spPr>
            <a:xfrm>
              <a:off x="4635580" y="3210689"/>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6" name="Oval 75"/>
            <p:cNvSpPr/>
            <p:nvPr/>
          </p:nvSpPr>
          <p:spPr>
            <a:xfrm>
              <a:off x="1090619" y="3982497"/>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7" name="Oval 76"/>
            <p:cNvSpPr/>
            <p:nvPr/>
          </p:nvSpPr>
          <p:spPr>
            <a:xfrm>
              <a:off x="1789851" y="3982497"/>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8" name="Oval 77"/>
            <p:cNvSpPr/>
            <p:nvPr/>
          </p:nvSpPr>
          <p:spPr>
            <a:xfrm>
              <a:off x="2518005" y="3982497"/>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9" name="Oval 78"/>
            <p:cNvSpPr/>
            <p:nvPr/>
          </p:nvSpPr>
          <p:spPr>
            <a:xfrm>
              <a:off x="3251084" y="3982497"/>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80" name="Oval 79"/>
            <p:cNvSpPr/>
            <p:nvPr/>
          </p:nvSpPr>
          <p:spPr>
            <a:xfrm>
              <a:off x="3950316" y="3982497"/>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81" name="Oval 80"/>
            <p:cNvSpPr/>
            <p:nvPr/>
          </p:nvSpPr>
          <p:spPr>
            <a:xfrm>
              <a:off x="4631908" y="398739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grpSp>
      <p:grpSp>
        <p:nvGrpSpPr>
          <p:cNvPr id="3" name="Group 2"/>
          <p:cNvGrpSpPr/>
          <p:nvPr/>
        </p:nvGrpSpPr>
        <p:grpSpPr>
          <a:xfrm>
            <a:off x="3104320" y="3702838"/>
            <a:ext cx="300871" cy="369332"/>
            <a:chOff x="1604163" y="1452287"/>
            <a:chExt cx="300871" cy="369332"/>
          </a:xfrm>
        </p:grpSpPr>
        <p:sp>
          <p:nvSpPr>
            <p:cNvPr id="102" name="Oval 101"/>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2" name="TextBox 1"/>
            <p:cNvSpPr txBox="1"/>
            <p:nvPr/>
          </p:nvSpPr>
          <p:spPr>
            <a:xfrm>
              <a:off x="1604163" y="1452287"/>
              <a:ext cx="300871" cy="369332"/>
            </a:xfrm>
            <a:prstGeom prst="rect">
              <a:avLst/>
            </a:prstGeom>
            <a:noFill/>
          </p:spPr>
          <p:txBody>
            <a:bodyPr wrap="none" rtlCol="0">
              <a:spAutoFit/>
            </a:bodyPr>
            <a:lstStyle/>
            <a:p>
              <a:r>
                <a:rPr lang="en-US" b="1" dirty="0"/>
                <a:t>e</a:t>
              </a:r>
            </a:p>
          </p:txBody>
        </p:sp>
      </p:grpSp>
      <p:grpSp>
        <p:nvGrpSpPr>
          <p:cNvPr id="89" name="Group 88"/>
          <p:cNvGrpSpPr/>
          <p:nvPr/>
        </p:nvGrpSpPr>
        <p:grpSpPr>
          <a:xfrm>
            <a:off x="3184928" y="2999753"/>
            <a:ext cx="327808" cy="369332"/>
            <a:chOff x="1605217" y="1448664"/>
            <a:chExt cx="327808" cy="369332"/>
          </a:xfrm>
        </p:grpSpPr>
        <p:sp>
          <p:nvSpPr>
            <p:cNvPr id="90" name="Oval 89"/>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91" name="TextBox 90"/>
            <p:cNvSpPr txBox="1"/>
            <p:nvPr/>
          </p:nvSpPr>
          <p:spPr>
            <a:xfrm>
              <a:off x="1632154" y="1448664"/>
              <a:ext cx="300871" cy="369332"/>
            </a:xfrm>
            <a:prstGeom prst="rect">
              <a:avLst/>
            </a:prstGeom>
            <a:noFill/>
          </p:spPr>
          <p:txBody>
            <a:bodyPr wrap="none" rtlCol="0">
              <a:spAutoFit/>
            </a:bodyPr>
            <a:lstStyle/>
            <a:p>
              <a:r>
                <a:rPr lang="en-US" b="1" dirty="0" smtClean="0"/>
                <a:t>e</a:t>
              </a:r>
              <a:endParaRPr lang="en-US" b="1" dirty="0"/>
            </a:p>
          </p:txBody>
        </p:sp>
      </p:grpSp>
      <p:grpSp>
        <p:nvGrpSpPr>
          <p:cNvPr id="92" name="Group 91"/>
          <p:cNvGrpSpPr/>
          <p:nvPr/>
        </p:nvGrpSpPr>
        <p:grpSpPr>
          <a:xfrm>
            <a:off x="4418130" y="1354570"/>
            <a:ext cx="327808" cy="369332"/>
            <a:chOff x="1605217" y="1448664"/>
            <a:chExt cx="327808" cy="369332"/>
          </a:xfrm>
        </p:grpSpPr>
        <p:sp>
          <p:nvSpPr>
            <p:cNvPr id="93" name="Oval 92"/>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94" name="TextBox 93"/>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95" name="Group 94"/>
          <p:cNvGrpSpPr/>
          <p:nvPr/>
        </p:nvGrpSpPr>
        <p:grpSpPr>
          <a:xfrm>
            <a:off x="2777566" y="1375619"/>
            <a:ext cx="327808" cy="369332"/>
            <a:chOff x="1605217" y="1448664"/>
            <a:chExt cx="327808" cy="369332"/>
          </a:xfrm>
        </p:grpSpPr>
        <p:sp>
          <p:nvSpPr>
            <p:cNvPr id="96" name="Oval 95"/>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97" name="TextBox 96"/>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98" name="Group 97"/>
          <p:cNvGrpSpPr/>
          <p:nvPr/>
        </p:nvGrpSpPr>
        <p:grpSpPr>
          <a:xfrm>
            <a:off x="1320707" y="1396668"/>
            <a:ext cx="327808" cy="369332"/>
            <a:chOff x="1605217" y="1448664"/>
            <a:chExt cx="327808" cy="369332"/>
          </a:xfrm>
        </p:grpSpPr>
        <p:sp>
          <p:nvSpPr>
            <p:cNvPr id="99" name="Oval 98"/>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00" name="TextBox 99"/>
            <p:cNvSpPr txBox="1"/>
            <p:nvPr/>
          </p:nvSpPr>
          <p:spPr>
            <a:xfrm>
              <a:off x="1632154" y="1448664"/>
              <a:ext cx="300871" cy="369332"/>
            </a:xfrm>
            <a:prstGeom prst="rect">
              <a:avLst/>
            </a:prstGeom>
            <a:noFill/>
          </p:spPr>
          <p:txBody>
            <a:bodyPr wrap="none" rtlCol="0">
              <a:spAutoFit/>
            </a:bodyPr>
            <a:lstStyle/>
            <a:p>
              <a:r>
                <a:rPr lang="en-US" b="1" dirty="0" smtClean="0"/>
                <a:t>e</a:t>
              </a:r>
              <a:endParaRPr lang="en-US" b="1" dirty="0"/>
            </a:p>
          </p:txBody>
        </p:sp>
      </p:grpSp>
      <p:grpSp>
        <p:nvGrpSpPr>
          <p:cNvPr id="101" name="Group 100"/>
          <p:cNvGrpSpPr/>
          <p:nvPr/>
        </p:nvGrpSpPr>
        <p:grpSpPr>
          <a:xfrm>
            <a:off x="1739977" y="2318324"/>
            <a:ext cx="327808" cy="369332"/>
            <a:chOff x="1605217" y="1448664"/>
            <a:chExt cx="327808" cy="369332"/>
          </a:xfrm>
        </p:grpSpPr>
        <p:sp>
          <p:nvSpPr>
            <p:cNvPr id="103" name="Oval 102"/>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04" name="TextBox 103"/>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105" name="Group 104"/>
          <p:cNvGrpSpPr/>
          <p:nvPr/>
        </p:nvGrpSpPr>
        <p:grpSpPr>
          <a:xfrm>
            <a:off x="1473547" y="3243953"/>
            <a:ext cx="327808" cy="369332"/>
            <a:chOff x="1605217" y="1448664"/>
            <a:chExt cx="327808" cy="369332"/>
          </a:xfrm>
        </p:grpSpPr>
        <p:sp>
          <p:nvSpPr>
            <p:cNvPr id="106" name="Oval 105"/>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07" name="TextBox 106"/>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108" name="Group 107"/>
          <p:cNvGrpSpPr/>
          <p:nvPr/>
        </p:nvGrpSpPr>
        <p:grpSpPr>
          <a:xfrm>
            <a:off x="4492053" y="3025144"/>
            <a:ext cx="327808" cy="369332"/>
            <a:chOff x="1605217" y="1448664"/>
            <a:chExt cx="327808" cy="369332"/>
          </a:xfrm>
        </p:grpSpPr>
        <p:sp>
          <p:nvSpPr>
            <p:cNvPr id="109" name="Oval 108"/>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10" name="TextBox 109"/>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111" name="Group 110"/>
          <p:cNvGrpSpPr/>
          <p:nvPr/>
        </p:nvGrpSpPr>
        <p:grpSpPr>
          <a:xfrm>
            <a:off x="3900442" y="2193192"/>
            <a:ext cx="327808" cy="369332"/>
            <a:chOff x="1605217" y="1448664"/>
            <a:chExt cx="327808" cy="369332"/>
          </a:xfrm>
        </p:grpSpPr>
        <p:sp>
          <p:nvSpPr>
            <p:cNvPr id="112" name="Oval 111"/>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13" name="TextBox 112"/>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82" name="Group 81"/>
          <p:cNvGrpSpPr/>
          <p:nvPr/>
        </p:nvGrpSpPr>
        <p:grpSpPr>
          <a:xfrm>
            <a:off x="2308312" y="3949799"/>
            <a:ext cx="300871" cy="369332"/>
            <a:chOff x="1604163" y="1452287"/>
            <a:chExt cx="300871" cy="369332"/>
          </a:xfrm>
        </p:grpSpPr>
        <p:sp>
          <p:nvSpPr>
            <p:cNvPr id="83" name="Oval 82"/>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84" name="TextBox 83"/>
            <p:cNvSpPr txBox="1"/>
            <p:nvPr/>
          </p:nvSpPr>
          <p:spPr>
            <a:xfrm>
              <a:off x="1604163" y="1452287"/>
              <a:ext cx="300871" cy="369332"/>
            </a:xfrm>
            <a:prstGeom prst="rect">
              <a:avLst/>
            </a:prstGeom>
            <a:noFill/>
          </p:spPr>
          <p:txBody>
            <a:bodyPr wrap="none" rtlCol="0">
              <a:spAutoFit/>
            </a:bodyPr>
            <a:lstStyle/>
            <a:p>
              <a:r>
                <a:rPr lang="en-US" b="1" dirty="0"/>
                <a:t>e</a:t>
              </a:r>
            </a:p>
          </p:txBody>
        </p:sp>
      </p:grpSp>
      <p:grpSp>
        <p:nvGrpSpPr>
          <p:cNvPr id="85" name="Group 84"/>
          <p:cNvGrpSpPr/>
          <p:nvPr/>
        </p:nvGrpSpPr>
        <p:grpSpPr>
          <a:xfrm>
            <a:off x="2388920" y="3246714"/>
            <a:ext cx="327808" cy="369332"/>
            <a:chOff x="1605217" y="1448664"/>
            <a:chExt cx="327808" cy="369332"/>
          </a:xfrm>
        </p:grpSpPr>
        <p:sp>
          <p:nvSpPr>
            <p:cNvPr id="86" name="Oval 85"/>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87" name="TextBox 86"/>
            <p:cNvSpPr txBox="1"/>
            <p:nvPr/>
          </p:nvSpPr>
          <p:spPr>
            <a:xfrm>
              <a:off x="1632154" y="1448664"/>
              <a:ext cx="300871" cy="369332"/>
            </a:xfrm>
            <a:prstGeom prst="rect">
              <a:avLst/>
            </a:prstGeom>
            <a:noFill/>
          </p:spPr>
          <p:txBody>
            <a:bodyPr wrap="none" rtlCol="0">
              <a:spAutoFit/>
            </a:bodyPr>
            <a:lstStyle/>
            <a:p>
              <a:r>
                <a:rPr lang="en-US" b="1" dirty="0" smtClean="0"/>
                <a:t>e</a:t>
              </a:r>
              <a:endParaRPr lang="en-US" b="1" dirty="0"/>
            </a:p>
          </p:txBody>
        </p:sp>
      </p:grpSp>
      <p:grpSp>
        <p:nvGrpSpPr>
          <p:cNvPr id="88" name="Group 87"/>
          <p:cNvGrpSpPr/>
          <p:nvPr/>
        </p:nvGrpSpPr>
        <p:grpSpPr>
          <a:xfrm>
            <a:off x="3622122" y="1601531"/>
            <a:ext cx="327808" cy="369332"/>
            <a:chOff x="1605217" y="1448664"/>
            <a:chExt cx="327808" cy="369332"/>
          </a:xfrm>
        </p:grpSpPr>
        <p:sp>
          <p:nvSpPr>
            <p:cNvPr id="114" name="Oval 113"/>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15" name="TextBox 114"/>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116" name="Group 115"/>
          <p:cNvGrpSpPr/>
          <p:nvPr/>
        </p:nvGrpSpPr>
        <p:grpSpPr>
          <a:xfrm>
            <a:off x="1981558" y="1622580"/>
            <a:ext cx="327808" cy="369332"/>
            <a:chOff x="1605217" y="1448664"/>
            <a:chExt cx="327808" cy="369332"/>
          </a:xfrm>
        </p:grpSpPr>
        <p:sp>
          <p:nvSpPr>
            <p:cNvPr id="117" name="Oval 116"/>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18" name="TextBox 117"/>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119" name="Group 118"/>
          <p:cNvGrpSpPr/>
          <p:nvPr/>
        </p:nvGrpSpPr>
        <p:grpSpPr>
          <a:xfrm>
            <a:off x="4301819" y="2119627"/>
            <a:ext cx="327808" cy="369332"/>
            <a:chOff x="1605217" y="1448664"/>
            <a:chExt cx="327808" cy="369332"/>
          </a:xfrm>
        </p:grpSpPr>
        <p:sp>
          <p:nvSpPr>
            <p:cNvPr id="120" name="Oval 119"/>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21" name="TextBox 120"/>
            <p:cNvSpPr txBox="1"/>
            <p:nvPr/>
          </p:nvSpPr>
          <p:spPr>
            <a:xfrm>
              <a:off x="1632154" y="1448664"/>
              <a:ext cx="300871" cy="369332"/>
            </a:xfrm>
            <a:prstGeom prst="rect">
              <a:avLst/>
            </a:prstGeom>
            <a:noFill/>
          </p:spPr>
          <p:txBody>
            <a:bodyPr wrap="none" rtlCol="0">
              <a:spAutoFit/>
            </a:bodyPr>
            <a:lstStyle/>
            <a:p>
              <a:r>
                <a:rPr lang="en-US" b="1" dirty="0" smtClean="0"/>
                <a:t>e</a:t>
              </a:r>
              <a:endParaRPr lang="en-US" b="1" dirty="0"/>
            </a:p>
          </p:txBody>
        </p:sp>
      </p:grpSp>
      <p:grpSp>
        <p:nvGrpSpPr>
          <p:cNvPr id="122" name="Group 121"/>
          <p:cNvGrpSpPr/>
          <p:nvPr/>
        </p:nvGrpSpPr>
        <p:grpSpPr>
          <a:xfrm>
            <a:off x="943969" y="2565285"/>
            <a:ext cx="327808" cy="369332"/>
            <a:chOff x="1605217" y="1448664"/>
            <a:chExt cx="327808" cy="369332"/>
          </a:xfrm>
        </p:grpSpPr>
        <p:sp>
          <p:nvSpPr>
            <p:cNvPr id="123" name="Oval 122"/>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24" name="TextBox 123"/>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125" name="Group 124"/>
          <p:cNvGrpSpPr/>
          <p:nvPr/>
        </p:nvGrpSpPr>
        <p:grpSpPr>
          <a:xfrm>
            <a:off x="4454659" y="3966912"/>
            <a:ext cx="327808" cy="369332"/>
            <a:chOff x="1605217" y="1448664"/>
            <a:chExt cx="327808" cy="369332"/>
          </a:xfrm>
        </p:grpSpPr>
        <p:sp>
          <p:nvSpPr>
            <p:cNvPr id="126" name="Oval 125"/>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27" name="TextBox 126"/>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128" name="Group 127"/>
          <p:cNvGrpSpPr/>
          <p:nvPr/>
        </p:nvGrpSpPr>
        <p:grpSpPr>
          <a:xfrm>
            <a:off x="3728762" y="3821044"/>
            <a:ext cx="327808" cy="369332"/>
            <a:chOff x="1605217" y="1448664"/>
            <a:chExt cx="327808" cy="369332"/>
          </a:xfrm>
        </p:grpSpPr>
        <p:sp>
          <p:nvSpPr>
            <p:cNvPr id="129" name="Oval 128"/>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30" name="TextBox 129"/>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131" name="Group 130"/>
          <p:cNvGrpSpPr/>
          <p:nvPr/>
        </p:nvGrpSpPr>
        <p:grpSpPr>
          <a:xfrm>
            <a:off x="3104434" y="2440153"/>
            <a:ext cx="327808" cy="369332"/>
            <a:chOff x="1605217" y="1448664"/>
            <a:chExt cx="327808" cy="369332"/>
          </a:xfrm>
        </p:grpSpPr>
        <p:sp>
          <p:nvSpPr>
            <p:cNvPr id="132" name="Oval 131"/>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33" name="TextBox 132"/>
            <p:cNvSpPr txBox="1"/>
            <p:nvPr/>
          </p:nvSpPr>
          <p:spPr>
            <a:xfrm>
              <a:off x="1632154" y="1448664"/>
              <a:ext cx="300871" cy="369332"/>
            </a:xfrm>
            <a:prstGeom prst="rect">
              <a:avLst/>
            </a:prstGeom>
            <a:noFill/>
          </p:spPr>
          <p:txBody>
            <a:bodyPr wrap="none" rtlCol="0">
              <a:spAutoFit/>
            </a:bodyPr>
            <a:lstStyle/>
            <a:p>
              <a:r>
                <a:rPr lang="en-US" b="1" dirty="0"/>
                <a:t>e</a:t>
              </a:r>
            </a:p>
          </p:txBody>
        </p:sp>
      </p:grpSp>
      <p:sp>
        <p:nvSpPr>
          <p:cNvPr id="8" name="TextBox 7"/>
          <p:cNvSpPr txBox="1"/>
          <p:nvPr/>
        </p:nvSpPr>
        <p:spPr>
          <a:xfrm>
            <a:off x="5709920" y="640080"/>
            <a:ext cx="3322320" cy="2585323"/>
          </a:xfrm>
          <a:prstGeom prst="rect">
            <a:avLst/>
          </a:prstGeom>
          <a:noFill/>
        </p:spPr>
        <p:txBody>
          <a:bodyPr wrap="square" rtlCol="0">
            <a:spAutoFit/>
          </a:bodyPr>
          <a:lstStyle/>
          <a:p>
            <a:r>
              <a:rPr lang="en-US" dirty="0" smtClean="0">
                <a:solidFill>
                  <a:srgbClr val="FF0000"/>
                </a:solidFill>
              </a:rPr>
              <a:t>Inside metal, there are tiny little </a:t>
            </a:r>
          </a:p>
          <a:p>
            <a:r>
              <a:rPr lang="en-US" dirty="0" smtClean="0">
                <a:solidFill>
                  <a:srgbClr val="FF0000"/>
                </a:solidFill>
              </a:rPr>
              <a:t>things. Some are called atoms (in black), some are called electron (in white).</a:t>
            </a:r>
          </a:p>
          <a:p>
            <a:endParaRPr lang="en-US" dirty="0">
              <a:solidFill>
                <a:srgbClr val="FF0000"/>
              </a:solidFill>
            </a:endParaRPr>
          </a:p>
          <a:p>
            <a:r>
              <a:rPr lang="en-US" dirty="0" smtClean="0">
                <a:solidFill>
                  <a:srgbClr val="FF0000"/>
                </a:solidFill>
              </a:rPr>
              <a:t>When you bring the magnet close to a piece of metal, the all piece moves but inside it, the little electrons move too.</a:t>
            </a:r>
            <a:endParaRPr lang="en-US" dirty="0">
              <a:solidFill>
                <a:srgbClr val="FF0000"/>
              </a:solidFill>
            </a:endParaRPr>
          </a:p>
        </p:txBody>
      </p:sp>
    </p:spTree>
    <p:extLst>
      <p:ext uri="{BB962C8B-B14F-4D97-AF65-F5344CB8AC3E}">
        <p14:creationId xmlns:p14="http://schemas.microsoft.com/office/powerpoint/2010/main" val="636827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2" name="Rectangle 81"/>
          <p:cNvSpPr/>
          <p:nvPr/>
        </p:nvSpPr>
        <p:spPr>
          <a:xfrm>
            <a:off x="721360" y="822960"/>
            <a:ext cx="4744720" cy="3952240"/>
          </a:xfrm>
          <a:prstGeom prst="rect">
            <a:avLst/>
          </a:prstGeom>
          <a:solidFill>
            <a:schemeClr val="bg1">
              <a:lumMod val="7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4"/>
          <p:cNvGrpSpPr/>
          <p:nvPr/>
        </p:nvGrpSpPr>
        <p:grpSpPr>
          <a:xfrm>
            <a:off x="1040745" y="987905"/>
            <a:ext cx="4141667" cy="3588021"/>
            <a:chOff x="1040745" y="987905"/>
            <a:chExt cx="4141667" cy="3588021"/>
          </a:xfrm>
        </p:grpSpPr>
        <p:sp>
          <p:nvSpPr>
            <p:cNvPr id="4" name="Oval 3"/>
            <p:cNvSpPr/>
            <p:nvPr/>
          </p:nvSpPr>
          <p:spPr>
            <a:xfrm>
              <a:off x="1040745" y="987905"/>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53" name="Oval 52"/>
            <p:cNvSpPr/>
            <p:nvPr/>
          </p:nvSpPr>
          <p:spPr>
            <a:xfrm>
              <a:off x="1739977" y="987905"/>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54" name="Oval 53"/>
            <p:cNvSpPr/>
            <p:nvPr/>
          </p:nvSpPr>
          <p:spPr>
            <a:xfrm>
              <a:off x="2468131" y="987905"/>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55" name="Oval 54"/>
            <p:cNvSpPr/>
            <p:nvPr/>
          </p:nvSpPr>
          <p:spPr>
            <a:xfrm>
              <a:off x="3201210" y="987905"/>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56" name="Oval 55"/>
            <p:cNvSpPr/>
            <p:nvPr/>
          </p:nvSpPr>
          <p:spPr>
            <a:xfrm>
              <a:off x="3900442" y="987905"/>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57" name="Oval 56"/>
            <p:cNvSpPr/>
            <p:nvPr/>
          </p:nvSpPr>
          <p:spPr>
            <a:xfrm>
              <a:off x="4582034" y="992806"/>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58" name="Oval 57"/>
            <p:cNvSpPr/>
            <p:nvPr/>
          </p:nvSpPr>
          <p:spPr>
            <a:xfrm>
              <a:off x="1058385" y="172393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59" name="Oval 58"/>
            <p:cNvSpPr/>
            <p:nvPr/>
          </p:nvSpPr>
          <p:spPr>
            <a:xfrm>
              <a:off x="1757617" y="172393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0" name="Oval 59"/>
            <p:cNvSpPr/>
            <p:nvPr/>
          </p:nvSpPr>
          <p:spPr>
            <a:xfrm>
              <a:off x="2485771" y="172393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1" name="Oval 60"/>
            <p:cNvSpPr/>
            <p:nvPr/>
          </p:nvSpPr>
          <p:spPr>
            <a:xfrm>
              <a:off x="3218850" y="172393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2" name="Oval 61"/>
            <p:cNvSpPr/>
            <p:nvPr/>
          </p:nvSpPr>
          <p:spPr>
            <a:xfrm>
              <a:off x="3918082" y="172393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3" name="Oval 62"/>
            <p:cNvSpPr/>
            <p:nvPr/>
          </p:nvSpPr>
          <p:spPr>
            <a:xfrm>
              <a:off x="4599674" y="1728833"/>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4" name="Oval 63"/>
            <p:cNvSpPr/>
            <p:nvPr/>
          </p:nvSpPr>
          <p:spPr>
            <a:xfrm>
              <a:off x="1076651" y="2469761"/>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5" name="Oval 64"/>
            <p:cNvSpPr/>
            <p:nvPr/>
          </p:nvSpPr>
          <p:spPr>
            <a:xfrm>
              <a:off x="1775883" y="2469761"/>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6" name="Oval 65"/>
            <p:cNvSpPr/>
            <p:nvPr/>
          </p:nvSpPr>
          <p:spPr>
            <a:xfrm>
              <a:off x="2504037" y="2469761"/>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7" name="Oval 66"/>
            <p:cNvSpPr/>
            <p:nvPr/>
          </p:nvSpPr>
          <p:spPr>
            <a:xfrm>
              <a:off x="3237116" y="2469761"/>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8" name="Oval 67"/>
            <p:cNvSpPr/>
            <p:nvPr/>
          </p:nvSpPr>
          <p:spPr>
            <a:xfrm>
              <a:off x="3936348" y="2469761"/>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9" name="Oval 68"/>
            <p:cNvSpPr/>
            <p:nvPr/>
          </p:nvSpPr>
          <p:spPr>
            <a:xfrm>
              <a:off x="4617940" y="247466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0" name="Oval 69"/>
            <p:cNvSpPr/>
            <p:nvPr/>
          </p:nvSpPr>
          <p:spPr>
            <a:xfrm>
              <a:off x="1094291" y="320578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1" name="Oval 70"/>
            <p:cNvSpPr/>
            <p:nvPr/>
          </p:nvSpPr>
          <p:spPr>
            <a:xfrm>
              <a:off x="1793523" y="320578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2" name="Oval 71"/>
            <p:cNvSpPr/>
            <p:nvPr/>
          </p:nvSpPr>
          <p:spPr>
            <a:xfrm>
              <a:off x="2521677" y="320578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3" name="Oval 72"/>
            <p:cNvSpPr/>
            <p:nvPr/>
          </p:nvSpPr>
          <p:spPr>
            <a:xfrm>
              <a:off x="3254756" y="320578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4" name="Oval 73"/>
            <p:cNvSpPr/>
            <p:nvPr/>
          </p:nvSpPr>
          <p:spPr>
            <a:xfrm>
              <a:off x="3953988" y="320578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5" name="Oval 74"/>
            <p:cNvSpPr/>
            <p:nvPr/>
          </p:nvSpPr>
          <p:spPr>
            <a:xfrm>
              <a:off x="4635580" y="3210689"/>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6" name="Oval 75"/>
            <p:cNvSpPr/>
            <p:nvPr/>
          </p:nvSpPr>
          <p:spPr>
            <a:xfrm>
              <a:off x="1090619" y="3982497"/>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7" name="Oval 76"/>
            <p:cNvSpPr/>
            <p:nvPr/>
          </p:nvSpPr>
          <p:spPr>
            <a:xfrm>
              <a:off x="1789851" y="3982497"/>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8" name="Oval 77"/>
            <p:cNvSpPr/>
            <p:nvPr/>
          </p:nvSpPr>
          <p:spPr>
            <a:xfrm>
              <a:off x="2518005" y="3982497"/>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9" name="Oval 78"/>
            <p:cNvSpPr/>
            <p:nvPr/>
          </p:nvSpPr>
          <p:spPr>
            <a:xfrm>
              <a:off x="3251084" y="3982497"/>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80" name="Oval 79"/>
            <p:cNvSpPr/>
            <p:nvPr/>
          </p:nvSpPr>
          <p:spPr>
            <a:xfrm>
              <a:off x="3950316" y="3982497"/>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81" name="Oval 80"/>
            <p:cNvSpPr/>
            <p:nvPr/>
          </p:nvSpPr>
          <p:spPr>
            <a:xfrm>
              <a:off x="4631908" y="398739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grpSp>
      <p:grpSp>
        <p:nvGrpSpPr>
          <p:cNvPr id="3" name="Group 2"/>
          <p:cNvGrpSpPr/>
          <p:nvPr/>
        </p:nvGrpSpPr>
        <p:grpSpPr>
          <a:xfrm>
            <a:off x="4217515" y="3702838"/>
            <a:ext cx="300871" cy="369332"/>
            <a:chOff x="1604163" y="1452287"/>
            <a:chExt cx="300871" cy="369332"/>
          </a:xfrm>
        </p:grpSpPr>
        <p:sp>
          <p:nvSpPr>
            <p:cNvPr id="102" name="Oval 101"/>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2" name="TextBox 1"/>
            <p:cNvSpPr txBox="1"/>
            <p:nvPr/>
          </p:nvSpPr>
          <p:spPr>
            <a:xfrm>
              <a:off x="1604163" y="1452287"/>
              <a:ext cx="300871" cy="369332"/>
            </a:xfrm>
            <a:prstGeom prst="rect">
              <a:avLst/>
            </a:prstGeom>
            <a:noFill/>
          </p:spPr>
          <p:txBody>
            <a:bodyPr wrap="none" rtlCol="0">
              <a:spAutoFit/>
            </a:bodyPr>
            <a:lstStyle/>
            <a:p>
              <a:r>
                <a:rPr lang="en-US" b="1" dirty="0"/>
                <a:t>e</a:t>
              </a:r>
            </a:p>
          </p:txBody>
        </p:sp>
      </p:grpSp>
      <p:grpSp>
        <p:nvGrpSpPr>
          <p:cNvPr id="89" name="Group 88"/>
          <p:cNvGrpSpPr/>
          <p:nvPr/>
        </p:nvGrpSpPr>
        <p:grpSpPr>
          <a:xfrm>
            <a:off x="3973379" y="3863549"/>
            <a:ext cx="327808" cy="369332"/>
            <a:chOff x="1605217" y="1448664"/>
            <a:chExt cx="327808" cy="369332"/>
          </a:xfrm>
        </p:grpSpPr>
        <p:sp>
          <p:nvSpPr>
            <p:cNvPr id="90" name="Oval 89"/>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91" name="TextBox 90"/>
            <p:cNvSpPr txBox="1"/>
            <p:nvPr/>
          </p:nvSpPr>
          <p:spPr>
            <a:xfrm>
              <a:off x="1632154" y="1448664"/>
              <a:ext cx="300871" cy="369332"/>
            </a:xfrm>
            <a:prstGeom prst="rect">
              <a:avLst/>
            </a:prstGeom>
            <a:noFill/>
          </p:spPr>
          <p:txBody>
            <a:bodyPr wrap="none" rtlCol="0">
              <a:spAutoFit/>
            </a:bodyPr>
            <a:lstStyle/>
            <a:p>
              <a:r>
                <a:rPr lang="en-US" b="1" dirty="0" smtClean="0"/>
                <a:t>e</a:t>
              </a:r>
              <a:endParaRPr lang="en-US" b="1" dirty="0"/>
            </a:p>
          </p:txBody>
        </p:sp>
      </p:grpSp>
      <p:grpSp>
        <p:nvGrpSpPr>
          <p:cNvPr id="92" name="Group 91"/>
          <p:cNvGrpSpPr/>
          <p:nvPr/>
        </p:nvGrpSpPr>
        <p:grpSpPr>
          <a:xfrm>
            <a:off x="4468031" y="3021122"/>
            <a:ext cx="327808" cy="369332"/>
            <a:chOff x="1605217" y="1448664"/>
            <a:chExt cx="327808" cy="369332"/>
          </a:xfrm>
        </p:grpSpPr>
        <p:sp>
          <p:nvSpPr>
            <p:cNvPr id="93" name="Oval 92"/>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94" name="TextBox 93"/>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95" name="Group 94"/>
          <p:cNvGrpSpPr/>
          <p:nvPr/>
        </p:nvGrpSpPr>
        <p:grpSpPr>
          <a:xfrm>
            <a:off x="3892247" y="2763091"/>
            <a:ext cx="327808" cy="369332"/>
            <a:chOff x="1605217" y="1448664"/>
            <a:chExt cx="327808" cy="369332"/>
          </a:xfrm>
        </p:grpSpPr>
        <p:sp>
          <p:nvSpPr>
            <p:cNvPr id="96" name="Oval 95"/>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97" name="TextBox 96"/>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98" name="Group 97"/>
          <p:cNvGrpSpPr/>
          <p:nvPr/>
        </p:nvGrpSpPr>
        <p:grpSpPr>
          <a:xfrm>
            <a:off x="4464944" y="4201693"/>
            <a:ext cx="327808" cy="369332"/>
            <a:chOff x="1605217" y="1448664"/>
            <a:chExt cx="327808" cy="369332"/>
          </a:xfrm>
        </p:grpSpPr>
        <p:sp>
          <p:nvSpPr>
            <p:cNvPr id="99" name="Oval 98"/>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00" name="TextBox 99"/>
            <p:cNvSpPr txBox="1"/>
            <p:nvPr/>
          </p:nvSpPr>
          <p:spPr>
            <a:xfrm>
              <a:off x="1632154" y="1448664"/>
              <a:ext cx="300871" cy="369332"/>
            </a:xfrm>
            <a:prstGeom prst="rect">
              <a:avLst/>
            </a:prstGeom>
            <a:noFill/>
          </p:spPr>
          <p:txBody>
            <a:bodyPr wrap="none" rtlCol="0">
              <a:spAutoFit/>
            </a:bodyPr>
            <a:lstStyle/>
            <a:p>
              <a:r>
                <a:rPr lang="en-US" b="1" dirty="0" smtClean="0"/>
                <a:t>e</a:t>
              </a:r>
              <a:endParaRPr lang="en-US" b="1" dirty="0"/>
            </a:p>
          </p:txBody>
        </p:sp>
      </p:grpSp>
      <p:grpSp>
        <p:nvGrpSpPr>
          <p:cNvPr id="101" name="Group 100"/>
          <p:cNvGrpSpPr/>
          <p:nvPr/>
        </p:nvGrpSpPr>
        <p:grpSpPr>
          <a:xfrm>
            <a:off x="3742338" y="3609650"/>
            <a:ext cx="327808" cy="369332"/>
            <a:chOff x="1605217" y="1448664"/>
            <a:chExt cx="327808" cy="369332"/>
          </a:xfrm>
        </p:grpSpPr>
        <p:sp>
          <p:nvSpPr>
            <p:cNvPr id="103" name="Oval 102"/>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04" name="TextBox 103"/>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105" name="Group 104"/>
          <p:cNvGrpSpPr/>
          <p:nvPr/>
        </p:nvGrpSpPr>
        <p:grpSpPr>
          <a:xfrm>
            <a:off x="3201210" y="3832361"/>
            <a:ext cx="327808" cy="369332"/>
            <a:chOff x="1605217" y="1448664"/>
            <a:chExt cx="327808" cy="369332"/>
          </a:xfrm>
        </p:grpSpPr>
        <p:sp>
          <p:nvSpPr>
            <p:cNvPr id="106" name="Oval 105"/>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07" name="TextBox 106"/>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108" name="Group 107"/>
          <p:cNvGrpSpPr/>
          <p:nvPr/>
        </p:nvGrpSpPr>
        <p:grpSpPr>
          <a:xfrm>
            <a:off x="4552761" y="3678883"/>
            <a:ext cx="327808" cy="369332"/>
            <a:chOff x="1605217" y="1448664"/>
            <a:chExt cx="327808" cy="369332"/>
          </a:xfrm>
        </p:grpSpPr>
        <p:sp>
          <p:nvSpPr>
            <p:cNvPr id="109" name="Oval 108"/>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10" name="TextBox 109"/>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111" name="Group 110"/>
          <p:cNvGrpSpPr/>
          <p:nvPr/>
        </p:nvGrpSpPr>
        <p:grpSpPr>
          <a:xfrm>
            <a:off x="4402852" y="3369085"/>
            <a:ext cx="327808" cy="369332"/>
            <a:chOff x="1605217" y="1448664"/>
            <a:chExt cx="327808" cy="369332"/>
          </a:xfrm>
        </p:grpSpPr>
        <p:sp>
          <p:nvSpPr>
            <p:cNvPr id="112" name="Oval 111"/>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13" name="TextBox 112"/>
            <p:cNvSpPr txBox="1"/>
            <p:nvPr/>
          </p:nvSpPr>
          <p:spPr>
            <a:xfrm>
              <a:off x="1632154" y="1448664"/>
              <a:ext cx="300871" cy="369332"/>
            </a:xfrm>
            <a:prstGeom prst="rect">
              <a:avLst/>
            </a:prstGeom>
            <a:noFill/>
          </p:spPr>
          <p:txBody>
            <a:bodyPr wrap="none" rtlCol="0">
              <a:spAutoFit/>
            </a:bodyPr>
            <a:lstStyle/>
            <a:p>
              <a:r>
                <a:rPr lang="en-US" b="1" dirty="0"/>
                <a:t>e</a:t>
              </a:r>
            </a:p>
          </p:txBody>
        </p:sp>
      </p:grpSp>
      <p:pic>
        <p:nvPicPr>
          <p:cNvPr id="6" name="Picture 5"/>
          <p:cNvPicPr>
            <a:picLocks noChangeAspect="1"/>
          </p:cNvPicPr>
          <p:nvPr/>
        </p:nvPicPr>
        <p:blipFill>
          <a:blip r:embed="rId2"/>
          <a:stretch>
            <a:fillRect/>
          </a:stretch>
        </p:blipFill>
        <p:spPr>
          <a:xfrm rot="15191300">
            <a:off x="5824219" y="4331647"/>
            <a:ext cx="2243009" cy="1969286"/>
          </a:xfrm>
          <a:prstGeom prst="rect">
            <a:avLst/>
          </a:prstGeom>
        </p:spPr>
      </p:pic>
    </p:spTree>
    <p:extLst>
      <p:ext uri="{BB962C8B-B14F-4D97-AF65-F5344CB8AC3E}">
        <p14:creationId xmlns:p14="http://schemas.microsoft.com/office/powerpoint/2010/main" val="21003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solidFill>
                  <a:srgbClr val="FF0000"/>
                </a:solidFill>
              </a:rPr>
              <a:t>Now, lets look at something different!</a:t>
            </a:r>
            <a:endParaRPr lang="en-US" dirty="0">
              <a:solidFill>
                <a:srgbClr val="FF0000"/>
              </a:solidFill>
            </a:endParaRPr>
          </a:p>
        </p:txBody>
      </p:sp>
    </p:spTree>
    <p:custDataLst>
      <p:tags r:id="rId1"/>
    </p:custDataLst>
    <p:extLst>
      <p:ext uri="{BB962C8B-B14F-4D97-AF65-F5344CB8AC3E}">
        <p14:creationId xmlns:p14="http://schemas.microsoft.com/office/powerpoint/2010/main" val="33707909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419346" y="1696109"/>
            <a:ext cx="6350000" cy="2921000"/>
          </a:xfrm>
          <a:prstGeom prst="rect">
            <a:avLst/>
          </a:prstGeom>
        </p:spPr>
      </p:pic>
      <p:sp>
        <p:nvSpPr>
          <p:cNvPr id="5" name="TextBox 4"/>
          <p:cNvSpPr txBox="1"/>
          <p:nvPr/>
        </p:nvSpPr>
        <p:spPr>
          <a:xfrm>
            <a:off x="54589" y="73670"/>
            <a:ext cx="8767869" cy="954107"/>
          </a:xfrm>
          <a:prstGeom prst="rect">
            <a:avLst/>
          </a:prstGeom>
          <a:noFill/>
        </p:spPr>
        <p:txBody>
          <a:bodyPr wrap="square" rtlCol="0">
            <a:spAutoFit/>
          </a:bodyPr>
          <a:lstStyle/>
          <a:p>
            <a:r>
              <a:rPr lang="en-US" sz="2800" dirty="0" smtClean="0"/>
              <a:t>What do you think is shown by the movement of the needle on this piece of equipment?</a:t>
            </a:r>
            <a:endParaRPr lang="en-US" sz="2800" dirty="0"/>
          </a:p>
        </p:txBody>
      </p:sp>
      <p:sp>
        <p:nvSpPr>
          <p:cNvPr id="2" name="Rectangle 1"/>
          <p:cNvSpPr/>
          <p:nvPr/>
        </p:nvSpPr>
        <p:spPr>
          <a:xfrm>
            <a:off x="630820" y="4957785"/>
            <a:ext cx="8191638" cy="1077218"/>
          </a:xfrm>
          <a:prstGeom prst="rect">
            <a:avLst/>
          </a:prstGeom>
        </p:spPr>
        <p:txBody>
          <a:bodyPr wrap="square">
            <a:spAutoFit/>
          </a:bodyPr>
          <a:lstStyle/>
          <a:p>
            <a:r>
              <a:rPr lang="en-US" sz="3200" dirty="0" smtClean="0"/>
              <a:t>The movement of the needle shows that electrical </a:t>
            </a:r>
            <a:r>
              <a:rPr lang="en-US" sz="3200" dirty="0"/>
              <a:t>current is passing in </a:t>
            </a:r>
            <a:r>
              <a:rPr lang="en-US" sz="3200" dirty="0" smtClean="0"/>
              <a:t>the </a:t>
            </a:r>
            <a:r>
              <a:rPr lang="en-US" sz="3200" dirty="0"/>
              <a:t>circuit!</a:t>
            </a:r>
            <a:endParaRPr lang="en-GB" sz="3200" dirty="0"/>
          </a:p>
        </p:txBody>
      </p:sp>
    </p:spTree>
    <p:custDataLst>
      <p:tags r:id="rId1"/>
    </p:custDataLst>
    <p:extLst>
      <p:ext uri="{BB962C8B-B14F-4D97-AF65-F5344CB8AC3E}">
        <p14:creationId xmlns:p14="http://schemas.microsoft.com/office/powerpoint/2010/main" val="3471443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flipH="1">
            <a:off x="3367705" y="1238084"/>
            <a:ext cx="5776295" cy="4729162"/>
          </a:xfrm>
          <a:prstGeom prst="rect">
            <a:avLst/>
          </a:prstGeom>
        </p:spPr>
      </p:pic>
      <p:pic>
        <p:nvPicPr>
          <p:cNvPr id="5" name="Picture 4"/>
          <p:cNvPicPr>
            <a:picLocks noChangeAspect="1"/>
          </p:cNvPicPr>
          <p:nvPr/>
        </p:nvPicPr>
        <p:blipFill>
          <a:blip r:embed="rId4"/>
          <a:stretch>
            <a:fillRect/>
          </a:stretch>
        </p:blipFill>
        <p:spPr>
          <a:xfrm rot="16200000">
            <a:off x="136534" y="2792246"/>
            <a:ext cx="3175000" cy="3175000"/>
          </a:xfrm>
          <a:prstGeom prst="rect">
            <a:avLst/>
          </a:prstGeom>
        </p:spPr>
      </p:pic>
      <p:sp>
        <p:nvSpPr>
          <p:cNvPr id="7" name="Freeform 6"/>
          <p:cNvSpPr/>
          <p:nvPr/>
        </p:nvSpPr>
        <p:spPr>
          <a:xfrm>
            <a:off x="3311534" y="1714879"/>
            <a:ext cx="3035120" cy="4352920"/>
          </a:xfrm>
          <a:custGeom>
            <a:avLst/>
            <a:gdLst>
              <a:gd name="connsiteX0" fmla="*/ 2266306 w 3035120"/>
              <a:gd name="connsiteY0" fmla="*/ 672721 h 4352920"/>
              <a:gd name="connsiteX1" fmla="*/ 1209666 w 3035120"/>
              <a:gd name="connsiteY1" fmla="*/ 73281 h 4352920"/>
              <a:gd name="connsiteX2" fmla="*/ 626 w 3035120"/>
              <a:gd name="connsiteY2" fmla="*/ 2156081 h 4352920"/>
              <a:gd name="connsiteX3" fmla="*/ 1372226 w 3035120"/>
              <a:gd name="connsiteY3" fmla="*/ 4320161 h 4352920"/>
              <a:gd name="connsiteX4" fmla="*/ 2997826 w 3035120"/>
              <a:gd name="connsiteY4" fmla="*/ 398401 h 4352920"/>
              <a:gd name="connsiteX5" fmla="*/ 2550786 w 3035120"/>
              <a:gd name="connsiteY5" fmla="*/ 703201 h 4352920"/>
              <a:gd name="connsiteX6" fmla="*/ 2550786 w 3035120"/>
              <a:gd name="connsiteY6" fmla="*/ 703201 h 4352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5120" h="4352920">
                <a:moveTo>
                  <a:pt x="2266306" y="672721"/>
                </a:moveTo>
                <a:cubicBezTo>
                  <a:pt x="1926792" y="249387"/>
                  <a:pt x="1587279" y="-173946"/>
                  <a:pt x="1209666" y="73281"/>
                </a:cubicBezTo>
                <a:cubicBezTo>
                  <a:pt x="832053" y="320508"/>
                  <a:pt x="-26467" y="1448268"/>
                  <a:pt x="626" y="2156081"/>
                </a:cubicBezTo>
                <a:cubicBezTo>
                  <a:pt x="27719" y="2863894"/>
                  <a:pt x="872693" y="4613108"/>
                  <a:pt x="1372226" y="4320161"/>
                </a:cubicBezTo>
                <a:cubicBezTo>
                  <a:pt x="1871759" y="4027214"/>
                  <a:pt x="2801399" y="1001228"/>
                  <a:pt x="2997826" y="398401"/>
                </a:cubicBezTo>
                <a:cubicBezTo>
                  <a:pt x="3194253" y="-204426"/>
                  <a:pt x="2550786" y="703201"/>
                  <a:pt x="2550786" y="703201"/>
                </a:cubicBezTo>
                <a:lnTo>
                  <a:pt x="2550786" y="703201"/>
                </a:lnTo>
              </a:path>
            </a:pathLst>
          </a:cu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461653" y="76609"/>
            <a:ext cx="8886084" cy="1754327"/>
          </a:xfrm>
          <a:prstGeom prst="rect">
            <a:avLst/>
          </a:prstGeom>
          <a:noFill/>
        </p:spPr>
        <p:txBody>
          <a:bodyPr wrap="square" rtlCol="0">
            <a:spAutoFit/>
          </a:bodyPr>
          <a:lstStyle/>
          <a:p>
            <a:r>
              <a:rPr lang="en-US" sz="3600" dirty="0" smtClean="0"/>
              <a:t>Do you think that waving the metal wire beside the magnet will produce electrical current?</a:t>
            </a:r>
            <a:endParaRPr lang="en-US" sz="3600" dirty="0"/>
          </a:p>
        </p:txBody>
      </p:sp>
      <p:cxnSp>
        <p:nvCxnSpPr>
          <p:cNvPr id="10" name="Straight Arrow Connector 9"/>
          <p:cNvCxnSpPr/>
          <p:nvPr/>
        </p:nvCxnSpPr>
        <p:spPr>
          <a:xfrm flipH="1">
            <a:off x="3525520" y="4886960"/>
            <a:ext cx="20320" cy="1402080"/>
          </a:xfrm>
          <a:prstGeom prst="straightConnector1">
            <a:avLst/>
          </a:prstGeom>
          <a:ln w="5715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8473830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90302" y="1020375"/>
            <a:ext cx="4141667" cy="3588021"/>
            <a:chOff x="1040745" y="987905"/>
            <a:chExt cx="4141667" cy="3588021"/>
          </a:xfrm>
        </p:grpSpPr>
        <p:sp>
          <p:nvSpPr>
            <p:cNvPr id="4" name="Oval 3"/>
            <p:cNvSpPr/>
            <p:nvPr/>
          </p:nvSpPr>
          <p:spPr>
            <a:xfrm>
              <a:off x="1040745" y="987905"/>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53" name="Oval 52"/>
            <p:cNvSpPr/>
            <p:nvPr/>
          </p:nvSpPr>
          <p:spPr>
            <a:xfrm>
              <a:off x="1739977" y="987905"/>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54" name="Oval 53"/>
            <p:cNvSpPr/>
            <p:nvPr/>
          </p:nvSpPr>
          <p:spPr>
            <a:xfrm>
              <a:off x="2468131" y="987905"/>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55" name="Oval 54"/>
            <p:cNvSpPr/>
            <p:nvPr/>
          </p:nvSpPr>
          <p:spPr>
            <a:xfrm>
              <a:off x="3201210" y="987905"/>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56" name="Oval 55"/>
            <p:cNvSpPr/>
            <p:nvPr/>
          </p:nvSpPr>
          <p:spPr>
            <a:xfrm>
              <a:off x="3900442" y="987905"/>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57" name="Oval 56"/>
            <p:cNvSpPr/>
            <p:nvPr/>
          </p:nvSpPr>
          <p:spPr>
            <a:xfrm>
              <a:off x="4582034" y="992806"/>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58" name="Oval 57"/>
            <p:cNvSpPr/>
            <p:nvPr/>
          </p:nvSpPr>
          <p:spPr>
            <a:xfrm>
              <a:off x="1058385" y="172393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59" name="Oval 58"/>
            <p:cNvSpPr/>
            <p:nvPr/>
          </p:nvSpPr>
          <p:spPr>
            <a:xfrm>
              <a:off x="1757617" y="172393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0" name="Oval 59"/>
            <p:cNvSpPr/>
            <p:nvPr/>
          </p:nvSpPr>
          <p:spPr>
            <a:xfrm>
              <a:off x="2485771" y="172393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1" name="Oval 60"/>
            <p:cNvSpPr/>
            <p:nvPr/>
          </p:nvSpPr>
          <p:spPr>
            <a:xfrm>
              <a:off x="3218850" y="172393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2" name="Oval 61"/>
            <p:cNvSpPr/>
            <p:nvPr/>
          </p:nvSpPr>
          <p:spPr>
            <a:xfrm>
              <a:off x="3918082" y="172393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3" name="Oval 62"/>
            <p:cNvSpPr/>
            <p:nvPr/>
          </p:nvSpPr>
          <p:spPr>
            <a:xfrm>
              <a:off x="4599674" y="1728833"/>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4" name="Oval 63"/>
            <p:cNvSpPr/>
            <p:nvPr/>
          </p:nvSpPr>
          <p:spPr>
            <a:xfrm>
              <a:off x="1076651" y="2469761"/>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5" name="Oval 64"/>
            <p:cNvSpPr/>
            <p:nvPr/>
          </p:nvSpPr>
          <p:spPr>
            <a:xfrm>
              <a:off x="1775883" y="2469761"/>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6" name="Oval 65"/>
            <p:cNvSpPr/>
            <p:nvPr/>
          </p:nvSpPr>
          <p:spPr>
            <a:xfrm>
              <a:off x="2504037" y="2469761"/>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7" name="Oval 66"/>
            <p:cNvSpPr/>
            <p:nvPr/>
          </p:nvSpPr>
          <p:spPr>
            <a:xfrm>
              <a:off x="3237116" y="2469761"/>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8" name="Oval 67"/>
            <p:cNvSpPr/>
            <p:nvPr/>
          </p:nvSpPr>
          <p:spPr>
            <a:xfrm>
              <a:off x="3936348" y="2469761"/>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9" name="Oval 68"/>
            <p:cNvSpPr/>
            <p:nvPr/>
          </p:nvSpPr>
          <p:spPr>
            <a:xfrm>
              <a:off x="4617940" y="247466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0" name="Oval 69"/>
            <p:cNvSpPr/>
            <p:nvPr/>
          </p:nvSpPr>
          <p:spPr>
            <a:xfrm>
              <a:off x="1094291" y="320578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1" name="Oval 70"/>
            <p:cNvSpPr/>
            <p:nvPr/>
          </p:nvSpPr>
          <p:spPr>
            <a:xfrm>
              <a:off x="1793523" y="320578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2" name="Oval 71"/>
            <p:cNvSpPr/>
            <p:nvPr/>
          </p:nvSpPr>
          <p:spPr>
            <a:xfrm>
              <a:off x="2521677" y="320578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3" name="Oval 72"/>
            <p:cNvSpPr/>
            <p:nvPr/>
          </p:nvSpPr>
          <p:spPr>
            <a:xfrm>
              <a:off x="3254756" y="320578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4" name="Oval 73"/>
            <p:cNvSpPr/>
            <p:nvPr/>
          </p:nvSpPr>
          <p:spPr>
            <a:xfrm>
              <a:off x="3953988" y="320578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5" name="Oval 74"/>
            <p:cNvSpPr/>
            <p:nvPr/>
          </p:nvSpPr>
          <p:spPr>
            <a:xfrm>
              <a:off x="4635580" y="3210689"/>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6" name="Oval 75"/>
            <p:cNvSpPr/>
            <p:nvPr/>
          </p:nvSpPr>
          <p:spPr>
            <a:xfrm>
              <a:off x="1090619" y="3982497"/>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7" name="Oval 76"/>
            <p:cNvSpPr/>
            <p:nvPr/>
          </p:nvSpPr>
          <p:spPr>
            <a:xfrm>
              <a:off x="1789851" y="3982497"/>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8" name="Oval 77"/>
            <p:cNvSpPr/>
            <p:nvPr/>
          </p:nvSpPr>
          <p:spPr>
            <a:xfrm>
              <a:off x="2518005" y="3982497"/>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9" name="Oval 78"/>
            <p:cNvSpPr/>
            <p:nvPr/>
          </p:nvSpPr>
          <p:spPr>
            <a:xfrm>
              <a:off x="3251084" y="3982497"/>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80" name="Oval 79"/>
            <p:cNvSpPr/>
            <p:nvPr/>
          </p:nvSpPr>
          <p:spPr>
            <a:xfrm>
              <a:off x="3950316" y="3982497"/>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81" name="Oval 80"/>
            <p:cNvSpPr/>
            <p:nvPr/>
          </p:nvSpPr>
          <p:spPr>
            <a:xfrm>
              <a:off x="4631908" y="398739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grpSp>
      <p:grpSp>
        <p:nvGrpSpPr>
          <p:cNvPr id="3" name="Group 2"/>
          <p:cNvGrpSpPr/>
          <p:nvPr/>
        </p:nvGrpSpPr>
        <p:grpSpPr>
          <a:xfrm>
            <a:off x="2535428" y="3743475"/>
            <a:ext cx="300871" cy="369332"/>
            <a:chOff x="1604163" y="1452287"/>
            <a:chExt cx="300871" cy="369332"/>
          </a:xfrm>
        </p:grpSpPr>
        <p:sp>
          <p:nvSpPr>
            <p:cNvPr id="102" name="Oval 101"/>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2" name="TextBox 1"/>
            <p:cNvSpPr txBox="1"/>
            <p:nvPr/>
          </p:nvSpPr>
          <p:spPr>
            <a:xfrm>
              <a:off x="1604163" y="1452287"/>
              <a:ext cx="300871" cy="369332"/>
            </a:xfrm>
            <a:prstGeom prst="rect">
              <a:avLst/>
            </a:prstGeom>
            <a:noFill/>
          </p:spPr>
          <p:txBody>
            <a:bodyPr wrap="none" rtlCol="0">
              <a:spAutoFit/>
            </a:bodyPr>
            <a:lstStyle/>
            <a:p>
              <a:r>
                <a:rPr lang="en-US" b="1" dirty="0"/>
                <a:t>e</a:t>
              </a:r>
            </a:p>
          </p:txBody>
        </p:sp>
      </p:grpSp>
      <p:grpSp>
        <p:nvGrpSpPr>
          <p:cNvPr id="89" name="Group 88"/>
          <p:cNvGrpSpPr/>
          <p:nvPr/>
        </p:nvGrpSpPr>
        <p:grpSpPr>
          <a:xfrm>
            <a:off x="2616036" y="3040390"/>
            <a:ext cx="327808" cy="369332"/>
            <a:chOff x="1605217" y="1448664"/>
            <a:chExt cx="327808" cy="369332"/>
          </a:xfrm>
        </p:grpSpPr>
        <p:sp>
          <p:nvSpPr>
            <p:cNvPr id="90" name="Oval 89"/>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91" name="TextBox 90"/>
            <p:cNvSpPr txBox="1"/>
            <p:nvPr/>
          </p:nvSpPr>
          <p:spPr>
            <a:xfrm>
              <a:off x="1632154" y="1448664"/>
              <a:ext cx="300871" cy="369332"/>
            </a:xfrm>
            <a:prstGeom prst="rect">
              <a:avLst/>
            </a:prstGeom>
            <a:noFill/>
          </p:spPr>
          <p:txBody>
            <a:bodyPr wrap="none" rtlCol="0">
              <a:spAutoFit/>
            </a:bodyPr>
            <a:lstStyle/>
            <a:p>
              <a:r>
                <a:rPr lang="en-US" b="1" dirty="0" smtClean="0"/>
                <a:t>e</a:t>
              </a:r>
              <a:endParaRPr lang="en-US" b="1" dirty="0"/>
            </a:p>
          </p:txBody>
        </p:sp>
      </p:grpSp>
      <p:grpSp>
        <p:nvGrpSpPr>
          <p:cNvPr id="92" name="Group 91"/>
          <p:cNvGrpSpPr/>
          <p:nvPr/>
        </p:nvGrpSpPr>
        <p:grpSpPr>
          <a:xfrm>
            <a:off x="3849238" y="1395207"/>
            <a:ext cx="327808" cy="369332"/>
            <a:chOff x="1605217" y="1448664"/>
            <a:chExt cx="327808" cy="369332"/>
          </a:xfrm>
        </p:grpSpPr>
        <p:sp>
          <p:nvSpPr>
            <p:cNvPr id="93" name="Oval 92"/>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94" name="TextBox 93"/>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95" name="Group 94"/>
          <p:cNvGrpSpPr/>
          <p:nvPr/>
        </p:nvGrpSpPr>
        <p:grpSpPr>
          <a:xfrm>
            <a:off x="2208674" y="1416256"/>
            <a:ext cx="327808" cy="369332"/>
            <a:chOff x="1605217" y="1448664"/>
            <a:chExt cx="327808" cy="369332"/>
          </a:xfrm>
        </p:grpSpPr>
        <p:sp>
          <p:nvSpPr>
            <p:cNvPr id="96" name="Oval 95"/>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97" name="TextBox 96"/>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98" name="Group 97"/>
          <p:cNvGrpSpPr/>
          <p:nvPr/>
        </p:nvGrpSpPr>
        <p:grpSpPr>
          <a:xfrm>
            <a:off x="751815" y="1437305"/>
            <a:ext cx="327808" cy="369332"/>
            <a:chOff x="1605217" y="1448664"/>
            <a:chExt cx="327808" cy="369332"/>
          </a:xfrm>
        </p:grpSpPr>
        <p:sp>
          <p:nvSpPr>
            <p:cNvPr id="99" name="Oval 98"/>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00" name="TextBox 99"/>
            <p:cNvSpPr txBox="1"/>
            <p:nvPr/>
          </p:nvSpPr>
          <p:spPr>
            <a:xfrm>
              <a:off x="1632154" y="1448664"/>
              <a:ext cx="300871" cy="369332"/>
            </a:xfrm>
            <a:prstGeom prst="rect">
              <a:avLst/>
            </a:prstGeom>
            <a:noFill/>
          </p:spPr>
          <p:txBody>
            <a:bodyPr wrap="none" rtlCol="0">
              <a:spAutoFit/>
            </a:bodyPr>
            <a:lstStyle/>
            <a:p>
              <a:r>
                <a:rPr lang="en-US" b="1" dirty="0" smtClean="0"/>
                <a:t>e</a:t>
              </a:r>
              <a:endParaRPr lang="en-US" b="1" dirty="0"/>
            </a:p>
          </p:txBody>
        </p:sp>
      </p:grpSp>
      <p:grpSp>
        <p:nvGrpSpPr>
          <p:cNvPr id="101" name="Group 100"/>
          <p:cNvGrpSpPr/>
          <p:nvPr/>
        </p:nvGrpSpPr>
        <p:grpSpPr>
          <a:xfrm>
            <a:off x="1171085" y="2358961"/>
            <a:ext cx="327808" cy="369332"/>
            <a:chOff x="1605217" y="1448664"/>
            <a:chExt cx="327808" cy="369332"/>
          </a:xfrm>
        </p:grpSpPr>
        <p:sp>
          <p:nvSpPr>
            <p:cNvPr id="103" name="Oval 102"/>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04" name="TextBox 103"/>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105" name="Group 104"/>
          <p:cNvGrpSpPr/>
          <p:nvPr/>
        </p:nvGrpSpPr>
        <p:grpSpPr>
          <a:xfrm>
            <a:off x="904655" y="3284590"/>
            <a:ext cx="327808" cy="369332"/>
            <a:chOff x="1605217" y="1448664"/>
            <a:chExt cx="327808" cy="369332"/>
          </a:xfrm>
        </p:grpSpPr>
        <p:sp>
          <p:nvSpPr>
            <p:cNvPr id="106" name="Oval 105"/>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07" name="TextBox 106"/>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108" name="Group 107"/>
          <p:cNvGrpSpPr/>
          <p:nvPr/>
        </p:nvGrpSpPr>
        <p:grpSpPr>
          <a:xfrm>
            <a:off x="3923161" y="3065781"/>
            <a:ext cx="327808" cy="369332"/>
            <a:chOff x="1605217" y="1448664"/>
            <a:chExt cx="327808" cy="369332"/>
          </a:xfrm>
        </p:grpSpPr>
        <p:sp>
          <p:nvSpPr>
            <p:cNvPr id="109" name="Oval 108"/>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10" name="TextBox 109"/>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111" name="Group 110"/>
          <p:cNvGrpSpPr/>
          <p:nvPr/>
        </p:nvGrpSpPr>
        <p:grpSpPr>
          <a:xfrm>
            <a:off x="3331550" y="2233829"/>
            <a:ext cx="327808" cy="369332"/>
            <a:chOff x="1605217" y="1448664"/>
            <a:chExt cx="327808" cy="369332"/>
          </a:xfrm>
        </p:grpSpPr>
        <p:sp>
          <p:nvSpPr>
            <p:cNvPr id="112" name="Oval 111"/>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13" name="TextBox 112"/>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82" name="Group 81"/>
          <p:cNvGrpSpPr/>
          <p:nvPr/>
        </p:nvGrpSpPr>
        <p:grpSpPr>
          <a:xfrm>
            <a:off x="1739420" y="3990436"/>
            <a:ext cx="300871" cy="369332"/>
            <a:chOff x="1604163" y="1452287"/>
            <a:chExt cx="300871" cy="369332"/>
          </a:xfrm>
        </p:grpSpPr>
        <p:sp>
          <p:nvSpPr>
            <p:cNvPr id="83" name="Oval 82"/>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84" name="TextBox 83"/>
            <p:cNvSpPr txBox="1"/>
            <p:nvPr/>
          </p:nvSpPr>
          <p:spPr>
            <a:xfrm>
              <a:off x="1604163" y="1452287"/>
              <a:ext cx="300871" cy="369332"/>
            </a:xfrm>
            <a:prstGeom prst="rect">
              <a:avLst/>
            </a:prstGeom>
            <a:noFill/>
          </p:spPr>
          <p:txBody>
            <a:bodyPr wrap="none" rtlCol="0">
              <a:spAutoFit/>
            </a:bodyPr>
            <a:lstStyle/>
            <a:p>
              <a:r>
                <a:rPr lang="en-US" b="1" dirty="0"/>
                <a:t>e</a:t>
              </a:r>
            </a:p>
          </p:txBody>
        </p:sp>
      </p:grpSp>
      <p:grpSp>
        <p:nvGrpSpPr>
          <p:cNvPr id="85" name="Group 84"/>
          <p:cNvGrpSpPr/>
          <p:nvPr/>
        </p:nvGrpSpPr>
        <p:grpSpPr>
          <a:xfrm>
            <a:off x="1820028" y="3287351"/>
            <a:ext cx="327808" cy="369332"/>
            <a:chOff x="1605217" y="1448664"/>
            <a:chExt cx="327808" cy="369332"/>
          </a:xfrm>
        </p:grpSpPr>
        <p:sp>
          <p:nvSpPr>
            <p:cNvPr id="86" name="Oval 85"/>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87" name="TextBox 86"/>
            <p:cNvSpPr txBox="1"/>
            <p:nvPr/>
          </p:nvSpPr>
          <p:spPr>
            <a:xfrm>
              <a:off x="1632154" y="1448664"/>
              <a:ext cx="300871" cy="369332"/>
            </a:xfrm>
            <a:prstGeom prst="rect">
              <a:avLst/>
            </a:prstGeom>
            <a:noFill/>
          </p:spPr>
          <p:txBody>
            <a:bodyPr wrap="none" rtlCol="0">
              <a:spAutoFit/>
            </a:bodyPr>
            <a:lstStyle/>
            <a:p>
              <a:r>
                <a:rPr lang="en-US" b="1" dirty="0" smtClean="0"/>
                <a:t>e</a:t>
              </a:r>
              <a:endParaRPr lang="en-US" b="1" dirty="0"/>
            </a:p>
          </p:txBody>
        </p:sp>
      </p:grpSp>
      <p:grpSp>
        <p:nvGrpSpPr>
          <p:cNvPr id="88" name="Group 87"/>
          <p:cNvGrpSpPr/>
          <p:nvPr/>
        </p:nvGrpSpPr>
        <p:grpSpPr>
          <a:xfrm>
            <a:off x="3053230" y="1642168"/>
            <a:ext cx="327808" cy="369332"/>
            <a:chOff x="1605217" y="1448664"/>
            <a:chExt cx="327808" cy="369332"/>
          </a:xfrm>
        </p:grpSpPr>
        <p:sp>
          <p:nvSpPr>
            <p:cNvPr id="114" name="Oval 113"/>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15" name="TextBox 114"/>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116" name="Group 115"/>
          <p:cNvGrpSpPr/>
          <p:nvPr/>
        </p:nvGrpSpPr>
        <p:grpSpPr>
          <a:xfrm>
            <a:off x="1412666" y="1663217"/>
            <a:ext cx="327808" cy="369332"/>
            <a:chOff x="1605217" y="1448664"/>
            <a:chExt cx="327808" cy="369332"/>
          </a:xfrm>
        </p:grpSpPr>
        <p:sp>
          <p:nvSpPr>
            <p:cNvPr id="117" name="Oval 116"/>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18" name="TextBox 117"/>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119" name="Group 118"/>
          <p:cNvGrpSpPr/>
          <p:nvPr/>
        </p:nvGrpSpPr>
        <p:grpSpPr>
          <a:xfrm>
            <a:off x="3732927" y="2160264"/>
            <a:ext cx="327808" cy="369332"/>
            <a:chOff x="1605217" y="1448664"/>
            <a:chExt cx="327808" cy="369332"/>
          </a:xfrm>
        </p:grpSpPr>
        <p:sp>
          <p:nvSpPr>
            <p:cNvPr id="120" name="Oval 119"/>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21" name="TextBox 120"/>
            <p:cNvSpPr txBox="1"/>
            <p:nvPr/>
          </p:nvSpPr>
          <p:spPr>
            <a:xfrm>
              <a:off x="1632154" y="1448664"/>
              <a:ext cx="300871" cy="369332"/>
            </a:xfrm>
            <a:prstGeom prst="rect">
              <a:avLst/>
            </a:prstGeom>
            <a:noFill/>
          </p:spPr>
          <p:txBody>
            <a:bodyPr wrap="none" rtlCol="0">
              <a:spAutoFit/>
            </a:bodyPr>
            <a:lstStyle/>
            <a:p>
              <a:r>
                <a:rPr lang="en-US" b="1" dirty="0" smtClean="0"/>
                <a:t>e</a:t>
              </a:r>
              <a:endParaRPr lang="en-US" b="1" dirty="0"/>
            </a:p>
          </p:txBody>
        </p:sp>
      </p:grpSp>
      <p:grpSp>
        <p:nvGrpSpPr>
          <p:cNvPr id="122" name="Group 121"/>
          <p:cNvGrpSpPr/>
          <p:nvPr/>
        </p:nvGrpSpPr>
        <p:grpSpPr>
          <a:xfrm>
            <a:off x="375077" y="2605922"/>
            <a:ext cx="327808" cy="369332"/>
            <a:chOff x="1605217" y="1448664"/>
            <a:chExt cx="327808" cy="369332"/>
          </a:xfrm>
        </p:grpSpPr>
        <p:sp>
          <p:nvSpPr>
            <p:cNvPr id="123" name="Oval 122"/>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24" name="TextBox 123"/>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125" name="Group 124"/>
          <p:cNvGrpSpPr/>
          <p:nvPr/>
        </p:nvGrpSpPr>
        <p:grpSpPr>
          <a:xfrm>
            <a:off x="3885767" y="4007549"/>
            <a:ext cx="327808" cy="369332"/>
            <a:chOff x="1605217" y="1448664"/>
            <a:chExt cx="327808" cy="369332"/>
          </a:xfrm>
        </p:grpSpPr>
        <p:sp>
          <p:nvSpPr>
            <p:cNvPr id="126" name="Oval 125"/>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27" name="TextBox 126"/>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128" name="Group 127"/>
          <p:cNvGrpSpPr/>
          <p:nvPr/>
        </p:nvGrpSpPr>
        <p:grpSpPr>
          <a:xfrm>
            <a:off x="3159870" y="3861681"/>
            <a:ext cx="327808" cy="369332"/>
            <a:chOff x="1605217" y="1448664"/>
            <a:chExt cx="327808" cy="369332"/>
          </a:xfrm>
        </p:grpSpPr>
        <p:sp>
          <p:nvSpPr>
            <p:cNvPr id="129" name="Oval 128"/>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30" name="TextBox 129"/>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131" name="Group 130"/>
          <p:cNvGrpSpPr/>
          <p:nvPr/>
        </p:nvGrpSpPr>
        <p:grpSpPr>
          <a:xfrm>
            <a:off x="2535542" y="2480790"/>
            <a:ext cx="327808" cy="369332"/>
            <a:chOff x="1605217" y="1448664"/>
            <a:chExt cx="327808" cy="369332"/>
          </a:xfrm>
        </p:grpSpPr>
        <p:sp>
          <p:nvSpPr>
            <p:cNvPr id="132" name="Oval 131"/>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33" name="TextBox 132"/>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134" name="Group 133"/>
          <p:cNvGrpSpPr/>
          <p:nvPr/>
        </p:nvGrpSpPr>
        <p:grpSpPr>
          <a:xfrm>
            <a:off x="4730823" y="1015474"/>
            <a:ext cx="4141667" cy="3588021"/>
            <a:chOff x="1040745" y="987905"/>
            <a:chExt cx="4141667" cy="3588021"/>
          </a:xfrm>
        </p:grpSpPr>
        <p:sp>
          <p:nvSpPr>
            <p:cNvPr id="135" name="Oval 134"/>
            <p:cNvSpPr/>
            <p:nvPr/>
          </p:nvSpPr>
          <p:spPr>
            <a:xfrm>
              <a:off x="1040745" y="987905"/>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36" name="Oval 135"/>
            <p:cNvSpPr/>
            <p:nvPr/>
          </p:nvSpPr>
          <p:spPr>
            <a:xfrm>
              <a:off x="1739977" y="987905"/>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37" name="Oval 136"/>
            <p:cNvSpPr/>
            <p:nvPr/>
          </p:nvSpPr>
          <p:spPr>
            <a:xfrm>
              <a:off x="2468131" y="987905"/>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38" name="Oval 137"/>
            <p:cNvSpPr/>
            <p:nvPr/>
          </p:nvSpPr>
          <p:spPr>
            <a:xfrm>
              <a:off x="3201210" y="987905"/>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39" name="Oval 138"/>
            <p:cNvSpPr/>
            <p:nvPr/>
          </p:nvSpPr>
          <p:spPr>
            <a:xfrm>
              <a:off x="3900442" y="987905"/>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40" name="Oval 139"/>
            <p:cNvSpPr/>
            <p:nvPr/>
          </p:nvSpPr>
          <p:spPr>
            <a:xfrm>
              <a:off x="4582034" y="992806"/>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41" name="Oval 140"/>
            <p:cNvSpPr/>
            <p:nvPr/>
          </p:nvSpPr>
          <p:spPr>
            <a:xfrm>
              <a:off x="1058385" y="172393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42" name="Oval 141"/>
            <p:cNvSpPr/>
            <p:nvPr/>
          </p:nvSpPr>
          <p:spPr>
            <a:xfrm>
              <a:off x="1757617" y="172393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43" name="Oval 142"/>
            <p:cNvSpPr/>
            <p:nvPr/>
          </p:nvSpPr>
          <p:spPr>
            <a:xfrm>
              <a:off x="2485771" y="172393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44" name="Oval 143"/>
            <p:cNvSpPr/>
            <p:nvPr/>
          </p:nvSpPr>
          <p:spPr>
            <a:xfrm>
              <a:off x="3218850" y="172393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45" name="Oval 144"/>
            <p:cNvSpPr/>
            <p:nvPr/>
          </p:nvSpPr>
          <p:spPr>
            <a:xfrm>
              <a:off x="3918082" y="172393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46" name="Oval 145"/>
            <p:cNvSpPr/>
            <p:nvPr/>
          </p:nvSpPr>
          <p:spPr>
            <a:xfrm>
              <a:off x="4599674" y="1728833"/>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47" name="Oval 146"/>
            <p:cNvSpPr/>
            <p:nvPr/>
          </p:nvSpPr>
          <p:spPr>
            <a:xfrm>
              <a:off x="1076651" y="2469761"/>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48" name="Oval 147"/>
            <p:cNvSpPr/>
            <p:nvPr/>
          </p:nvSpPr>
          <p:spPr>
            <a:xfrm>
              <a:off x="1775883" y="2469761"/>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49" name="Oval 148"/>
            <p:cNvSpPr/>
            <p:nvPr/>
          </p:nvSpPr>
          <p:spPr>
            <a:xfrm>
              <a:off x="2504037" y="2469761"/>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50" name="Oval 149"/>
            <p:cNvSpPr/>
            <p:nvPr/>
          </p:nvSpPr>
          <p:spPr>
            <a:xfrm>
              <a:off x="3237116" y="2469761"/>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51" name="Oval 150"/>
            <p:cNvSpPr/>
            <p:nvPr/>
          </p:nvSpPr>
          <p:spPr>
            <a:xfrm>
              <a:off x="3936348" y="2469761"/>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52" name="Oval 151"/>
            <p:cNvSpPr/>
            <p:nvPr/>
          </p:nvSpPr>
          <p:spPr>
            <a:xfrm>
              <a:off x="4617940" y="247466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53" name="Oval 152"/>
            <p:cNvSpPr/>
            <p:nvPr/>
          </p:nvSpPr>
          <p:spPr>
            <a:xfrm>
              <a:off x="1094291" y="320578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54" name="Oval 153"/>
            <p:cNvSpPr/>
            <p:nvPr/>
          </p:nvSpPr>
          <p:spPr>
            <a:xfrm>
              <a:off x="1793523" y="320578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55" name="Oval 154"/>
            <p:cNvSpPr/>
            <p:nvPr/>
          </p:nvSpPr>
          <p:spPr>
            <a:xfrm>
              <a:off x="2521677" y="320578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56" name="Oval 155"/>
            <p:cNvSpPr/>
            <p:nvPr/>
          </p:nvSpPr>
          <p:spPr>
            <a:xfrm>
              <a:off x="3254756" y="320578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57" name="Oval 156"/>
            <p:cNvSpPr/>
            <p:nvPr/>
          </p:nvSpPr>
          <p:spPr>
            <a:xfrm>
              <a:off x="3953988" y="320578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58" name="Oval 157"/>
            <p:cNvSpPr/>
            <p:nvPr/>
          </p:nvSpPr>
          <p:spPr>
            <a:xfrm>
              <a:off x="4635580" y="3210689"/>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59" name="Oval 158"/>
            <p:cNvSpPr/>
            <p:nvPr/>
          </p:nvSpPr>
          <p:spPr>
            <a:xfrm>
              <a:off x="1090619" y="3982497"/>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60" name="Oval 159"/>
            <p:cNvSpPr/>
            <p:nvPr/>
          </p:nvSpPr>
          <p:spPr>
            <a:xfrm>
              <a:off x="1789851" y="3982497"/>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61" name="Oval 160"/>
            <p:cNvSpPr/>
            <p:nvPr/>
          </p:nvSpPr>
          <p:spPr>
            <a:xfrm>
              <a:off x="2518005" y="3982497"/>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62" name="Oval 161"/>
            <p:cNvSpPr/>
            <p:nvPr/>
          </p:nvSpPr>
          <p:spPr>
            <a:xfrm>
              <a:off x="3251084" y="3982497"/>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63" name="Oval 162"/>
            <p:cNvSpPr/>
            <p:nvPr/>
          </p:nvSpPr>
          <p:spPr>
            <a:xfrm>
              <a:off x="3950316" y="3982497"/>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64" name="Oval 163"/>
            <p:cNvSpPr/>
            <p:nvPr/>
          </p:nvSpPr>
          <p:spPr>
            <a:xfrm>
              <a:off x="4631908" y="398739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grpSp>
      <p:grpSp>
        <p:nvGrpSpPr>
          <p:cNvPr id="219" name="Group 218"/>
          <p:cNvGrpSpPr/>
          <p:nvPr/>
        </p:nvGrpSpPr>
        <p:grpSpPr>
          <a:xfrm>
            <a:off x="6567741" y="3743475"/>
            <a:ext cx="300871" cy="369332"/>
            <a:chOff x="1604163" y="1452287"/>
            <a:chExt cx="300871" cy="369332"/>
          </a:xfrm>
        </p:grpSpPr>
        <p:sp>
          <p:nvSpPr>
            <p:cNvPr id="220" name="Oval 219"/>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221" name="TextBox 220"/>
            <p:cNvSpPr txBox="1"/>
            <p:nvPr/>
          </p:nvSpPr>
          <p:spPr>
            <a:xfrm>
              <a:off x="1604163" y="1452287"/>
              <a:ext cx="300871" cy="369332"/>
            </a:xfrm>
            <a:prstGeom prst="rect">
              <a:avLst/>
            </a:prstGeom>
            <a:noFill/>
          </p:spPr>
          <p:txBody>
            <a:bodyPr wrap="none" rtlCol="0">
              <a:spAutoFit/>
            </a:bodyPr>
            <a:lstStyle/>
            <a:p>
              <a:r>
                <a:rPr lang="en-US" b="1" dirty="0"/>
                <a:t>e</a:t>
              </a:r>
            </a:p>
          </p:txBody>
        </p:sp>
      </p:grpSp>
      <p:grpSp>
        <p:nvGrpSpPr>
          <p:cNvPr id="222" name="Group 221"/>
          <p:cNvGrpSpPr/>
          <p:nvPr/>
        </p:nvGrpSpPr>
        <p:grpSpPr>
          <a:xfrm>
            <a:off x="6648349" y="3040390"/>
            <a:ext cx="327808" cy="369332"/>
            <a:chOff x="1605217" y="1448664"/>
            <a:chExt cx="327808" cy="369332"/>
          </a:xfrm>
        </p:grpSpPr>
        <p:sp>
          <p:nvSpPr>
            <p:cNvPr id="223" name="Oval 222"/>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224" name="TextBox 223"/>
            <p:cNvSpPr txBox="1"/>
            <p:nvPr/>
          </p:nvSpPr>
          <p:spPr>
            <a:xfrm>
              <a:off x="1632154" y="1448664"/>
              <a:ext cx="300871" cy="369332"/>
            </a:xfrm>
            <a:prstGeom prst="rect">
              <a:avLst/>
            </a:prstGeom>
            <a:noFill/>
          </p:spPr>
          <p:txBody>
            <a:bodyPr wrap="none" rtlCol="0">
              <a:spAutoFit/>
            </a:bodyPr>
            <a:lstStyle/>
            <a:p>
              <a:r>
                <a:rPr lang="en-US" b="1" dirty="0" smtClean="0"/>
                <a:t>e</a:t>
              </a:r>
              <a:endParaRPr lang="en-US" b="1" dirty="0"/>
            </a:p>
          </p:txBody>
        </p:sp>
      </p:grpSp>
      <p:grpSp>
        <p:nvGrpSpPr>
          <p:cNvPr id="225" name="Group 224"/>
          <p:cNvGrpSpPr/>
          <p:nvPr/>
        </p:nvGrpSpPr>
        <p:grpSpPr>
          <a:xfrm>
            <a:off x="7881551" y="1395207"/>
            <a:ext cx="327808" cy="369332"/>
            <a:chOff x="1605217" y="1448664"/>
            <a:chExt cx="327808" cy="369332"/>
          </a:xfrm>
        </p:grpSpPr>
        <p:sp>
          <p:nvSpPr>
            <p:cNvPr id="226" name="Oval 225"/>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227" name="TextBox 226"/>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228" name="Group 227"/>
          <p:cNvGrpSpPr/>
          <p:nvPr/>
        </p:nvGrpSpPr>
        <p:grpSpPr>
          <a:xfrm>
            <a:off x="6240987" y="1416256"/>
            <a:ext cx="327808" cy="369332"/>
            <a:chOff x="1605217" y="1448664"/>
            <a:chExt cx="327808" cy="369332"/>
          </a:xfrm>
        </p:grpSpPr>
        <p:sp>
          <p:nvSpPr>
            <p:cNvPr id="229" name="Oval 228"/>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230" name="TextBox 229"/>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231" name="Group 230"/>
          <p:cNvGrpSpPr/>
          <p:nvPr/>
        </p:nvGrpSpPr>
        <p:grpSpPr>
          <a:xfrm>
            <a:off x="4784128" y="1437305"/>
            <a:ext cx="327808" cy="369332"/>
            <a:chOff x="1605217" y="1448664"/>
            <a:chExt cx="327808" cy="369332"/>
          </a:xfrm>
        </p:grpSpPr>
        <p:sp>
          <p:nvSpPr>
            <p:cNvPr id="232" name="Oval 231"/>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233" name="TextBox 232"/>
            <p:cNvSpPr txBox="1"/>
            <p:nvPr/>
          </p:nvSpPr>
          <p:spPr>
            <a:xfrm>
              <a:off x="1632154" y="1448664"/>
              <a:ext cx="300871" cy="369332"/>
            </a:xfrm>
            <a:prstGeom prst="rect">
              <a:avLst/>
            </a:prstGeom>
            <a:noFill/>
          </p:spPr>
          <p:txBody>
            <a:bodyPr wrap="none" rtlCol="0">
              <a:spAutoFit/>
            </a:bodyPr>
            <a:lstStyle/>
            <a:p>
              <a:r>
                <a:rPr lang="en-US" b="1" dirty="0" smtClean="0"/>
                <a:t>e</a:t>
              </a:r>
              <a:endParaRPr lang="en-US" b="1" dirty="0"/>
            </a:p>
          </p:txBody>
        </p:sp>
      </p:grpSp>
      <p:grpSp>
        <p:nvGrpSpPr>
          <p:cNvPr id="234" name="Group 233"/>
          <p:cNvGrpSpPr/>
          <p:nvPr/>
        </p:nvGrpSpPr>
        <p:grpSpPr>
          <a:xfrm>
            <a:off x="5203398" y="2358961"/>
            <a:ext cx="327808" cy="369332"/>
            <a:chOff x="1605217" y="1448664"/>
            <a:chExt cx="327808" cy="369332"/>
          </a:xfrm>
        </p:grpSpPr>
        <p:sp>
          <p:nvSpPr>
            <p:cNvPr id="235" name="Oval 234"/>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236" name="TextBox 235"/>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237" name="Group 236"/>
          <p:cNvGrpSpPr/>
          <p:nvPr/>
        </p:nvGrpSpPr>
        <p:grpSpPr>
          <a:xfrm>
            <a:off x="4936968" y="3284590"/>
            <a:ext cx="327808" cy="369332"/>
            <a:chOff x="1605217" y="1448664"/>
            <a:chExt cx="327808" cy="369332"/>
          </a:xfrm>
        </p:grpSpPr>
        <p:sp>
          <p:nvSpPr>
            <p:cNvPr id="238" name="Oval 237"/>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239" name="TextBox 238"/>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240" name="Group 239"/>
          <p:cNvGrpSpPr/>
          <p:nvPr/>
        </p:nvGrpSpPr>
        <p:grpSpPr>
          <a:xfrm>
            <a:off x="7955474" y="3065781"/>
            <a:ext cx="327808" cy="369332"/>
            <a:chOff x="1605217" y="1448664"/>
            <a:chExt cx="327808" cy="369332"/>
          </a:xfrm>
        </p:grpSpPr>
        <p:sp>
          <p:nvSpPr>
            <p:cNvPr id="241" name="Oval 240"/>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242" name="TextBox 241"/>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243" name="Group 242"/>
          <p:cNvGrpSpPr/>
          <p:nvPr/>
        </p:nvGrpSpPr>
        <p:grpSpPr>
          <a:xfrm>
            <a:off x="7363863" y="2233829"/>
            <a:ext cx="327808" cy="369332"/>
            <a:chOff x="1605217" y="1448664"/>
            <a:chExt cx="327808" cy="369332"/>
          </a:xfrm>
        </p:grpSpPr>
        <p:sp>
          <p:nvSpPr>
            <p:cNvPr id="244" name="Oval 243"/>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245" name="TextBox 244"/>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246" name="Group 245"/>
          <p:cNvGrpSpPr/>
          <p:nvPr/>
        </p:nvGrpSpPr>
        <p:grpSpPr>
          <a:xfrm>
            <a:off x="5771733" y="3990436"/>
            <a:ext cx="300871" cy="369332"/>
            <a:chOff x="1604163" y="1452287"/>
            <a:chExt cx="300871" cy="369332"/>
          </a:xfrm>
        </p:grpSpPr>
        <p:sp>
          <p:nvSpPr>
            <p:cNvPr id="247" name="Oval 246"/>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248" name="TextBox 247"/>
            <p:cNvSpPr txBox="1"/>
            <p:nvPr/>
          </p:nvSpPr>
          <p:spPr>
            <a:xfrm>
              <a:off x="1604163" y="1452287"/>
              <a:ext cx="300871" cy="369332"/>
            </a:xfrm>
            <a:prstGeom prst="rect">
              <a:avLst/>
            </a:prstGeom>
            <a:noFill/>
          </p:spPr>
          <p:txBody>
            <a:bodyPr wrap="none" rtlCol="0">
              <a:spAutoFit/>
            </a:bodyPr>
            <a:lstStyle/>
            <a:p>
              <a:r>
                <a:rPr lang="en-US" b="1" dirty="0"/>
                <a:t>e</a:t>
              </a:r>
            </a:p>
          </p:txBody>
        </p:sp>
      </p:grpSp>
      <p:grpSp>
        <p:nvGrpSpPr>
          <p:cNvPr id="249" name="Group 248"/>
          <p:cNvGrpSpPr/>
          <p:nvPr/>
        </p:nvGrpSpPr>
        <p:grpSpPr>
          <a:xfrm>
            <a:off x="5852341" y="3287351"/>
            <a:ext cx="327808" cy="369332"/>
            <a:chOff x="1605217" y="1448664"/>
            <a:chExt cx="327808" cy="369332"/>
          </a:xfrm>
        </p:grpSpPr>
        <p:sp>
          <p:nvSpPr>
            <p:cNvPr id="250" name="Oval 249"/>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251" name="TextBox 250"/>
            <p:cNvSpPr txBox="1"/>
            <p:nvPr/>
          </p:nvSpPr>
          <p:spPr>
            <a:xfrm>
              <a:off x="1632154" y="1448664"/>
              <a:ext cx="300871" cy="369332"/>
            </a:xfrm>
            <a:prstGeom prst="rect">
              <a:avLst/>
            </a:prstGeom>
            <a:noFill/>
          </p:spPr>
          <p:txBody>
            <a:bodyPr wrap="none" rtlCol="0">
              <a:spAutoFit/>
            </a:bodyPr>
            <a:lstStyle/>
            <a:p>
              <a:r>
                <a:rPr lang="en-US" b="1" dirty="0" smtClean="0"/>
                <a:t>e</a:t>
              </a:r>
              <a:endParaRPr lang="en-US" b="1" dirty="0"/>
            </a:p>
          </p:txBody>
        </p:sp>
      </p:grpSp>
      <p:grpSp>
        <p:nvGrpSpPr>
          <p:cNvPr id="252" name="Group 251"/>
          <p:cNvGrpSpPr/>
          <p:nvPr/>
        </p:nvGrpSpPr>
        <p:grpSpPr>
          <a:xfrm>
            <a:off x="7085543" y="1642168"/>
            <a:ext cx="327808" cy="369332"/>
            <a:chOff x="1605217" y="1448664"/>
            <a:chExt cx="327808" cy="369332"/>
          </a:xfrm>
        </p:grpSpPr>
        <p:sp>
          <p:nvSpPr>
            <p:cNvPr id="253" name="Oval 252"/>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254" name="TextBox 253"/>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255" name="Group 254"/>
          <p:cNvGrpSpPr/>
          <p:nvPr/>
        </p:nvGrpSpPr>
        <p:grpSpPr>
          <a:xfrm>
            <a:off x="5444979" y="1663217"/>
            <a:ext cx="327808" cy="369332"/>
            <a:chOff x="1605217" y="1448664"/>
            <a:chExt cx="327808" cy="369332"/>
          </a:xfrm>
        </p:grpSpPr>
        <p:sp>
          <p:nvSpPr>
            <p:cNvPr id="256" name="Oval 255"/>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257" name="TextBox 256"/>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258" name="Group 257"/>
          <p:cNvGrpSpPr/>
          <p:nvPr/>
        </p:nvGrpSpPr>
        <p:grpSpPr>
          <a:xfrm>
            <a:off x="7765240" y="2160264"/>
            <a:ext cx="327808" cy="369332"/>
            <a:chOff x="1605217" y="1448664"/>
            <a:chExt cx="327808" cy="369332"/>
          </a:xfrm>
        </p:grpSpPr>
        <p:sp>
          <p:nvSpPr>
            <p:cNvPr id="259" name="Oval 258"/>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260" name="TextBox 259"/>
            <p:cNvSpPr txBox="1"/>
            <p:nvPr/>
          </p:nvSpPr>
          <p:spPr>
            <a:xfrm>
              <a:off x="1632154" y="1448664"/>
              <a:ext cx="300871" cy="369332"/>
            </a:xfrm>
            <a:prstGeom prst="rect">
              <a:avLst/>
            </a:prstGeom>
            <a:noFill/>
          </p:spPr>
          <p:txBody>
            <a:bodyPr wrap="none" rtlCol="0">
              <a:spAutoFit/>
            </a:bodyPr>
            <a:lstStyle/>
            <a:p>
              <a:r>
                <a:rPr lang="en-US" b="1" dirty="0" smtClean="0"/>
                <a:t>e</a:t>
              </a:r>
              <a:endParaRPr lang="en-US" b="1" dirty="0"/>
            </a:p>
          </p:txBody>
        </p:sp>
      </p:grpSp>
      <p:grpSp>
        <p:nvGrpSpPr>
          <p:cNvPr id="261" name="Group 260"/>
          <p:cNvGrpSpPr/>
          <p:nvPr/>
        </p:nvGrpSpPr>
        <p:grpSpPr>
          <a:xfrm>
            <a:off x="4407390" y="2605922"/>
            <a:ext cx="327808" cy="369332"/>
            <a:chOff x="1605217" y="1448664"/>
            <a:chExt cx="327808" cy="369332"/>
          </a:xfrm>
        </p:grpSpPr>
        <p:sp>
          <p:nvSpPr>
            <p:cNvPr id="262" name="Oval 261"/>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263" name="TextBox 262"/>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264" name="Group 263"/>
          <p:cNvGrpSpPr/>
          <p:nvPr/>
        </p:nvGrpSpPr>
        <p:grpSpPr>
          <a:xfrm>
            <a:off x="7918080" y="4007549"/>
            <a:ext cx="327808" cy="369332"/>
            <a:chOff x="1605217" y="1448664"/>
            <a:chExt cx="327808" cy="369332"/>
          </a:xfrm>
        </p:grpSpPr>
        <p:sp>
          <p:nvSpPr>
            <p:cNvPr id="265" name="Oval 264"/>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266" name="TextBox 265"/>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267" name="Group 266"/>
          <p:cNvGrpSpPr/>
          <p:nvPr/>
        </p:nvGrpSpPr>
        <p:grpSpPr>
          <a:xfrm>
            <a:off x="7192183" y="3861681"/>
            <a:ext cx="327808" cy="369332"/>
            <a:chOff x="1605217" y="1448664"/>
            <a:chExt cx="327808" cy="369332"/>
          </a:xfrm>
        </p:grpSpPr>
        <p:sp>
          <p:nvSpPr>
            <p:cNvPr id="268" name="Oval 267"/>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269" name="TextBox 268"/>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270" name="Group 269"/>
          <p:cNvGrpSpPr/>
          <p:nvPr/>
        </p:nvGrpSpPr>
        <p:grpSpPr>
          <a:xfrm>
            <a:off x="6567855" y="2480790"/>
            <a:ext cx="327808" cy="369332"/>
            <a:chOff x="1605217" y="1448664"/>
            <a:chExt cx="327808" cy="369332"/>
          </a:xfrm>
        </p:grpSpPr>
        <p:sp>
          <p:nvSpPr>
            <p:cNvPr id="271" name="Oval 270"/>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272" name="TextBox 271"/>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273" name="Group 272"/>
          <p:cNvGrpSpPr/>
          <p:nvPr/>
        </p:nvGrpSpPr>
        <p:grpSpPr>
          <a:xfrm>
            <a:off x="4875590" y="3783661"/>
            <a:ext cx="327808" cy="369332"/>
            <a:chOff x="1605217" y="1448664"/>
            <a:chExt cx="327808" cy="369332"/>
          </a:xfrm>
        </p:grpSpPr>
        <p:sp>
          <p:nvSpPr>
            <p:cNvPr id="274" name="Oval 273"/>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275" name="TextBox 274"/>
            <p:cNvSpPr txBox="1"/>
            <p:nvPr/>
          </p:nvSpPr>
          <p:spPr>
            <a:xfrm>
              <a:off x="1632154" y="1448664"/>
              <a:ext cx="300871" cy="369332"/>
            </a:xfrm>
            <a:prstGeom prst="rect">
              <a:avLst/>
            </a:prstGeom>
            <a:noFill/>
          </p:spPr>
          <p:txBody>
            <a:bodyPr wrap="none" rtlCol="0">
              <a:spAutoFit/>
            </a:bodyPr>
            <a:lstStyle/>
            <a:p>
              <a:r>
                <a:rPr lang="en-US" b="1" dirty="0"/>
                <a:t>e</a:t>
              </a:r>
            </a:p>
          </p:txBody>
        </p:sp>
      </p:grpSp>
    </p:spTree>
    <p:extLst>
      <p:ext uri="{BB962C8B-B14F-4D97-AF65-F5344CB8AC3E}">
        <p14:creationId xmlns:p14="http://schemas.microsoft.com/office/powerpoint/2010/main" val="1464523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0 L 0.10781 0 " pathEditMode="relative" ptsTypes="AA">
                                      <p:cBhvr>
                                        <p:cTn id="6" dur="2000" fill="hold"/>
                                        <p:tgtEl>
                                          <p:spTgt spid="3"/>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 0 L 0.10781 0 " pathEditMode="relative" ptsTypes="AA">
                                      <p:cBhvr>
                                        <p:cTn id="8" dur="2000" fill="hold"/>
                                        <p:tgtEl>
                                          <p:spTgt spid="89"/>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0 0 L 0.10781 0 " pathEditMode="relative" ptsTypes="AA">
                                      <p:cBhvr>
                                        <p:cTn id="10" dur="2000" fill="hold"/>
                                        <p:tgtEl>
                                          <p:spTgt spid="92"/>
                                        </p:tgtEl>
                                        <p:attrNameLst>
                                          <p:attrName>ppt_x</p:attrName>
                                          <p:attrName>ppt_y</p:attrName>
                                        </p:attrNameLst>
                                      </p:cBhvr>
                                    </p:animMotion>
                                  </p:childTnLst>
                                </p:cTn>
                              </p:par>
                              <p:par>
                                <p:cTn id="11" presetID="0" presetClass="path" presetSubtype="0" accel="50000" decel="50000" fill="hold" nodeType="withEffect">
                                  <p:stCondLst>
                                    <p:cond delay="0"/>
                                  </p:stCondLst>
                                  <p:childTnLst>
                                    <p:animMotion origin="layout" path="M 0 0 L 0.10781 0 " pathEditMode="relative" ptsTypes="AA">
                                      <p:cBhvr>
                                        <p:cTn id="12" dur="2000" fill="hold"/>
                                        <p:tgtEl>
                                          <p:spTgt spid="95"/>
                                        </p:tgtEl>
                                        <p:attrNameLst>
                                          <p:attrName>ppt_x</p:attrName>
                                          <p:attrName>ppt_y</p:attrName>
                                        </p:attrNameLst>
                                      </p:cBhvr>
                                    </p:animMotion>
                                  </p:childTnLst>
                                </p:cTn>
                              </p:par>
                              <p:par>
                                <p:cTn id="13" presetID="0" presetClass="path" presetSubtype="0" accel="50000" decel="50000" fill="hold" nodeType="withEffect">
                                  <p:stCondLst>
                                    <p:cond delay="0"/>
                                  </p:stCondLst>
                                  <p:childTnLst>
                                    <p:animMotion origin="layout" path="M 0 0 L 0.10781 0 " pathEditMode="relative" ptsTypes="AA">
                                      <p:cBhvr>
                                        <p:cTn id="14" dur="2000" fill="hold"/>
                                        <p:tgtEl>
                                          <p:spTgt spid="98"/>
                                        </p:tgtEl>
                                        <p:attrNameLst>
                                          <p:attrName>ppt_x</p:attrName>
                                          <p:attrName>ppt_y</p:attrName>
                                        </p:attrNameLst>
                                      </p:cBhvr>
                                    </p:animMotion>
                                  </p:childTnLst>
                                </p:cTn>
                              </p:par>
                              <p:par>
                                <p:cTn id="15" presetID="0" presetClass="path" presetSubtype="0" accel="50000" decel="50000" fill="hold" nodeType="withEffect">
                                  <p:stCondLst>
                                    <p:cond delay="0"/>
                                  </p:stCondLst>
                                  <p:childTnLst>
                                    <p:animMotion origin="layout" path="M 0 0 L 0.10781 0 " pathEditMode="relative" ptsTypes="AA">
                                      <p:cBhvr>
                                        <p:cTn id="16" dur="2000" fill="hold"/>
                                        <p:tgtEl>
                                          <p:spTgt spid="101"/>
                                        </p:tgtEl>
                                        <p:attrNameLst>
                                          <p:attrName>ppt_x</p:attrName>
                                          <p:attrName>ppt_y</p:attrName>
                                        </p:attrNameLst>
                                      </p:cBhvr>
                                    </p:animMotion>
                                  </p:childTnLst>
                                </p:cTn>
                              </p:par>
                              <p:par>
                                <p:cTn id="17" presetID="0" presetClass="path" presetSubtype="0" accel="50000" decel="50000" fill="hold" nodeType="withEffect">
                                  <p:stCondLst>
                                    <p:cond delay="0"/>
                                  </p:stCondLst>
                                  <p:childTnLst>
                                    <p:animMotion origin="layout" path="M 0 0 L 0.10781 0 " pathEditMode="relative" ptsTypes="AA">
                                      <p:cBhvr>
                                        <p:cTn id="18" dur="2000" fill="hold"/>
                                        <p:tgtEl>
                                          <p:spTgt spid="105"/>
                                        </p:tgtEl>
                                        <p:attrNameLst>
                                          <p:attrName>ppt_x</p:attrName>
                                          <p:attrName>ppt_y</p:attrName>
                                        </p:attrNameLst>
                                      </p:cBhvr>
                                    </p:animMotion>
                                  </p:childTnLst>
                                </p:cTn>
                              </p:par>
                              <p:par>
                                <p:cTn id="19" presetID="0" presetClass="path" presetSubtype="0" accel="50000" decel="50000" fill="hold" nodeType="withEffect">
                                  <p:stCondLst>
                                    <p:cond delay="0"/>
                                  </p:stCondLst>
                                  <p:childTnLst>
                                    <p:animMotion origin="layout" path="M 0 0 L 0.10781 0 " pathEditMode="relative" ptsTypes="AA">
                                      <p:cBhvr>
                                        <p:cTn id="20" dur="2000" fill="hold"/>
                                        <p:tgtEl>
                                          <p:spTgt spid="108"/>
                                        </p:tgtEl>
                                        <p:attrNameLst>
                                          <p:attrName>ppt_x</p:attrName>
                                          <p:attrName>ppt_y</p:attrName>
                                        </p:attrNameLst>
                                      </p:cBhvr>
                                    </p:animMotion>
                                  </p:childTnLst>
                                </p:cTn>
                              </p:par>
                              <p:par>
                                <p:cTn id="21" presetID="0" presetClass="path" presetSubtype="0" accel="50000" decel="50000" fill="hold" nodeType="withEffect">
                                  <p:stCondLst>
                                    <p:cond delay="0"/>
                                  </p:stCondLst>
                                  <p:childTnLst>
                                    <p:animMotion origin="layout" path="M 0 0 L 0.10781 0 " pathEditMode="relative" ptsTypes="AA">
                                      <p:cBhvr>
                                        <p:cTn id="22" dur="2000" fill="hold"/>
                                        <p:tgtEl>
                                          <p:spTgt spid="111"/>
                                        </p:tgtEl>
                                        <p:attrNameLst>
                                          <p:attrName>ppt_x</p:attrName>
                                          <p:attrName>ppt_y</p:attrName>
                                        </p:attrNameLst>
                                      </p:cBhvr>
                                    </p:animMotion>
                                  </p:childTnLst>
                                </p:cTn>
                              </p:par>
                              <p:par>
                                <p:cTn id="23" presetID="0" presetClass="path" presetSubtype="0" accel="50000" decel="50000" fill="hold" nodeType="withEffect">
                                  <p:stCondLst>
                                    <p:cond delay="0"/>
                                  </p:stCondLst>
                                  <p:childTnLst>
                                    <p:animMotion origin="layout" path="M 0 0 L 0.10781 0 " pathEditMode="relative" ptsTypes="AA">
                                      <p:cBhvr>
                                        <p:cTn id="24" dur="2000" fill="hold"/>
                                        <p:tgtEl>
                                          <p:spTgt spid="82"/>
                                        </p:tgtEl>
                                        <p:attrNameLst>
                                          <p:attrName>ppt_x</p:attrName>
                                          <p:attrName>ppt_y</p:attrName>
                                        </p:attrNameLst>
                                      </p:cBhvr>
                                    </p:animMotion>
                                  </p:childTnLst>
                                </p:cTn>
                              </p:par>
                              <p:par>
                                <p:cTn id="25" presetID="0" presetClass="path" presetSubtype="0" accel="50000" decel="50000" fill="hold" nodeType="withEffect">
                                  <p:stCondLst>
                                    <p:cond delay="0"/>
                                  </p:stCondLst>
                                  <p:childTnLst>
                                    <p:animMotion origin="layout" path="M 0 0 L 0.10781 0 " pathEditMode="relative" ptsTypes="AA">
                                      <p:cBhvr>
                                        <p:cTn id="26" dur="2000" fill="hold"/>
                                        <p:tgtEl>
                                          <p:spTgt spid="85"/>
                                        </p:tgtEl>
                                        <p:attrNameLst>
                                          <p:attrName>ppt_x</p:attrName>
                                          <p:attrName>ppt_y</p:attrName>
                                        </p:attrNameLst>
                                      </p:cBhvr>
                                    </p:animMotion>
                                  </p:childTnLst>
                                </p:cTn>
                              </p:par>
                              <p:par>
                                <p:cTn id="27" presetID="0" presetClass="path" presetSubtype="0" accel="50000" decel="50000" fill="hold" nodeType="withEffect">
                                  <p:stCondLst>
                                    <p:cond delay="0"/>
                                  </p:stCondLst>
                                  <p:childTnLst>
                                    <p:animMotion origin="layout" path="M 0 0 L 0.10781 0 " pathEditMode="relative" ptsTypes="AA">
                                      <p:cBhvr>
                                        <p:cTn id="28" dur="2000" fill="hold"/>
                                        <p:tgtEl>
                                          <p:spTgt spid="88"/>
                                        </p:tgtEl>
                                        <p:attrNameLst>
                                          <p:attrName>ppt_x</p:attrName>
                                          <p:attrName>ppt_y</p:attrName>
                                        </p:attrNameLst>
                                      </p:cBhvr>
                                    </p:animMotion>
                                  </p:childTnLst>
                                </p:cTn>
                              </p:par>
                              <p:par>
                                <p:cTn id="29" presetID="0" presetClass="path" presetSubtype="0" accel="50000" decel="50000" fill="hold" nodeType="withEffect">
                                  <p:stCondLst>
                                    <p:cond delay="0"/>
                                  </p:stCondLst>
                                  <p:childTnLst>
                                    <p:animMotion origin="layout" path="M 0 0 L 0.10781 0 " pathEditMode="relative" ptsTypes="AA">
                                      <p:cBhvr>
                                        <p:cTn id="30" dur="2000" fill="hold"/>
                                        <p:tgtEl>
                                          <p:spTgt spid="116"/>
                                        </p:tgtEl>
                                        <p:attrNameLst>
                                          <p:attrName>ppt_x</p:attrName>
                                          <p:attrName>ppt_y</p:attrName>
                                        </p:attrNameLst>
                                      </p:cBhvr>
                                    </p:animMotion>
                                  </p:childTnLst>
                                </p:cTn>
                              </p:par>
                              <p:par>
                                <p:cTn id="31" presetID="0" presetClass="path" presetSubtype="0" accel="50000" decel="50000" fill="hold" nodeType="withEffect">
                                  <p:stCondLst>
                                    <p:cond delay="0"/>
                                  </p:stCondLst>
                                  <p:childTnLst>
                                    <p:animMotion origin="layout" path="M 0 0 L 0.10781 0 " pathEditMode="relative" ptsTypes="AA">
                                      <p:cBhvr>
                                        <p:cTn id="32" dur="2000" fill="hold"/>
                                        <p:tgtEl>
                                          <p:spTgt spid="119"/>
                                        </p:tgtEl>
                                        <p:attrNameLst>
                                          <p:attrName>ppt_x</p:attrName>
                                          <p:attrName>ppt_y</p:attrName>
                                        </p:attrNameLst>
                                      </p:cBhvr>
                                    </p:animMotion>
                                  </p:childTnLst>
                                </p:cTn>
                              </p:par>
                              <p:par>
                                <p:cTn id="33" presetID="0" presetClass="path" presetSubtype="0" accel="50000" decel="50000" fill="hold" nodeType="withEffect">
                                  <p:stCondLst>
                                    <p:cond delay="0"/>
                                  </p:stCondLst>
                                  <p:childTnLst>
                                    <p:animMotion origin="layout" path="M 0 0 L 0.10781 0 " pathEditMode="relative" ptsTypes="AA">
                                      <p:cBhvr>
                                        <p:cTn id="34" dur="2000" fill="hold"/>
                                        <p:tgtEl>
                                          <p:spTgt spid="122"/>
                                        </p:tgtEl>
                                        <p:attrNameLst>
                                          <p:attrName>ppt_x</p:attrName>
                                          <p:attrName>ppt_y</p:attrName>
                                        </p:attrNameLst>
                                      </p:cBhvr>
                                    </p:animMotion>
                                  </p:childTnLst>
                                </p:cTn>
                              </p:par>
                              <p:par>
                                <p:cTn id="35" presetID="0" presetClass="path" presetSubtype="0" accel="50000" decel="50000" fill="hold" nodeType="withEffect">
                                  <p:stCondLst>
                                    <p:cond delay="0"/>
                                  </p:stCondLst>
                                  <p:childTnLst>
                                    <p:animMotion origin="layout" path="M 0 0 L 0.10781 0 " pathEditMode="relative" ptsTypes="AA">
                                      <p:cBhvr>
                                        <p:cTn id="36" dur="2000" fill="hold"/>
                                        <p:tgtEl>
                                          <p:spTgt spid="125"/>
                                        </p:tgtEl>
                                        <p:attrNameLst>
                                          <p:attrName>ppt_x</p:attrName>
                                          <p:attrName>ppt_y</p:attrName>
                                        </p:attrNameLst>
                                      </p:cBhvr>
                                    </p:animMotion>
                                  </p:childTnLst>
                                </p:cTn>
                              </p:par>
                              <p:par>
                                <p:cTn id="37" presetID="0" presetClass="path" presetSubtype="0" accel="50000" decel="50000" fill="hold" nodeType="withEffect">
                                  <p:stCondLst>
                                    <p:cond delay="0"/>
                                  </p:stCondLst>
                                  <p:childTnLst>
                                    <p:animMotion origin="layout" path="M 0 0 L 0.10781 0 " pathEditMode="relative" ptsTypes="AA">
                                      <p:cBhvr>
                                        <p:cTn id="38" dur="2000" fill="hold"/>
                                        <p:tgtEl>
                                          <p:spTgt spid="128"/>
                                        </p:tgtEl>
                                        <p:attrNameLst>
                                          <p:attrName>ppt_x</p:attrName>
                                          <p:attrName>ppt_y</p:attrName>
                                        </p:attrNameLst>
                                      </p:cBhvr>
                                    </p:animMotion>
                                  </p:childTnLst>
                                </p:cTn>
                              </p:par>
                              <p:par>
                                <p:cTn id="39" presetID="0" presetClass="path" presetSubtype="0" accel="50000" decel="50000" fill="hold" nodeType="withEffect">
                                  <p:stCondLst>
                                    <p:cond delay="0"/>
                                  </p:stCondLst>
                                  <p:childTnLst>
                                    <p:animMotion origin="layout" path="M 0 0 L 0.10781 0 " pathEditMode="relative" ptsTypes="AA">
                                      <p:cBhvr>
                                        <p:cTn id="40" dur="2000" fill="hold"/>
                                        <p:tgtEl>
                                          <p:spTgt spid="131"/>
                                        </p:tgtEl>
                                        <p:attrNameLst>
                                          <p:attrName>ppt_x</p:attrName>
                                          <p:attrName>ppt_y</p:attrName>
                                        </p:attrNameLst>
                                      </p:cBhvr>
                                    </p:animMotion>
                                  </p:childTnLst>
                                </p:cTn>
                              </p:par>
                              <p:par>
                                <p:cTn id="41" presetID="0" presetClass="path" presetSubtype="0" accel="50000" decel="50000" fill="hold" nodeType="withEffect">
                                  <p:stCondLst>
                                    <p:cond delay="0"/>
                                  </p:stCondLst>
                                  <p:childTnLst>
                                    <p:animMotion origin="layout" path="M 0 0 L 0.10781 0 " pathEditMode="relative" ptsTypes="AA">
                                      <p:cBhvr>
                                        <p:cTn id="42" dur="2000" fill="hold"/>
                                        <p:tgtEl>
                                          <p:spTgt spid="219"/>
                                        </p:tgtEl>
                                        <p:attrNameLst>
                                          <p:attrName>ppt_x</p:attrName>
                                          <p:attrName>ppt_y</p:attrName>
                                        </p:attrNameLst>
                                      </p:cBhvr>
                                    </p:animMotion>
                                  </p:childTnLst>
                                </p:cTn>
                              </p:par>
                              <p:par>
                                <p:cTn id="43" presetID="0" presetClass="path" presetSubtype="0" accel="50000" decel="50000" fill="hold" nodeType="withEffect">
                                  <p:stCondLst>
                                    <p:cond delay="0"/>
                                  </p:stCondLst>
                                  <p:childTnLst>
                                    <p:animMotion origin="layout" path="M 0 0 L 0.10781 0 " pathEditMode="relative" ptsTypes="AA">
                                      <p:cBhvr>
                                        <p:cTn id="44" dur="2000" fill="hold"/>
                                        <p:tgtEl>
                                          <p:spTgt spid="222"/>
                                        </p:tgtEl>
                                        <p:attrNameLst>
                                          <p:attrName>ppt_x</p:attrName>
                                          <p:attrName>ppt_y</p:attrName>
                                        </p:attrNameLst>
                                      </p:cBhvr>
                                    </p:animMotion>
                                  </p:childTnLst>
                                </p:cTn>
                              </p:par>
                              <p:par>
                                <p:cTn id="45" presetID="0" presetClass="path" presetSubtype="0" accel="50000" decel="50000" fill="hold" nodeType="withEffect">
                                  <p:stCondLst>
                                    <p:cond delay="0"/>
                                  </p:stCondLst>
                                  <p:childTnLst>
                                    <p:animMotion origin="layout" path="M 0 0 L 0.10781 0 " pathEditMode="relative" ptsTypes="AA">
                                      <p:cBhvr>
                                        <p:cTn id="46" dur="2000" fill="hold"/>
                                        <p:tgtEl>
                                          <p:spTgt spid="225"/>
                                        </p:tgtEl>
                                        <p:attrNameLst>
                                          <p:attrName>ppt_x</p:attrName>
                                          <p:attrName>ppt_y</p:attrName>
                                        </p:attrNameLst>
                                      </p:cBhvr>
                                    </p:animMotion>
                                  </p:childTnLst>
                                </p:cTn>
                              </p:par>
                              <p:par>
                                <p:cTn id="47" presetID="0" presetClass="path" presetSubtype="0" accel="50000" decel="50000" fill="hold" nodeType="withEffect">
                                  <p:stCondLst>
                                    <p:cond delay="0"/>
                                  </p:stCondLst>
                                  <p:childTnLst>
                                    <p:animMotion origin="layout" path="M 0 0 L 0.10781 0 " pathEditMode="relative" ptsTypes="AA">
                                      <p:cBhvr>
                                        <p:cTn id="48" dur="2000" fill="hold"/>
                                        <p:tgtEl>
                                          <p:spTgt spid="228"/>
                                        </p:tgtEl>
                                        <p:attrNameLst>
                                          <p:attrName>ppt_x</p:attrName>
                                          <p:attrName>ppt_y</p:attrName>
                                        </p:attrNameLst>
                                      </p:cBhvr>
                                    </p:animMotion>
                                  </p:childTnLst>
                                </p:cTn>
                              </p:par>
                              <p:par>
                                <p:cTn id="49" presetID="0" presetClass="path" presetSubtype="0" accel="50000" decel="50000" fill="hold" nodeType="withEffect">
                                  <p:stCondLst>
                                    <p:cond delay="0"/>
                                  </p:stCondLst>
                                  <p:childTnLst>
                                    <p:animMotion origin="layout" path="M 0 0 L 0.10781 0 " pathEditMode="relative" ptsTypes="AA">
                                      <p:cBhvr>
                                        <p:cTn id="50" dur="2000" fill="hold"/>
                                        <p:tgtEl>
                                          <p:spTgt spid="231"/>
                                        </p:tgtEl>
                                        <p:attrNameLst>
                                          <p:attrName>ppt_x</p:attrName>
                                          <p:attrName>ppt_y</p:attrName>
                                        </p:attrNameLst>
                                      </p:cBhvr>
                                    </p:animMotion>
                                  </p:childTnLst>
                                </p:cTn>
                              </p:par>
                              <p:par>
                                <p:cTn id="51" presetID="0" presetClass="path" presetSubtype="0" accel="50000" decel="50000" fill="hold" nodeType="withEffect">
                                  <p:stCondLst>
                                    <p:cond delay="0"/>
                                  </p:stCondLst>
                                  <p:childTnLst>
                                    <p:animMotion origin="layout" path="M 0 0 L 0.10781 0 " pathEditMode="relative" ptsTypes="AA">
                                      <p:cBhvr>
                                        <p:cTn id="52" dur="2000" fill="hold"/>
                                        <p:tgtEl>
                                          <p:spTgt spid="234"/>
                                        </p:tgtEl>
                                        <p:attrNameLst>
                                          <p:attrName>ppt_x</p:attrName>
                                          <p:attrName>ppt_y</p:attrName>
                                        </p:attrNameLst>
                                      </p:cBhvr>
                                    </p:animMotion>
                                  </p:childTnLst>
                                </p:cTn>
                              </p:par>
                              <p:par>
                                <p:cTn id="53" presetID="0" presetClass="path" presetSubtype="0" accel="50000" decel="50000" fill="hold" nodeType="withEffect">
                                  <p:stCondLst>
                                    <p:cond delay="0"/>
                                  </p:stCondLst>
                                  <p:childTnLst>
                                    <p:animMotion origin="layout" path="M 0 0 L 0.10781 0 " pathEditMode="relative" ptsTypes="AA">
                                      <p:cBhvr>
                                        <p:cTn id="54" dur="2000" fill="hold"/>
                                        <p:tgtEl>
                                          <p:spTgt spid="237"/>
                                        </p:tgtEl>
                                        <p:attrNameLst>
                                          <p:attrName>ppt_x</p:attrName>
                                          <p:attrName>ppt_y</p:attrName>
                                        </p:attrNameLst>
                                      </p:cBhvr>
                                    </p:animMotion>
                                  </p:childTnLst>
                                </p:cTn>
                              </p:par>
                              <p:par>
                                <p:cTn id="55" presetID="0" presetClass="path" presetSubtype="0" accel="50000" decel="50000" fill="hold" nodeType="withEffect">
                                  <p:stCondLst>
                                    <p:cond delay="0"/>
                                  </p:stCondLst>
                                  <p:childTnLst>
                                    <p:animMotion origin="layout" path="M 0 0 L 0.10781 0 " pathEditMode="relative" ptsTypes="AA">
                                      <p:cBhvr>
                                        <p:cTn id="56" dur="2000" fill="hold"/>
                                        <p:tgtEl>
                                          <p:spTgt spid="240"/>
                                        </p:tgtEl>
                                        <p:attrNameLst>
                                          <p:attrName>ppt_x</p:attrName>
                                          <p:attrName>ppt_y</p:attrName>
                                        </p:attrNameLst>
                                      </p:cBhvr>
                                    </p:animMotion>
                                  </p:childTnLst>
                                </p:cTn>
                              </p:par>
                              <p:par>
                                <p:cTn id="57" presetID="0" presetClass="path" presetSubtype="0" accel="50000" decel="50000" fill="hold" nodeType="withEffect">
                                  <p:stCondLst>
                                    <p:cond delay="0"/>
                                  </p:stCondLst>
                                  <p:childTnLst>
                                    <p:animMotion origin="layout" path="M 0 0 L 0.10781 0 " pathEditMode="relative" ptsTypes="AA">
                                      <p:cBhvr>
                                        <p:cTn id="58" dur="2000" fill="hold"/>
                                        <p:tgtEl>
                                          <p:spTgt spid="243"/>
                                        </p:tgtEl>
                                        <p:attrNameLst>
                                          <p:attrName>ppt_x</p:attrName>
                                          <p:attrName>ppt_y</p:attrName>
                                        </p:attrNameLst>
                                      </p:cBhvr>
                                    </p:animMotion>
                                  </p:childTnLst>
                                </p:cTn>
                              </p:par>
                              <p:par>
                                <p:cTn id="59" presetID="0" presetClass="path" presetSubtype="0" accel="50000" decel="50000" fill="hold" nodeType="withEffect">
                                  <p:stCondLst>
                                    <p:cond delay="0"/>
                                  </p:stCondLst>
                                  <p:childTnLst>
                                    <p:animMotion origin="layout" path="M 0 0 L 0.10781 0 " pathEditMode="relative" ptsTypes="AA">
                                      <p:cBhvr>
                                        <p:cTn id="60" dur="2000" fill="hold"/>
                                        <p:tgtEl>
                                          <p:spTgt spid="246"/>
                                        </p:tgtEl>
                                        <p:attrNameLst>
                                          <p:attrName>ppt_x</p:attrName>
                                          <p:attrName>ppt_y</p:attrName>
                                        </p:attrNameLst>
                                      </p:cBhvr>
                                    </p:animMotion>
                                  </p:childTnLst>
                                </p:cTn>
                              </p:par>
                              <p:par>
                                <p:cTn id="61" presetID="0" presetClass="path" presetSubtype="0" accel="50000" decel="50000" fill="hold" nodeType="withEffect">
                                  <p:stCondLst>
                                    <p:cond delay="0"/>
                                  </p:stCondLst>
                                  <p:childTnLst>
                                    <p:animMotion origin="layout" path="M 0 0 L 0.10781 0 " pathEditMode="relative" ptsTypes="AA">
                                      <p:cBhvr>
                                        <p:cTn id="62" dur="2000" fill="hold"/>
                                        <p:tgtEl>
                                          <p:spTgt spid="249"/>
                                        </p:tgtEl>
                                        <p:attrNameLst>
                                          <p:attrName>ppt_x</p:attrName>
                                          <p:attrName>ppt_y</p:attrName>
                                        </p:attrNameLst>
                                      </p:cBhvr>
                                    </p:animMotion>
                                  </p:childTnLst>
                                </p:cTn>
                              </p:par>
                              <p:par>
                                <p:cTn id="63" presetID="0" presetClass="path" presetSubtype="0" accel="50000" decel="50000" fill="hold" nodeType="withEffect">
                                  <p:stCondLst>
                                    <p:cond delay="0"/>
                                  </p:stCondLst>
                                  <p:childTnLst>
                                    <p:animMotion origin="layout" path="M 0 0 L 0.10781 0 " pathEditMode="relative" ptsTypes="AA">
                                      <p:cBhvr>
                                        <p:cTn id="64" dur="2000" fill="hold"/>
                                        <p:tgtEl>
                                          <p:spTgt spid="252"/>
                                        </p:tgtEl>
                                        <p:attrNameLst>
                                          <p:attrName>ppt_x</p:attrName>
                                          <p:attrName>ppt_y</p:attrName>
                                        </p:attrNameLst>
                                      </p:cBhvr>
                                    </p:animMotion>
                                  </p:childTnLst>
                                </p:cTn>
                              </p:par>
                              <p:par>
                                <p:cTn id="65" presetID="0" presetClass="path" presetSubtype="0" accel="50000" decel="50000" fill="hold" nodeType="withEffect">
                                  <p:stCondLst>
                                    <p:cond delay="0"/>
                                  </p:stCondLst>
                                  <p:childTnLst>
                                    <p:animMotion origin="layout" path="M 0 0 L 0.10781 0 " pathEditMode="relative" ptsTypes="AA">
                                      <p:cBhvr>
                                        <p:cTn id="66" dur="2000" fill="hold"/>
                                        <p:tgtEl>
                                          <p:spTgt spid="255"/>
                                        </p:tgtEl>
                                        <p:attrNameLst>
                                          <p:attrName>ppt_x</p:attrName>
                                          <p:attrName>ppt_y</p:attrName>
                                        </p:attrNameLst>
                                      </p:cBhvr>
                                    </p:animMotion>
                                  </p:childTnLst>
                                </p:cTn>
                              </p:par>
                              <p:par>
                                <p:cTn id="67" presetID="0" presetClass="path" presetSubtype="0" accel="50000" decel="50000" fill="hold" nodeType="withEffect">
                                  <p:stCondLst>
                                    <p:cond delay="0"/>
                                  </p:stCondLst>
                                  <p:childTnLst>
                                    <p:animMotion origin="layout" path="M 0 0 L 0.10781 0 " pathEditMode="relative" ptsTypes="AA">
                                      <p:cBhvr>
                                        <p:cTn id="68" dur="2000" fill="hold"/>
                                        <p:tgtEl>
                                          <p:spTgt spid="258"/>
                                        </p:tgtEl>
                                        <p:attrNameLst>
                                          <p:attrName>ppt_x</p:attrName>
                                          <p:attrName>ppt_y</p:attrName>
                                        </p:attrNameLst>
                                      </p:cBhvr>
                                    </p:animMotion>
                                  </p:childTnLst>
                                </p:cTn>
                              </p:par>
                              <p:par>
                                <p:cTn id="69" presetID="0" presetClass="path" presetSubtype="0" accel="50000" decel="50000" fill="hold" nodeType="withEffect">
                                  <p:stCondLst>
                                    <p:cond delay="0"/>
                                  </p:stCondLst>
                                  <p:childTnLst>
                                    <p:animMotion origin="layout" path="M 0 0 L 0.10781 0 " pathEditMode="relative" ptsTypes="AA">
                                      <p:cBhvr>
                                        <p:cTn id="70" dur="2000" fill="hold"/>
                                        <p:tgtEl>
                                          <p:spTgt spid="261"/>
                                        </p:tgtEl>
                                        <p:attrNameLst>
                                          <p:attrName>ppt_x</p:attrName>
                                          <p:attrName>ppt_y</p:attrName>
                                        </p:attrNameLst>
                                      </p:cBhvr>
                                    </p:animMotion>
                                  </p:childTnLst>
                                </p:cTn>
                              </p:par>
                              <p:par>
                                <p:cTn id="71" presetID="0" presetClass="path" presetSubtype="0" accel="50000" decel="50000" fill="hold" nodeType="withEffect">
                                  <p:stCondLst>
                                    <p:cond delay="0"/>
                                  </p:stCondLst>
                                  <p:childTnLst>
                                    <p:animMotion origin="layout" path="M 0 0 L 0.10781 0 " pathEditMode="relative" ptsTypes="AA">
                                      <p:cBhvr>
                                        <p:cTn id="72" dur="2000" fill="hold"/>
                                        <p:tgtEl>
                                          <p:spTgt spid="264"/>
                                        </p:tgtEl>
                                        <p:attrNameLst>
                                          <p:attrName>ppt_x</p:attrName>
                                          <p:attrName>ppt_y</p:attrName>
                                        </p:attrNameLst>
                                      </p:cBhvr>
                                    </p:animMotion>
                                  </p:childTnLst>
                                </p:cTn>
                              </p:par>
                              <p:par>
                                <p:cTn id="73" presetID="0" presetClass="path" presetSubtype="0" accel="50000" decel="50000" fill="hold" nodeType="withEffect">
                                  <p:stCondLst>
                                    <p:cond delay="0"/>
                                  </p:stCondLst>
                                  <p:childTnLst>
                                    <p:animMotion origin="layout" path="M 0 0 L 0.10781 0 " pathEditMode="relative" ptsTypes="AA">
                                      <p:cBhvr>
                                        <p:cTn id="74" dur="2000" fill="hold"/>
                                        <p:tgtEl>
                                          <p:spTgt spid="267"/>
                                        </p:tgtEl>
                                        <p:attrNameLst>
                                          <p:attrName>ppt_x</p:attrName>
                                          <p:attrName>ppt_y</p:attrName>
                                        </p:attrNameLst>
                                      </p:cBhvr>
                                    </p:animMotion>
                                  </p:childTnLst>
                                </p:cTn>
                              </p:par>
                              <p:par>
                                <p:cTn id="75" presetID="0" presetClass="path" presetSubtype="0" accel="50000" decel="50000" fill="hold" nodeType="withEffect">
                                  <p:stCondLst>
                                    <p:cond delay="0"/>
                                  </p:stCondLst>
                                  <p:childTnLst>
                                    <p:animMotion origin="layout" path="M 0 0 L 0.10781 0 " pathEditMode="relative" ptsTypes="AA">
                                      <p:cBhvr>
                                        <p:cTn id="76" dur="2000" fill="hold"/>
                                        <p:tgtEl>
                                          <p:spTgt spid="270"/>
                                        </p:tgtEl>
                                        <p:attrNameLst>
                                          <p:attrName>ppt_x</p:attrName>
                                          <p:attrName>ppt_y</p:attrName>
                                        </p:attrNameLst>
                                      </p:cBhvr>
                                    </p:animMotion>
                                  </p:childTnLst>
                                </p:cTn>
                              </p:par>
                              <p:par>
                                <p:cTn id="77" presetID="0" presetClass="path" presetSubtype="0" accel="50000" decel="50000" fill="hold" nodeType="withEffect">
                                  <p:stCondLst>
                                    <p:cond delay="0"/>
                                  </p:stCondLst>
                                  <p:childTnLst>
                                    <p:animMotion origin="layout" path="M 0 0 L 0.10781 0 " pathEditMode="relative" ptsTypes="AA">
                                      <p:cBhvr>
                                        <p:cTn id="78" dur="2000" fill="hold"/>
                                        <p:tgtEl>
                                          <p:spTgt spid="27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flipH="1">
            <a:off x="3367705" y="1238084"/>
            <a:ext cx="5776295" cy="4729162"/>
          </a:xfrm>
          <a:prstGeom prst="rect">
            <a:avLst/>
          </a:prstGeom>
        </p:spPr>
      </p:pic>
      <p:pic>
        <p:nvPicPr>
          <p:cNvPr id="5" name="Picture 4"/>
          <p:cNvPicPr>
            <a:picLocks noChangeAspect="1"/>
          </p:cNvPicPr>
          <p:nvPr/>
        </p:nvPicPr>
        <p:blipFill>
          <a:blip r:embed="rId4"/>
          <a:stretch>
            <a:fillRect/>
          </a:stretch>
        </p:blipFill>
        <p:spPr>
          <a:xfrm rot="16200000">
            <a:off x="136534" y="2792246"/>
            <a:ext cx="3175000" cy="3175000"/>
          </a:xfrm>
          <a:prstGeom prst="rect">
            <a:avLst/>
          </a:prstGeom>
        </p:spPr>
      </p:pic>
      <p:sp>
        <p:nvSpPr>
          <p:cNvPr id="7" name="Freeform 6"/>
          <p:cNvSpPr/>
          <p:nvPr/>
        </p:nvSpPr>
        <p:spPr>
          <a:xfrm>
            <a:off x="3311534" y="1714879"/>
            <a:ext cx="3035120" cy="4352920"/>
          </a:xfrm>
          <a:custGeom>
            <a:avLst/>
            <a:gdLst>
              <a:gd name="connsiteX0" fmla="*/ 2266306 w 3035120"/>
              <a:gd name="connsiteY0" fmla="*/ 672721 h 4352920"/>
              <a:gd name="connsiteX1" fmla="*/ 1209666 w 3035120"/>
              <a:gd name="connsiteY1" fmla="*/ 73281 h 4352920"/>
              <a:gd name="connsiteX2" fmla="*/ 626 w 3035120"/>
              <a:gd name="connsiteY2" fmla="*/ 2156081 h 4352920"/>
              <a:gd name="connsiteX3" fmla="*/ 1372226 w 3035120"/>
              <a:gd name="connsiteY3" fmla="*/ 4320161 h 4352920"/>
              <a:gd name="connsiteX4" fmla="*/ 2997826 w 3035120"/>
              <a:gd name="connsiteY4" fmla="*/ 398401 h 4352920"/>
              <a:gd name="connsiteX5" fmla="*/ 2550786 w 3035120"/>
              <a:gd name="connsiteY5" fmla="*/ 703201 h 4352920"/>
              <a:gd name="connsiteX6" fmla="*/ 2550786 w 3035120"/>
              <a:gd name="connsiteY6" fmla="*/ 703201 h 4352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5120" h="4352920">
                <a:moveTo>
                  <a:pt x="2266306" y="672721"/>
                </a:moveTo>
                <a:cubicBezTo>
                  <a:pt x="1926792" y="249387"/>
                  <a:pt x="1587279" y="-173946"/>
                  <a:pt x="1209666" y="73281"/>
                </a:cubicBezTo>
                <a:cubicBezTo>
                  <a:pt x="832053" y="320508"/>
                  <a:pt x="-26467" y="1448268"/>
                  <a:pt x="626" y="2156081"/>
                </a:cubicBezTo>
                <a:cubicBezTo>
                  <a:pt x="27719" y="2863894"/>
                  <a:pt x="872693" y="4613108"/>
                  <a:pt x="1372226" y="4320161"/>
                </a:cubicBezTo>
                <a:cubicBezTo>
                  <a:pt x="1871759" y="4027214"/>
                  <a:pt x="2801399" y="1001228"/>
                  <a:pt x="2997826" y="398401"/>
                </a:cubicBezTo>
                <a:cubicBezTo>
                  <a:pt x="3194253" y="-204426"/>
                  <a:pt x="2550786" y="703201"/>
                  <a:pt x="2550786" y="703201"/>
                </a:cubicBezTo>
                <a:lnTo>
                  <a:pt x="2550786" y="703201"/>
                </a:lnTo>
              </a:path>
            </a:pathLst>
          </a:cu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0" y="102418"/>
            <a:ext cx="8886084" cy="1384995"/>
          </a:xfrm>
          <a:prstGeom prst="rect">
            <a:avLst/>
          </a:prstGeom>
          <a:noFill/>
        </p:spPr>
        <p:txBody>
          <a:bodyPr wrap="square" rtlCol="0">
            <a:spAutoFit/>
          </a:bodyPr>
          <a:lstStyle/>
          <a:p>
            <a:r>
              <a:rPr lang="en-US" sz="2800" dirty="0" smtClean="0"/>
              <a:t>Do you think that waving the metal wire in the other direction will also produce electrical current? </a:t>
            </a:r>
          </a:p>
          <a:p>
            <a:r>
              <a:rPr lang="en-US" sz="2800" dirty="0" smtClean="0"/>
              <a:t>Do you think the needle will be doing exactly the same??</a:t>
            </a:r>
            <a:endParaRPr lang="en-US" sz="2800" dirty="0"/>
          </a:p>
        </p:txBody>
      </p:sp>
      <p:cxnSp>
        <p:nvCxnSpPr>
          <p:cNvPr id="10" name="Straight Arrow Connector 9"/>
          <p:cNvCxnSpPr/>
          <p:nvPr/>
        </p:nvCxnSpPr>
        <p:spPr>
          <a:xfrm flipV="1">
            <a:off x="3321694" y="1960880"/>
            <a:ext cx="0" cy="1463040"/>
          </a:xfrm>
          <a:prstGeom prst="straightConnector1">
            <a:avLst/>
          </a:prstGeom>
          <a:ln w="5715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35324478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90302" y="1020375"/>
            <a:ext cx="4141667" cy="3588021"/>
            <a:chOff x="1040745" y="987905"/>
            <a:chExt cx="4141667" cy="3588021"/>
          </a:xfrm>
        </p:grpSpPr>
        <p:sp>
          <p:nvSpPr>
            <p:cNvPr id="4" name="Oval 3"/>
            <p:cNvSpPr/>
            <p:nvPr/>
          </p:nvSpPr>
          <p:spPr>
            <a:xfrm>
              <a:off x="1040745" y="987905"/>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53" name="Oval 52"/>
            <p:cNvSpPr/>
            <p:nvPr/>
          </p:nvSpPr>
          <p:spPr>
            <a:xfrm>
              <a:off x="1739977" y="987905"/>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54" name="Oval 53"/>
            <p:cNvSpPr/>
            <p:nvPr/>
          </p:nvSpPr>
          <p:spPr>
            <a:xfrm>
              <a:off x="2468131" y="987905"/>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55" name="Oval 54"/>
            <p:cNvSpPr/>
            <p:nvPr/>
          </p:nvSpPr>
          <p:spPr>
            <a:xfrm>
              <a:off x="3201210" y="987905"/>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56" name="Oval 55"/>
            <p:cNvSpPr/>
            <p:nvPr/>
          </p:nvSpPr>
          <p:spPr>
            <a:xfrm>
              <a:off x="3900442" y="987905"/>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57" name="Oval 56"/>
            <p:cNvSpPr/>
            <p:nvPr/>
          </p:nvSpPr>
          <p:spPr>
            <a:xfrm>
              <a:off x="4582034" y="992806"/>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58" name="Oval 57"/>
            <p:cNvSpPr/>
            <p:nvPr/>
          </p:nvSpPr>
          <p:spPr>
            <a:xfrm>
              <a:off x="1058385" y="172393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59" name="Oval 58"/>
            <p:cNvSpPr/>
            <p:nvPr/>
          </p:nvSpPr>
          <p:spPr>
            <a:xfrm>
              <a:off x="1757617" y="172393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0" name="Oval 59"/>
            <p:cNvSpPr/>
            <p:nvPr/>
          </p:nvSpPr>
          <p:spPr>
            <a:xfrm>
              <a:off x="2485771" y="172393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1" name="Oval 60"/>
            <p:cNvSpPr/>
            <p:nvPr/>
          </p:nvSpPr>
          <p:spPr>
            <a:xfrm>
              <a:off x="3218850" y="172393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2" name="Oval 61"/>
            <p:cNvSpPr/>
            <p:nvPr/>
          </p:nvSpPr>
          <p:spPr>
            <a:xfrm>
              <a:off x="3918082" y="172393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3" name="Oval 62"/>
            <p:cNvSpPr/>
            <p:nvPr/>
          </p:nvSpPr>
          <p:spPr>
            <a:xfrm>
              <a:off x="4599674" y="1728833"/>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4" name="Oval 63"/>
            <p:cNvSpPr/>
            <p:nvPr/>
          </p:nvSpPr>
          <p:spPr>
            <a:xfrm>
              <a:off x="1076651" y="2469761"/>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5" name="Oval 64"/>
            <p:cNvSpPr/>
            <p:nvPr/>
          </p:nvSpPr>
          <p:spPr>
            <a:xfrm>
              <a:off x="1775883" y="2469761"/>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6" name="Oval 65"/>
            <p:cNvSpPr/>
            <p:nvPr/>
          </p:nvSpPr>
          <p:spPr>
            <a:xfrm>
              <a:off x="2504037" y="2469761"/>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7" name="Oval 66"/>
            <p:cNvSpPr/>
            <p:nvPr/>
          </p:nvSpPr>
          <p:spPr>
            <a:xfrm>
              <a:off x="3237116" y="2469761"/>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8" name="Oval 67"/>
            <p:cNvSpPr/>
            <p:nvPr/>
          </p:nvSpPr>
          <p:spPr>
            <a:xfrm>
              <a:off x="3936348" y="2469761"/>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9" name="Oval 68"/>
            <p:cNvSpPr/>
            <p:nvPr/>
          </p:nvSpPr>
          <p:spPr>
            <a:xfrm>
              <a:off x="4617940" y="247466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0" name="Oval 69"/>
            <p:cNvSpPr/>
            <p:nvPr/>
          </p:nvSpPr>
          <p:spPr>
            <a:xfrm>
              <a:off x="1094291" y="320578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1" name="Oval 70"/>
            <p:cNvSpPr/>
            <p:nvPr/>
          </p:nvSpPr>
          <p:spPr>
            <a:xfrm>
              <a:off x="1793523" y="320578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2" name="Oval 71"/>
            <p:cNvSpPr/>
            <p:nvPr/>
          </p:nvSpPr>
          <p:spPr>
            <a:xfrm>
              <a:off x="2521677" y="320578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3" name="Oval 72"/>
            <p:cNvSpPr/>
            <p:nvPr/>
          </p:nvSpPr>
          <p:spPr>
            <a:xfrm>
              <a:off x="3254756" y="320578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4" name="Oval 73"/>
            <p:cNvSpPr/>
            <p:nvPr/>
          </p:nvSpPr>
          <p:spPr>
            <a:xfrm>
              <a:off x="3953988" y="320578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5" name="Oval 74"/>
            <p:cNvSpPr/>
            <p:nvPr/>
          </p:nvSpPr>
          <p:spPr>
            <a:xfrm>
              <a:off x="4635580" y="3210689"/>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6" name="Oval 75"/>
            <p:cNvSpPr/>
            <p:nvPr/>
          </p:nvSpPr>
          <p:spPr>
            <a:xfrm>
              <a:off x="1090619" y="3982497"/>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7" name="Oval 76"/>
            <p:cNvSpPr/>
            <p:nvPr/>
          </p:nvSpPr>
          <p:spPr>
            <a:xfrm>
              <a:off x="1789851" y="3982497"/>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8" name="Oval 77"/>
            <p:cNvSpPr/>
            <p:nvPr/>
          </p:nvSpPr>
          <p:spPr>
            <a:xfrm>
              <a:off x="2518005" y="3982497"/>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9" name="Oval 78"/>
            <p:cNvSpPr/>
            <p:nvPr/>
          </p:nvSpPr>
          <p:spPr>
            <a:xfrm>
              <a:off x="3251084" y="3982497"/>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80" name="Oval 79"/>
            <p:cNvSpPr/>
            <p:nvPr/>
          </p:nvSpPr>
          <p:spPr>
            <a:xfrm>
              <a:off x="3950316" y="3982497"/>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81" name="Oval 80"/>
            <p:cNvSpPr/>
            <p:nvPr/>
          </p:nvSpPr>
          <p:spPr>
            <a:xfrm>
              <a:off x="4631908" y="398739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grpSp>
      <p:grpSp>
        <p:nvGrpSpPr>
          <p:cNvPr id="3" name="Group 2"/>
          <p:cNvGrpSpPr/>
          <p:nvPr/>
        </p:nvGrpSpPr>
        <p:grpSpPr>
          <a:xfrm>
            <a:off x="2535428" y="3743475"/>
            <a:ext cx="300871" cy="369332"/>
            <a:chOff x="1604163" y="1452287"/>
            <a:chExt cx="300871" cy="369332"/>
          </a:xfrm>
        </p:grpSpPr>
        <p:sp>
          <p:nvSpPr>
            <p:cNvPr id="102" name="Oval 101"/>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2" name="TextBox 1"/>
            <p:cNvSpPr txBox="1"/>
            <p:nvPr/>
          </p:nvSpPr>
          <p:spPr>
            <a:xfrm>
              <a:off x="1604163" y="1452287"/>
              <a:ext cx="300871" cy="369332"/>
            </a:xfrm>
            <a:prstGeom prst="rect">
              <a:avLst/>
            </a:prstGeom>
            <a:noFill/>
          </p:spPr>
          <p:txBody>
            <a:bodyPr wrap="none" rtlCol="0">
              <a:spAutoFit/>
            </a:bodyPr>
            <a:lstStyle/>
            <a:p>
              <a:r>
                <a:rPr lang="en-US" b="1" dirty="0"/>
                <a:t>e</a:t>
              </a:r>
            </a:p>
          </p:txBody>
        </p:sp>
      </p:grpSp>
      <p:grpSp>
        <p:nvGrpSpPr>
          <p:cNvPr id="89" name="Group 88"/>
          <p:cNvGrpSpPr/>
          <p:nvPr/>
        </p:nvGrpSpPr>
        <p:grpSpPr>
          <a:xfrm>
            <a:off x="2616036" y="3040390"/>
            <a:ext cx="327808" cy="369332"/>
            <a:chOff x="1605217" y="1448664"/>
            <a:chExt cx="327808" cy="369332"/>
          </a:xfrm>
        </p:grpSpPr>
        <p:sp>
          <p:nvSpPr>
            <p:cNvPr id="90" name="Oval 89"/>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91" name="TextBox 90"/>
            <p:cNvSpPr txBox="1"/>
            <p:nvPr/>
          </p:nvSpPr>
          <p:spPr>
            <a:xfrm>
              <a:off x="1632154" y="1448664"/>
              <a:ext cx="300871" cy="369332"/>
            </a:xfrm>
            <a:prstGeom prst="rect">
              <a:avLst/>
            </a:prstGeom>
            <a:noFill/>
          </p:spPr>
          <p:txBody>
            <a:bodyPr wrap="none" rtlCol="0">
              <a:spAutoFit/>
            </a:bodyPr>
            <a:lstStyle/>
            <a:p>
              <a:r>
                <a:rPr lang="en-US" b="1" dirty="0" smtClean="0"/>
                <a:t>e</a:t>
              </a:r>
              <a:endParaRPr lang="en-US" b="1" dirty="0"/>
            </a:p>
          </p:txBody>
        </p:sp>
      </p:grpSp>
      <p:grpSp>
        <p:nvGrpSpPr>
          <p:cNvPr id="92" name="Group 91"/>
          <p:cNvGrpSpPr/>
          <p:nvPr/>
        </p:nvGrpSpPr>
        <p:grpSpPr>
          <a:xfrm>
            <a:off x="3849238" y="1395207"/>
            <a:ext cx="327808" cy="369332"/>
            <a:chOff x="1605217" y="1448664"/>
            <a:chExt cx="327808" cy="369332"/>
          </a:xfrm>
        </p:grpSpPr>
        <p:sp>
          <p:nvSpPr>
            <p:cNvPr id="93" name="Oval 92"/>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94" name="TextBox 93"/>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95" name="Group 94"/>
          <p:cNvGrpSpPr/>
          <p:nvPr/>
        </p:nvGrpSpPr>
        <p:grpSpPr>
          <a:xfrm>
            <a:off x="2208674" y="1416256"/>
            <a:ext cx="327808" cy="369332"/>
            <a:chOff x="1605217" y="1448664"/>
            <a:chExt cx="327808" cy="369332"/>
          </a:xfrm>
        </p:grpSpPr>
        <p:sp>
          <p:nvSpPr>
            <p:cNvPr id="96" name="Oval 95"/>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97" name="TextBox 96"/>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98" name="Group 97"/>
          <p:cNvGrpSpPr/>
          <p:nvPr/>
        </p:nvGrpSpPr>
        <p:grpSpPr>
          <a:xfrm>
            <a:off x="751815" y="1437305"/>
            <a:ext cx="327808" cy="369332"/>
            <a:chOff x="1605217" y="1448664"/>
            <a:chExt cx="327808" cy="369332"/>
          </a:xfrm>
        </p:grpSpPr>
        <p:sp>
          <p:nvSpPr>
            <p:cNvPr id="99" name="Oval 98"/>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00" name="TextBox 99"/>
            <p:cNvSpPr txBox="1"/>
            <p:nvPr/>
          </p:nvSpPr>
          <p:spPr>
            <a:xfrm>
              <a:off x="1632154" y="1448664"/>
              <a:ext cx="300871" cy="369332"/>
            </a:xfrm>
            <a:prstGeom prst="rect">
              <a:avLst/>
            </a:prstGeom>
            <a:noFill/>
          </p:spPr>
          <p:txBody>
            <a:bodyPr wrap="none" rtlCol="0">
              <a:spAutoFit/>
            </a:bodyPr>
            <a:lstStyle/>
            <a:p>
              <a:r>
                <a:rPr lang="en-US" b="1" dirty="0" smtClean="0"/>
                <a:t>e</a:t>
              </a:r>
              <a:endParaRPr lang="en-US" b="1" dirty="0"/>
            </a:p>
          </p:txBody>
        </p:sp>
      </p:grpSp>
      <p:grpSp>
        <p:nvGrpSpPr>
          <p:cNvPr id="101" name="Group 100"/>
          <p:cNvGrpSpPr/>
          <p:nvPr/>
        </p:nvGrpSpPr>
        <p:grpSpPr>
          <a:xfrm>
            <a:off x="1171085" y="2358961"/>
            <a:ext cx="327808" cy="369332"/>
            <a:chOff x="1605217" y="1448664"/>
            <a:chExt cx="327808" cy="369332"/>
          </a:xfrm>
        </p:grpSpPr>
        <p:sp>
          <p:nvSpPr>
            <p:cNvPr id="103" name="Oval 102"/>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04" name="TextBox 103"/>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105" name="Group 104"/>
          <p:cNvGrpSpPr/>
          <p:nvPr/>
        </p:nvGrpSpPr>
        <p:grpSpPr>
          <a:xfrm>
            <a:off x="904655" y="3284590"/>
            <a:ext cx="327808" cy="369332"/>
            <a:chOff x="1605217" y="1448664"/>
            <a:chExt cx="327808" cy="369332"/>
          </a:xfrm>
        </p:grpSpPr>
        <p:sp>
          <p:nvSpPr>
            <p:cNvPr id="106" name="Oval 105"/>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07" name="TextBox 106"/>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108" name="Group 107"/>
          <p:cNvGrpSpPr/>
          <p:nvPr/>
        </p:nvGrpSpPr>
        <p:grpSpPr>
          <a:xfrm>
            <a:off x="3923161" y="3065781"/>
            <a:ext cx="327808" cy="369332"/>
            <a:chOff x="1605217" y="1448664"/>
            <a:chExt cx="327808" cy="369332"/>
          </a:xfrm>
        </p:grpSpPr>
        <p:sp>
          <p:nvSpPr>
            <p:cNvPr id="109" name="Oval 108"/>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10" name="TextBox 109"/>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111" name="Group 110"/>
          <p:cNvGrpSpPr/>
          <p:nvPr/>
        </p:nvGrpSpPr>
        <p:grpSpPr>
          <a:xfrm>
            <a:off x="3331550" y="2233829"/>
            <a:ext cx="327808" cy="369332"/>
            <a:chOff x="1605217" y="1448664"/>
            <a:chExt cx="327808" cy="369332"/>
          </a:xfrm>
        </p:grpSpPr>
        <p:sp>
          <p:nvSpPr>
            <p:cNvPr id="112" name="Oval 111"/>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13" name="TextBox 112"/>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82" name="Group 81"/>
          <p:cNvGrpSpPr/>
          <p:nvPr/>
        </p:nvGrpSpPr>
        <p:grpSpPr>
          <a:xfrm>
            <a:off x="1739420" y="3990436"/>
            <a:ext cx="300871" cy="369332"/>
            <a:chOff x="1604163" y="1452287"/>
            <a:chExt cx="300871" cy="369332"/>
          </a:xfrm>
        </p:grpSpPr>
        <p:sp>
          <p:nvSpPr>
            <p:cNvPr id="83" name="Oval 82"/>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84" name="TextBox 83"/>
            <p:cNvSpPr txBox="1"/>
            <p:nvPr/>
          </p:nvSpPr>
          <p:spPr>
            <a:xfrm>
              <a:off x="1604163" y="1452287"/>
              <a:ext cx="300871" cy="369332"/>
            </a:xfrm>
            <a:prstGeom prst="rect">
              <a:avLst/>
            </a:prstGeom>
            <a:noFill/>
          </p:spPr>
          <p:txBody>
            <a:bodyPr wrap="none" rtlCol="0">
              <a:spAutoFit/>
            </a:bodyPr>
            <a:lstStyle/>
            <a:p>
              <a:r>
                <a:rPr lang="en-US" b="1" dirty="0"/>
                <a:t>e</a:t>
              </a:r>
            </a:p>
          </p:txBody>
        </p:sp>
      </p:grpSp>
      <p:grpSp>
        <p:nvGrpSpPr>
          <p:cNvPr id="85" name="Group 84"/>
          <p:cNvGrpSpPr/>
          <p:nvPr/>
        </p:nvGrpSpPr>
        <p:grpSpPr>
          <a:xfrm>
            <a:off x="1820028" y="3287351"/>
            <a:ext cx="327808" cy="369332"/>
            <a:chOff x="1605217" y="1448664"/>
            <a:chExt cx="327808" cy="369332"/>
          </a:xfrm>
        </p:grpSpPr>
        <p:sp>
          <p:nvSpPr>
            <p:cNvPr id="86" name="Oval 85"/>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87" name="TextBox 86"/>
            <p:cNvSpPr txBox="1"/>
            <p:nvPr/>
          </p:nvSpPr>
          <p:spPr>
            <a:xfrm>
              <a:off x="1632154" y="1448664"/>
              <a:ext cx="300871" cy="369332"/>
            </a:xfrm>
            <a:prstGeom prst="rect">
              <a:avLst/>
            </a:prstGeom>
            <a:noFill/>
          </p:spPr>
          <p:txBody>
            <a:bodyPr wrap="none" rtlCol="0">
              <a:spAutoFit/>
            </a:bodyPr>
            <a:lstStyle/>
            <a:p>
              <a:r>
                <a:rPr lang="en-US" b="1" dirty="0" smtClean="0"/>
                <a:t>e</a:t>
              </a:r>
              <a:endParaRPr lang="en-US" b="1" dirty="0"/>
            </a:p>
          </p:txBody>
        </p:sp>
      </p:grpSp>
      <p:grpSp>
        <p:nvGrpSpPr>
          <p:cNvPr id="88" name="Group 87"/>
          <p:cNvGrpSpPr/>
          <p:nvPr/>
        </p:nvGrpSpPr>
        <p:grpSpPr>
          <a:xfrm>
            <a:off x="3053230" y="1642168"/>
            <a:ext cx="327808" cy="369332"/>
            <a:chOff x="1605217" y="1448664"/>
            <a:chExt cx="327808" cy="369332"/>
          </a:xfrm>
        </p:grpSpPr>
        <p:sp>
          <p:nvSpPr>
            <p:cNvPr id="114" name="Oval 113"/>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15" name="TextBox 114"/>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116" name="Group 115"/>
          <p:cNvGrpSpPr/>
          <p:nvPr/>
        </p:nvGrpSpPr>
        <p:grpSpPr>
          <a:xfrm>
            <a:off x="1412666" y="1663217"/>
            <a:ext cx="327808" cy="369332"/>
            <a:chOff x="1605217" y="1448664"/>
            <a:chExt cx="327808" cy="369332"/>
          </a:xfrm>
        </p:grpSpPr>
        <p:sp>
          <p:nvSpPr>
            <p:cNvPr id="117" name="Oval 116"/>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18" name="TextBox 117"/>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119" name="Group 118"/>
          <p:cNvGrpSpPr/>
          <p:nvPr/>
        </p:nvGrpSpPr>
        <p:grpSpPr>
          <a:xfrm>
            <a:off x="3732927" y="2160264"/>
            <a:ext cx="327808" cy="369332"/>
            <a:chOff x="1605217" y="1448664"/>
            <a:chExt cx="327808" cy="369332"/>
          </a:xfrm>
        </p:grpSpPr>
        <p:sp>
          <p:nvSpPr>
            <p:cNvPr id="120" name="Oval 119"/>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21" name="TextBox 120"/>
            <p:cNvSpPr txBox="1"/>
            <p:nvPr/>
          </p:nvSpPr>
          <p:spPr>
            <a:xfrm>
              <a:off x="1632154" y="1448664"/>
              <a:ext cx="300871" cy="369332"/>
            </a:xfrm>
            <a:prstGeom prst="rect">
              <a:avLst/>
            </a:prstGeom>
            <a:noFill/>
          </p:spPr>
          <p:txBody>
            <a:bodyPr wrap="none" rtlCol="0">
              <a:spAutoFit/>
            </a:bodyPr>
            <a:lstStyle/>
            <a:p>
              <a:r>
                <a:rPr lang="en-US" b="1" dirty="0" smtClean="0"/>
                <a:t>e</a:t>
              </a:r>
              <a:endParaRPr lang="en-US" b="1" dirty="0"/>
            </a:p>
          </p:txBody>
        </p:sp>
      </p:grpSp>
      <p:grpSp>
        <p:nvGrpSpPr>
          <p:cNvPr id="122" name="Group 121"/>
          <p:cNvGrpSpPr/>
          <p:nvPr/>
        </p:nvGrpSpPr>
        <p:grpSpPr>
          <a:xfrm>
            <a:off x="375077" y="2605922"/>
            <a:ext cx="327808" cy="369332"/>
            <a:chOff x="1605217" y="1448664"/>
            <a:chExt cx="327808" cy="369332"/>
          </a:xfrm>
        </p:grpSpPr>
        <p:sp>
          <p:nvSpPr>
            <p:cNvPr id="123" name="Oval 122"/>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24" name="TextBox 123"/>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125" name="Group 124"/>
          <p:cNvGrpSpPr/>
          <p:nvPr/>
        </p:nvGrpSpPr>
        <p:grpSpPr>
          <a:xfrm>
            <a:off x="3885767" y="4007549"/>
            <a:ext cx="327808" cy="369332"/>
            <a:chOff x="1605217" y="1448664"/>
            <a:chExt cx="327808" cy="369332"/>
          </a:xfrm>
        </p:grpSpPr>
        <p:sp>
          <p:nvSpPr>
            <p:cNvPr id="126" name="Oval 125"/>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27" name="TextBox 126"/>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128" name="Group 127"/>
          <p:cNvGrpSpPr/>
          <p:nvPr/>
        </p:nvGrpSpPr>
        <p:grpSpPr>
          <a:xfrm>
            <a:off x="3159870" y="3861681"/>
            <a:ext cx="327808" cy="369332"/>
            <a:chOff x="1605217" y="1448664"/>
            <a:chExt cx="327808" cy="369332"/>
          </a:xfrm>
        </p:grpSpPr>
        <p:sp>
          <p:nvSpPr>
            <p:cNvPr id="129" name="Oval 128"/>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30" name="TextBox 129"/>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131" name="Group 130"/>
          <p:cNvGrpSpPr/>
          <p:nvPr/>
        </p:nvGrpSpPr>
        <p:grpSpPr>
          <a:xfrm>
            <a:off x="2535542" y="2480790"/>
            <a:ext cx="327808" cy="369332"/>
            <a:chOff x="1605217" y="1448664"/>
            <a:chExt cx="327808" cy="369332"/>
          </a:xfrm>
        </p:grpSpPr>
        <p:sp>
          <p:nvSpPr>
            <p:cNvPr id="132" name="Oval 131"/>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33" name="TextBox 132"/>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134" name="Group 133"/>
          <p:cNvGrpSpPr/>
          <p:nvPr/>
        </p:nvGrpSpPr>
        <p:grpSpPr>
          <a:xfrm>
            <a:off x="4730823" y="1015474"/>
            <a:ext cx="4141667" cy="3588021"/>
            <a:chOff x="1040745" y="987905"/>
            <a:chExt cx="4141667" cy="3588021"/>
          </a:xfrm>
        </p:grpSpPr>
        <p:sp>
          <p:nvSpPr>
            <p:cNvPr id="135" name="Oval 134"/>
            <p:cNvSpPr/>
            <p:nvPr/>
          </p:nvSpPr>
          <p:spPr>
            <a:xfrm>
              <a:off x="1040745" y="987905"/>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36" name="Oval 135"/>
            <p:cNvSpPr/>
            <p:nvPr/>
          </p:nvSpPr>
          <p:spPr>
            <a:xfrm>
              <a:off x="1739977" y="987905"/>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37" name="Oval 136"/>
            <p:cNvSpPr/>
            <p:nvPr/>
          </p:nvSpPr>
          <p:spPr>
            <a:xfrm>
              <a:off x="2468131" y="987905"/>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38" name="Oval 137"/>
            <p:cNvSpPr/>
            <p:nvPr/>
          </p:nvSpPr>
          <p:spPr>
            <a:xfrm>
              <a:off x="3201210" y="987905"/>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39" name="Oval 138"/>
            <p:cNvSpPr/>
            <p:nvPr/>
          </p:nvSpPr>
          <p:spPr>
            <a:xfrm>
              <a:off x="3900442" y="987905"/>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40" name="Oval 139"/>
            <p:cNvSpPr/>
            <p:nvPr/>
          </p:nvSpPr>
          <p:spPr>
            <a:xfrm>
              <a:off x="4582034" y="992806"/>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41" name="Oval 140"/>
            <p:cNvSpPr/>
            <p:nvPr/>
          </p:nvSpPr>
          <p:spPr>
            <a:xfrm>
              <a:off x="1058385" y="172393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42" name="Oval 141"/>
            <p:cNvSpPr/>
            <p:nvPr/>
          </p:nvSpPr>
          <p:spPr>
            <a:xfrm>
              <a:off x="1757617" y="172393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43" name="Oval 142"/>
            <p:cNvSpPr/>
            <p:nvPr/>
          </p:nvSpPr>
          <p:spPr>
            <a:xfrm>
              <a:off x="2485771" y="172393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44" name="Oval 143"/>
            <p:cNvSpPr/>
            <p:nvPr/>
          </p:nvSpPr>
          <p:spPr>
            <a:xfrm>
              <a:off x="3218850" y="172393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45" name="Oval 144"/>
            <p:cNvSpPr/>
            <p:nvPr/>
          </p:nvSpPr>
          <p:spPr>
            <a:xfrm>
              <a:off x="3918082" y="172393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46" name="Oval 145"/>
            <p:cNvSpPr/>
            <p:nvPr/>
          </p:nvSpPr>
          <p:spPr>
            <a:xfrm>
              <a:off x="4599674" y="1728833"/>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47" name="Oval 146"/>
            <p:cNvSpPr/>
            <p:nvPr/>
          </p:nvSpPr>
          <p:spPr>
            <a:xfrm>
              <a:off x="1076651" y="2469761"/>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48" name="Oval 147"/>
            <p:cNvSpPr/>
            <p:nvPr/>
          </p:nvSpPr>
          <p:spPr>
            <a:xfrm>
              <a:off x="1775883" y="2469761"/>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49" name="Oval 148"/>
            <p:cNvSpPr/>
            <p:nvPr/>
          </p:nvSpPr>
          <p:spPr>
            <a:xfrm>
              <a:off x="2504037" y="2469761"/>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50" name="Oval 149"/>
            <p:cNvSpPr/>
            <p:nvPr/>
          </p:nvSpPr>
          <p:spPr>
            <a:xfrm>
              <a:off x="3237116" y="2469761"/>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51" name="Oval 150"/>
            <p:cNvSpPr/>
            <p:nvPr/>
          </p:nvSpPr>
          <p:spPr>
            <a:xfrm>
              <a:off x="3936348" y="2469761"/>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52" name="Oval 151"/>
            <p:cNvSpPr/>
            <p:nvPr/>
          </p:nvSpPr>
          <p:spPr>
            <a:xfrm>
              <a:off x="4617940" y="247466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53" name="Oval 152"/>
            <p:cNvSpPr/>
            <p:nvPr/>
          </p:nvSpPr>
          <p:spPr>
            <a:xfrm>
              <a:off x="1094291" y="320578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54" name="Oval 153"/>
            <p:cNvSpPr/>
            <p:nvPr/>
          </p:nvSpPr>
          <p:spPr>
            <a:xfrm>
              <a:off x="1793523" y="320578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55" name="Oval 154"/>
            <p:cNvSpPr/>
            <p:nvPr/>
          </p:nvSpPr>
          <p:spPr>
            <a:xfrm>
              <a:off x="2521677" y="320578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56" name="Oval 155"/>
            <p:cNvSpPr/>
            <p:nvPr/>
          </p:nvSpPr>
          <p:spPr>
            <a:xfrm>
              <a:off x="3254756" y="320578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57" name="Oval 156"/>
            <p:cNvSpPr/>
            <p:nvPr/>
          </p:nvSpPr>
          <p:spPr>
            <a:xfrm>
              <a:off x="3953988" y="320578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58" name="Oval 157"/>
            <p:cNvSpPr/>
            <p:nvPr/>
          </p:nvSpPr>
          <p:spPr>
            <a:xfrm>
              <a:off x="4635580" y="3210689"/>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59" name="Oval 158"/>
            <p:cNvSpPr/>
            <p:nvPr/>
          </p:nvSpPr>
          <p:spPr>
            <a:xfrm>
              <a:off x="1090619" y="3982497"/>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60" name="Oval 159"/>
            <p:cNvSpPr/>
            <p:nvPr/>
          </p:nvSpPr>
          <p:spPr>
            <a:xfrm>
              <a:off x="1789851" y="3982497"/>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61" name="Oval 160"/>
            <p:cNvSpPr/>
            <p:nvPr/>
          </p:nvSpPr>
          <p:spPr>
            <a:xfrm>
              <a:off x="2518005" y="3982497"/>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62" name="Oval 161"/>
            <p:cNvSpPr/>
            <p:nvPr/>
          </p:nvSpPr>
          <p:spPr>
            <a:xfrm>
              <a:off x="3251084" y="3982497"/>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63" name="Oval 162"/>
            <p:cNvSpPr/>
            <p:nvPr/>
          </p:nvSpPr>
          <p:spPr>
            <a:xfrm>
              <a:off x="3950316" y="3982497"/>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64" name="Oval 163"/>
            <p:cNvSpPr/>
            <p:nvPr/>
          </p:nvSpPr>
          <p:spPr>
            <a:xfrm>
              <a:off x="4631908" y="398739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grpSp>
      <p:grpSp>
        <p:nvGrpSpPr>
          <p:cNvPr id="219" name="Group 218"/>
          <p:cNvGrpSpPr/>
          <p:nvPr/>
        </p:nvGrpSpPr>
        <p:grpSpPr>
          <a:xfrm>
            <a:off x="6567741" y="3743475"/>
            <a:ext cx="300871" cy="369332"/>
            <a:chOff x="1604163" y="1452287"/>
            <a:chExt cx="300871" cy="369332"/>
          </a:xfrm>
        </p:grpSpPr>
        <p:sp>
          <p:nvSpPr>
            <p:cNvPr id="220" name="Oval 219"/>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221" name="TextBox 220"/>
            <p:cNvSpPr txBox="1"/>
            <p:nvPr/>
          </p:nvSpPr>
          <p:spPr>
            <a:xfrm>
              <a:off x="1604163" y="1452287"/>
              <a:ext cx="300871" cy="369332"/>
            </a:xfrm>
            <a:prstGeom prst="rect">
              <a:avLst/>
            </a:prstGeom>
            <a:noFill/>
          </p:spPr>
          <p:txBody>
            <a:bodyPr wrap="none" rtlCol="0">
              <a:spAutoFit/>
            </a:bodyPr>
            <a:lstStyle/>
            <a:p>
              <a:r>
                <a:rPr lang="en-US" b="1" dirty="0"/>
                <a:t>e</a:t>
              </a:r>
            </a:p>
          </p:txBody>
        </p:sp>
      </p:grpSp>
      <p:grpSp>
        <p:nvGrpSpPr>
          <p:cNvPr id="222" name="Group 221"/>
          <p:cNvGrpSpPr/>
          <p:nvPr/>
        </p:nvGrpSpPr>
        <p:grpSpPr>
          <a:xfrm>
            <a:off x="6648349" y="3040390"/>
            <a:ext cx="327808" cy="369332"/>
            <a:chOff x="1605217" y="1448664"/>
            <a:chExt cx="327808" cy="369332"/>
          </a:xfrm>
        </p:grpSpPr>
        <p:sp>
          <p:nvSpPr>
            <p:cNvPr id="223" name="Oval 222"/>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224" name="TextBox 223"/>
            <p:cNvSpPr txBox="1"/>
            <p:nvPr/>
          </p:nvSpPr>
          <p:spPr>
            <a:xfrm>
              <a:off x="1632154" y="1448664"/>
              <a:ext cx="300871" cy="369332"/>
            </a:xfrm>
            <a:prstGeom prst="rect">
              <a:avLst/>
            </a:prstGeom>
            <a:noFill/>
          </p:spPr>
          <p:txBody>
            <a:bodyPr wrap="none" rtlCol="0">
              <a:spAutoFit/>
            </a:bodyPr>
            <a:lstStyle/>
            <a:p>
              <a:r>
                <a:rPr lang="en-US" b="1" dirty="0" smtClean="0"/>
                <a:t>e</a:t>
              </a:r>
              <a:endParaRPr lang="en-US" b="1" dirty="0"/>
            </a:p>
          </p:txBody>
        </p:sp>
      </p:grpSp>
      <p:grpSp>
        <p:nvGrpSpPr>
          <p:cNvPr id="225" name="Group 224"/>
          <p:cNvGrpSpPr/>
          <p:nvPr/>
        </p:nvGrpSpPr>
        <p:grpSpPr>
          <a:xfrm>
            <a:off x="7881551" y="1395207"/>
            <a:ext cx="327808" cy="369332"/>
            <a:chOff x="1605217" y="1448664"/>
            <a:chExt cx="327808" cy="369332"/>
          </a:xfrm>
        </p:grpSpPr>
        <p:sp>
          <p:nvSpPr>
            <p:cNvPr id="226" name="Oval 225"/>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227" name="TextBox 226"/>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228" name="Group 227"/>
          <p:cNvGrpSpPr/>
          <p:nvPr/>
        </p:nvGrpSpPr>
        <p:grpSpPr>
          <a:xfrm>
            <a:off x="6240987" y="1416256"/>
            <a:ext cx="327808" cy="369332"/>
            <a:chOff x="1605217" y="1448664"/>
            <a:chExt cx="327808" cy="369332"/>
          </a:xfrm>
        </p:grpSpPr>
        <p:sp>
          <p:nvSpPr>
            <p:cNvPr id="229" name="Oval 228"/>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230" name="TextBox 229"/>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231" name="Group 230"/>
          <p:cNvGrpSpPr/>
          <p:nvPr/>
        </p:nvGrpSpPr>
        <p:grpSpPr>
          <a:xfrm>
            <a:off x="4784128" y="1437305"/>
            <a:ext cx="327808" cy="369332"/>
            <a:chOff x="1605217" y="1448664"/>
            <a:chExt cx="327808" cy="369332"/>
          </a:xfrm>
        </p:grpSpPr>
        <p:sp>
          <p:nvSpPr>
            <p:cNvPr id="232" name="Oval 231"/>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233" name="TextBox 232"/>
            <p:cNvSpPr txBox="1"/>
            <p:nvPr/>
          </p:nvSpPr>
          <p:spPr>
            <a:xfrm>
              <a:off x="1632154" y="1448664"/>
              <a:ext cx="300871" cy="369332"/>
            </a:xfrm>
            <a:prstGeom prst="rect">
              <a:avLst/>
            </a:prstGeom>
            <a:noFill/>
          </p:spPr>
          <p:txBody>
            <a:bodyPr wrap="none" rtlCol="0">
              <a:spAutoFit/>
            </a:bodyPr>
            <a:lstStyle/>
            <a:p>
              <a:r>
                <a:rPr lang="en-US" b="1" dirty="0" smtClean="0"/>
                <a:t>e</a:t>
              </a:r>
              <a:endParaRPr lang="en-US" b="1" dirty="0"/>
            </a:p>
          </p:txBody>
        </p:sp>
      </p:grpSp>
      <p:grpSp>
        <p:nvGrpSpPr>
          <p:cNvPr id="234" name="Group 233"/>
          <p:cNvGrpSpPr/>
          <p:nvPr/>
        </p:nvGrpSpPr>
        <p:grpSpPr>
          <a:xfrm>
            <a:off x="5203398" y="2358961"/>
            <a:ext cx="327808" cy="369332"/>
            <a:chOff x="1605217" y="1448664"/>
            <a:chExt cx="327808" cy="369332"/>
          </a:xfrm>
        </p:grpSpPr>
        <p:sp>
          <p:nvSpPr>
            <p:cNvPr id="235" name="Oval 234"/>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236" name="TextBox 235"/>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237" name="Group 236"/>
          <p:cNvGrpSpPr/>
          <p:nvPr/>
        </p:nvGrpSpPr>
        <p:grpSpPr>
          <a:xfrm>
            <a:off x="4936968" y="3284590"/>
            <a:ext cx="327808" cy="369332"/>
            <a:chOff x="1605217" y="1448664"/>
            <a:chExt cx="327808" cy="369332"/>
          </a:xfrm>
        </p:grpSpPr>
        <p:sp>
          <p:nvSpPr>
            <p:cNvPr id="238" name="Oval 237"/>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239" name="TextBox 238"/>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240" name="Group 239"/>
          <p:cNvGrpSpPr/>
          <p:nvPr/>
        </p:nvGrpSpPr>
        <p:grpSpPr>
          <a:xfrm>
            <a:off x="7955474" y="3065781"/>
            <a:ext cx="327808" cy="369332"/>
            <a:chOff x="1605217" y="1448664"/>
            <a:chExt cx="327808" cy="369332"/>
          </a:xfrm>
        </p:grpSpPr>
        <p:sp>
          <p:nvSpPr>
            <p:cNvPr id="241" name="Oval 240"/>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242" name="TextBox 241"/>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243" name="Group 242"/>
          <p:cNvGrpSpPr/>
          <p:nvPr/>
        </p:nvGrpSpPr>
        <p:grpSpPr>
          <a:xfrm>
            <a:off x="7363863" y="2233829"/>
            <a:ext cx="327808" cy="369332"/>
            <a:chOff x="1605217" y="1448664"/>
            <a:chExt cx="327808" cy="369332"/>
          </a:xfrm>
        </p:grpSpPr>
        <p:sp>
          <p:nvSpPr>
            <p:cNvPr id="244" name="Oval 243"/>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245" name="TextBox 244"/>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246" name="Group 245"/>
          <p:cNvGrpSpPr/>
          <p:nvPr/>
        </p:nvGrpSpPr>
        <p:grpSpPr>
          <a:xfrm>
            <a:off x="5771733" y="3990436"/>
            <a:ext cx="300871" cy="369332"/>
            <a:chOff x="1604163" y="1452287"/>
            <a:chExt cx="300871" cy="369332"/>
          </a:xfrm>
        </p:grpSpPr>
        <p:sp>
          <p:nvSpPr>
            <p:cNvPr id="247" name="Oval 246"/>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248" name="TextBox 247"/>
            <p:cNvSpPr txBox="1"/>
            <p:nvPr/>
          </p:nvSpPr>
          <p:spPr>
            <a:xfrm>
              <a:off x="1604163" y="1452287"/>
              <a:ext cx="300871" cy="369332"/>
            </a:xfrm>
            <a:prstGeom prst="rect">
              <a:avLst/>
            </a:prstGeom>
            <a:noFill/>
          </p:spPr>
          <p:txBody>
            <a:bodyPr wrap="none" rtlCol="0">
              <a:spAutoFit/>
            </a:bodyPr>
            <a:lstStyle/>
            <a:p>
              <a:r>
                <a:rPr lang="en-US" b="1" dirty="0"/>
                <a:t>e</a:t>
              </a:r>
            </a:p>
          </p:txBody>
        </p:sp>
      </p:grpSp>
      <p:grpSp>
        <p:nvGrpSpPr>
          <p:cNvPr id="249" name="Group 248"/>
          <p:cNvGrpSpPr/>
          <p:nvPr/>
        </p:nvGrpSpPr>
        <p:grpSpPr>
          <a:xfrm>
            <a:off x="5852341" y="3287351"/>
            <a:ext cx="327808" cy="369332"/>
            <a:chOff x="1605217" y="1448664"/>
            <a:chExt cx="327808" cy="369332"/>
          </a:xfrm>
        </p:grpSpPr>
        <p:sp>
          <p:nvSpPr>
            <p:cNvPr id="250" name="Oval 249"/>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251" name="TextBox 250"/>
            <p:cNvSpPr txBox="1"/>
            <p:nvPr/>
          </p:nvSpPr>
          <p:spPr>
            <a:xfrm>
              <a:off x="1632154" y="1448664"/>
              <a:ext cx="300871" cy="369332"/>
            </a:xfrm>
            <a:prstGeom prst="rect">
              <a:avLst/>
            </a:prstGeom>
            <a:noFill/>
          </p:spPr>
          <p:txBody>
            <a:bodyPr wrap="none" rtlCol="0">
              <a:spAutoFit/>
            </a:bodyPr>
            <a:lstStyle/>
            <a:p>
              <a:r>
                <a:rPr lang="en-US" b="1" dirty="0" smtClean="0"/>
                <a:t>e</a:t>
              </a:r>
              <a:endParaRPr lang="en-US" b="1" dirty="0"/>
            </a:p>
          </p:txBody>
        </p:sp>
      </p:grpSp>
      <p:grpSp>
        <p:nvGrpSpPr>
          <p:cNvPr id="252" name="Group 251"/>
          <p:cNvGrpSpPr/>
          <p:nvPr/>
        </p:nvGrpSpPr>
        <p:grpSpPr>
          <a:xfrm>
            <a:off x="7085543" y="1642168"/>
            <a:ext cx="327808" cy="369332"/>
            <a:chOff x="1605217" y="1448664"/>
            <a:chExt cx="327808" cy="369332"/>
          </a:xfrm>
        </p:grpSpPr>
        <p:sp>
          <p:nvSpPr>
            <p:cNvPr id="253" name="Oval 252"/>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254" name="TextBox 253"/>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255" name="Group 254"/>
          <p:cNvGrpSpPr/>
          <p:nvPr/>
        </p:nvGrpSpPr>
        <p:grpSpPr>
          <a:xfrm>
            <a:off x="5444979" y="1663217"/>
            <a:ext cx="327808" cy="369332"/>
            <a:chOff x="1605217" y="1448664"/>
            <a:chExt cx="327808" cy="369332"/>
          </a:xfrm>
        </p:grpSpPr>
        <p:sp>
          <p:nvSpPr>
            <p:cNvPr id="256" name="Oval 255"/>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257" name="TextBox 256"/>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258" name="Group 257"/>
          <p:cNvGrpSpPr/>
          <p:nvPr/>
        </p:nvGrpSpPr>
        <p:grpSpPr>
          <a:xfrm>
            <a:off x="7765240" y="2160264"/>
            <a:ext cx="327808" cy="369332"/>
            <a:chOff x="1605217" y="1448664"/>
            <a:chExt cx="327808" cy="369332"/>
          </a:xfrm>
        </p:grpSpPr>
        <p:sp>
          <p:nvSpPr>
            <p:cNvPr id="259" name="Oval 258"/>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260" name="TextBox 259"/>
            <p:cNvSpPr txBox="1"/>
            <p:nvPr/>
          </p:nvSpPr>
          <p:spPr>
            <a:xfrm>
              <a:off x="1632154" y="1448664"/>
              <a:ext cx="300871" cy="369332"/>
            </a:xfrm>
            <a:prstGeom prst="rect">
              <a:avLst/>
            </a:prstGeom>
            <a:noFill/>
          </p:spPr>
          <p:txBody>
            <a:bodyPr wrap="none" rtlCol="0">
              <a:spAutoFit/>
            </a:bodyPr>
            <a:lstStyle/>
            <a:p>
              <a:r>
                <a:rPr lang="en-US" b="1" dirty="0" smtClean="0"/>
                <a:t>e</a:t>
              </a:r>
              <a:endParaRPr lang="en-US" b="1" dirty="0"/>
            </a:p>
          </p:txBody>
        </p:sp>
      </p:grpSp>
      <p:grpSp>
        <p:nvGrpSpPr>
          <p:cNvPr id="261" name="Group 260"/>
          <p:cNvGrpSpPr/>
          <p:nvPr/>
        </p:nvGrpSpPr>
        <p:grpSpPr>
          <a:xfrm>
            <a:off x="4407390" y="2605922"/>
            <a:ext cx="327808" cy="369332"/>
            <a:chOff x="1605217" y="1448664"/>
            <a:chExt cx="327808" cy="369332"/>
          </a:xfrm>
        </p:grpSpPr>
        <p:sp>
          <p:nvSpPr>
            <p:cNvPr id="262" name="Oval 261"/>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263" name="TextBox 262"/>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264" name="Group 263"/>
          <p:cNvGrpSpPr/>
          <p:nvPr/>
        </p:nvGrpSpPr>
        <p:grpSpPr>
          <a:xfrm>
            <a:off x="7918080" y="4007549"/>
            <a:ext cx="327808" cy="369332"/>
            <a:chOff x="1605217" y="1448664"/>
            <a:chExt cx="327808" cy="369332"/>
          </a:xfrm>
        </p:grpSpPr>
        <p:sp>
          <p:nvSpPr>
            <p:cNvPr id="265" name="Oval 264"/>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266" name="TextBox 265"/>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267" name="Group 266"/>
          <p:cNvGrpSpPr/>
          <p:nvPr/>
        </p:nvGrpSpPr>
        <p:grpSpPr>
          <a:xfrm>
            <a:off x="7192183" y="3861681"/>
            <a:ext cx="327808" cy="369332"/>
            <a:chOff x="1605217" y="1448664"/>
            <a:chExt cx="327808" cy="369332"/>
          </a:xfrm>
        </p:grpSpPr>
        <p:sp>
          <p:nvSpPr>
            <p:cNvPr id="268" name="Oval 267"/>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269" name="TextBox 268"/>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270" name="Group 269"/>
          <p:cNvGrpSpPr/>
          <p:nvPr/>
        </p:nvGrpSpPr>
        <p:grpSpPr>
          <a:xfrm>
            <a:off x="6567855" y="2480790"/>
            <a:ext cx="327808" cy="369332"/>
            <a:chOff x="1605217" y="1448664"/>
            <a:chExt cx="327808" cy="369332"/>
          </a:xfrm>
        </p:grpSpPr>
        <p:sp>
          <p:nvSpPr>
            <p:cNvPr id="271" name="Oval 270"/>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272" name="TextBox 271"/>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273" name="Group 272"/>
          <p:cNvGrpSpPr/>
          <p:nvPr/>
        </p:nvGrpSpPr>
        <p:grpSpPr>
          <a:xfrm>
            <a:off x="4875590" y="3783661"/>
            <a:ext cx="327808" cy="369332"/>
            <a:chOff x="1605217" y="1448664"/>
            <a:chExt cx="327808" cy="369332"/>
          </a:xfrm>
        </p:grpSpPr>
        <p:sp>
          <p:nvSpPr>
            <p:cNvPr id="274" name="Oval 273"/>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275" name="TextBox 274"/>
            <p:cNvSpPr txBox="1"/>
            <p:nvPr/>
          </p:nvSpPr>
          <p:spPr>
            <a:xfrm>
              <a:off x="1632154" y="1448664"/>
              <a:ext cx="300871" cy="369332"/>
            </a:xfrm>
            <a:prstGeom prst="rect">
              <a:avLst/>
            </a:prstGeom>
            <a:noFill/>
          </p:spPr>
          <p:txBody>
            <a:bodyPr wrap="none" rtlCol="0">
              <a:spAutoFit/>
            </a:bodyPr>
            <a:lstStyle/>
            <a:p>
              <a:r>
                <a:rPr lang="en-US" b="1" dirty="0"/>
                <a:t>e</a:t>
              </a:r>
            </a:p>
          </p:txBody>
        </p:sp>
      </p:grpSp>
    </p:spTree>
    <p:extLst>
      <p:ext uri="{BB962C8B-B14F-4D97-AF65-F5344CB8AC3E}">
        <p14:creationId xmlns:p14="http://schemas.microsoft.com/office/powerpoint/2010/main" val="1840271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0 L -0.22778 -0.00301 " pathEditMode="relative" ptsTypes="AA">
                                      <p:cBhvr>
                                        <p:cTn id="6" dur="2000" fill="hold"/>
                                        <p:tgtEl>
                                          <p:spTgt spid="3"/>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 0 L -0.22778 -0.00301 " pathEditMode="relative" ptsTypes="AA">
                                      <p:cBhvr>
                                        <p:cTn id="8" dur="2000" fill="hold"/>
                                        <p:tgtEl>
                                          <p:spTgt spid="89"/>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0 0 L -0.22778 -0.00301 " pathEditMode="relative" ptsTypes="AA">
                                      <p:cBhvr>
                                        <p:cTn id="10" dur="2000" fill="hold"/>
                                        <p:tgtEl>
                                          <p:spTgt spid="92"/>
                                        </p:tgtEl>
                                        <p:attrNameLst>
                                          <p:attrName>ppt_x</p:attrName>
                                          <p:attrName>ppt_y</p:attrName>
                                        </p:attrNameLst>
                                      </p:cBhvr>
                                    </p:animMotion>
                                  </p:childTnLst>
                                </p:cTn>
                              </p:par>
                              <p:par>
                                <p:cTn id="11" presetID="0" presetClass="path" presetSubtype="0" accel="50000" decel="50000" fill="hold" nodeType="withEffect">
                                  <p:stCondLst>
                                    <p:cond delay="0"/>
                                  </p:stCondLst>
                                  <p:childTnLst>
                                    <p:animMotion origin="layout" path="M 0 0 L -0.22778 -0.00301 " pathEditMode="relative" ptsTypes="AA">
                                      <p:cBhvr>
                                        <p:cTn id="12" dur="2000" fill="hold"/>
                                        <p:tgtEl>
                                          <p:spTgt spid="95"/>
                                        </p:tgtEl>
                                        <p:attrNameLst>
                                          <p:attrName>ppt_x</p:attrName>
                                          <p:attrName>ppt_y</p:attrName>
                                        </p:attrNameLst>
                                      </p:cBhvr>
                                    </p:animMotion>
                                  </p:childTnLst>
                                </p:cTn>
                              </p:par>
                              <p:par>
                                <p:cTn id="13" presetID="0" presetClass="path" presetSubtype="0" accel="50000" decel="50000" fill="hold" nodeType="withEffect">
                                  <p:stCondLst>
                                    <p:cond delay="0"/>
                                  </p:stCondLst>
                                  <p:childTnLst>
                                    <p:animMotion origin="layout" path="M 0 0 L -0.22778 -0.00301 " pathEditMode="relative" ptsTypes="AA">
                                      <p:cBhvr>
                                        <p:cTn id="14" dur="2000" fill="hold"/>
                                        <p:tgtEl>
                                          <p:spTgt spid="98"/>
                                        </p:tgtEl>
                                        <p:attrNameLst>
                                          <p:attrName>ppt_x</p:attrName>
                                          <p:attrName>ppt_y</p:attrName>
                                        </p:attrNameLst>
                                      </p:cBhvr>
                                    </p:animMotion>
                                  </p:childTnLst>
                                </p:cTn>
                              </p:par>
                              <p:par>
                                <p:cTn id="15" presetID="0" presetClass="path" presetSubtype="0" accel="50000" decel="50000" fill="hold" nodeType="withEffect">
                                  <p:stCondLst>
                                    <p:cond delay="0"/>
                                  </p:stCondLst>
                                  <p:childTnLst>
                                    <p:animMotion origin="layout" path="M 0 0 L -0.22778 -0.00301 " pathEditMode="relative" ptsTypes="AA">
                                      <p:cBhvr>
                                        <p:cTn id="16" dur="2000" fill="hold"/>
                                        <p:tgtEl>
                                          <p:spTgt spid="101"/>
                                        </p:tgtEl>
                                        <p:attrNameLst>
                                          <p:attrName>ppt_x</p:attrName>
                                          <p:attrName>ppt_y</p:attrName>
                                        </p:attrNameLst>
                                      </p:cBhvr>
                                    </p:animMotion>
                                  </p:childTnLst>
                                </p:cTn>
                              </p:par>
                              <p:par>
                                <p:cTn id="17" presetID="0" presetClass="path" presetSubtype="0" accel="50000" decel="50000" fill="hold" nodeType="withEffect">
                                  <p:stCondLst>
                                    <p:cond delay="0"/>
                                  </p:stCondLst>
                                  <p:childTnLst>
                                    <p:animMotion origin="layout" path="M 0 0 L -0.22778 -0.00301 " pathEditMode="relative" ptsTypes="AA">
                                      <p:cBhvr>
                                        <p:cTn id="18" dur="2000" fill="hold"/>
                                        <p:tgtEl>
                                          <p:spTgt spid="105"/>
                                        </p:tgtEl>
                                        <p:attrNameLst>
                                          <p:attrName>ppt_x</p:attrName>
                                          <p:attrName>ppt_y</p:attrName>
                                        </p:attrNameLst>
                                      </p:cBhvr>
                                    </p:animMotion>
                                  </p:childTnLst>
                                </p:cTn>
                              </p:par>
                              <p:par>
                                <p:cTn id="19" presetID="0" presetClass="path" presetSubtype="0" accel="50000" decel="50000" fill="hold" nodeType="withEffect">
                                  <p:stCondLst>
                                    <p:cond delay="0"/>
                                  </p:stCondLst>
                                  <p:childTnLst>
                                    <p:animMotion origin="layout" path="M 0 0 L -0.22778 -0.00301 " pathEditMode="relative" ptsTypes="AA">
                                      <p:cBhvr>
                                        <p:cTn id="20" dur="2000" fill="hold"/>
                                        <p:tgtEl>
                                          <p:spTgt spid="108"/>
                                        </p:tgtEl>
                                        <p:attrNameLst>
                                          <p:attrName>ppt_x</p:attrName>
                                          <p:attrName>ppt_y</p:attrName>
                                        </p:attrNameLst>
                                      </p:cBhvr>
                                    </p:animMotion>
                                  </p:childTnLst>
                                </p:cTn>
                              </p:par>
                              <p:par>
                                <p:cTn id="21" presetID="0" presetClass="path" presetSubtype="0" accel="50000" decel="50000" fill="hold" nodeType="withEffect">
                                  <p:stCondLst>
                                    <p:cond delay="0"/>
                                  </p:stCondLst>
                                  <p:childTnLst>
                                    <p:animMotion origin="layout" path="M 0 0 L -0.22778 -0.00301 " pathEditMode="relative" ptsTypes="AA">
                                      <p:cBhvr>
                                        <p:cTn id="22" dur="2000" fill="hold"/>
                                        <p:tgtEl>
                                          <p:spTgt spid="111"/>
                                        </p:tgtEl>
                                        <p:attrNameLst>
                                          <p:attrName>ppt_x</p:attrName>
                                          <p:attrName>ppt_y</p:attrName>
                                        </p:attrNameLst>
                                      </p:cBhvr>
                                    </p:animMotion>
                                  </p:childTnLst>
                                </p:cTn>
                              </p:par>
                              <p:par>
                                <p:cTn id="23" presetID="0" presetClass="path" presetSubtype="0" accel="50000" decel="50000" fill="hold" nodeType="withEffect">
                                  <p:stCondLst>
                                    <p:cond delay="0"/>
                                  </p:stCondLst>
                                  <p:childTnLst>
                                    <p:animMotion origin="layout" path="M 0 0 L -0.22778 -0.00301 " pathEditMode="relative" ptsTypes="AA">
                                      <p:cBhvr>
                                        <p:cTn id="24" dur="2000" fill="hold"/>
                                        <p:tgtEl>
                                          <p:spTgt spid="82"/>
                                        </p:tgtEl>
                                        <p:attrNameLst>
                                          <p:attrName>ppt_x</p:attrName>
                                          <p:attrName>ppt_y</p:attrName>
                                        </p:attrNameLst>
                                      </p:cBhvr>
                                    </p:animMotion>
                                  </p:childTnLst>
                                </p:cTn>
                              </p:par>
                              <p:par>
                                <p:cTn id="25" presetID="0" presetClass="path" presetSubtype="0" accel="50000" decel="50000" fill="hold" nodeType="withEffect">
                                  <p:stCondLst>
                                    <p:cond delay="0"/>
                                  </p:stCondLst>
                                  <p:childTnLst>
                                    <p:animMotion origin="layout" path="M 0 0 L -0.22778 -0.00301 " pathEditMode="relative" ptsTypes="AA">
                                      <p:cBhvr>
                                        <p:cTn id="26" dur="2000" fill="hold"/>
                                        <p:tgtEl>
                                          <p:spTgt spid="85"/>
                                        </p:tgtEl>
                                        <p:attrNameLst>
                                          <p:attrName>ppt_x</p:attrName>
                                          <p:attrName>ppt_y</p:attrName>
                                        </p:attrNameLst>
                                      </p:cBhvr>
                                    </p:animMotion>
                                  </p:childTnLst>
                                </p:cTn>
                              </p:par>
                              <p:par>
                                <p:cTn id="27" presetID="0" presetClass="path" presetSubtype="0" accel="50000" decel="50000" fill="hold" nodeType="withEffect">
                                  <p:stCondLst>
                                    <p:cond delay="0"/>
                                  </p:stCondLst>
                                  <p:childTnLst>
                                    <p:animMotion origin="layout" path="M 0 0 L -0.22778 -0.00301 " pathEditMode="relative" ptsTypes="AA">
                                      <p:cBhvr>
                                        <p:cTn id="28" dur="2000" fill="hold"/>
                                        <p:tgtEl>
                                          <p:spTgt spid="88"/>
                                        </p:tgtEl>
                                        <p:attrNameLst>
                                          <p:attrName>ppt_x</p:attrName>
                                          <p:attrName>ppt_y</p:attrName>
                                        </p:attrNameLst>
                                      </p:cBhvr>
                                    </p:animMotion>
                                  </p:childTnLst>
                                </p:cTn>
                              </p:par>
                              <p:par>
                                <p:cTn id="29" presetID="0" presetClass="path" presetSubtype="0" accel="50000" decel="50000" fill="hold" nodeType="withEffect">
                                  <p:stCondLst>
                                    <p:cond delay="0"/>
                                  </p:stCondLst>
                                  <p:childTnLst>
                                    <p:animMotion origin="layout" path="M 0 0 L -0.22778 -0.00301 " pathEditMode="relative" ptsTypes="AA">
                                      <p:cBhvr>
                                        <p:cTn id="30" dur="2000" fill="hold"/>
                                        <p:tgtEl>
                                          <p:spTgt spid="116"/>
                                        </p:tgtEl>
                                        <p:attrNameLst>
                                          <p:attrName>ppt_x</p:attrName>
                                          <p:attrName>ppt_y</p:attrName>
                                        </p:attrNameLst>
                                      </p:cBhvr>
                                    </p:animMotion>
                                  </p:childTnLst>
                                </p:cTn>
                              </p:par>
                              <p:par>
                                <p:cTn id="31" presetID="0" presetClass="path" presetSubtype="0" accel="50000" decel="50000" fill="hold" nodeType="withEffect">
                                  <p:stCondLst>
                                    <p:cond delay="0"/>
                                  </p:stCondLst>
                                  <p:childTnLst>
                                    <p:animMotion origin="layout" path="M 0 0 L -0.22778 -0.00301 " pathEditMode="relative" ptsTypes="AA">
                                      <p:cBhvr>
                                        <p:cTn id="32" dur="2000" fill="hold"/>
                                        <p:tgtEl>
                                          <p:spTgt spid="119"/>
                                        </p:tgtEl>
                                        <p:attrNameLst>
                                          <p:attrName>ppt_x</p:attrName>
                                          <p:attrName>ppt_y</p:attrName>
                                        </p:attrNameLst>
                                      </p:cBhvr>
                                    </p:animMotion>
                                  </p:childTnLst>
                                </p:cTn>
                              </p:par>
                              <p:par>
                                <p:cTn id="33" presetID="0" presetClass="path" presetSubtype="0" accel="50000" decel="50000" fill="hold" nodeType="withEffect">
                                  <p:stCondLst>
                                    <p:cond delay="0"/>
                                  </p:stCondLst>
                                  <p:childTnLst>
                                    <p:animMotion origin="layout" path="M 0 0 L -0.22778 -0.00301 " pathEditMode="relative" ptsTypes="AA">
                                      <p:cBhvr>
                                        <p:cTn id="34" dur="2000" fill="hold"/>
                                        <p:tgtEl>
                                          <p:spTgt spid="122"/>
                                        </p:tgtEl>
                                        <p:attrNameLst>
                                          <p:attrName>ppt_x</p:attrName>
                                          <p:attrName>ppt_y</p:attrName>
                                        </p:attrNameLst>
                                      </p:cBhvr>
                                    </p:animMotion>
                                  </p:childTnLst>
                                </p:cTn>
                              </p:par>
                              <p:par>
                                <p:cTn id="35" presetID="0" presetClass="path" presetSubtype="0" accel="50000" decel="50000" fill="hold" nodeType="withEffect">
                                  <p:stCondLst>
                                    <p:cond delay="0"/>
                                  </p:stCondLst>
                                  <p:childTnLst>
                                    <p:animMotion origin="layout" path="M 0 0 L -0.22778 -0.00301 " pathEditMode="relative" ptsTypes="AA">
                                      <p:cBhvr>
                                        <p:cTn id="36" dur="2000" fill="hold"/>
                                        <p:tgtEl>
                                          <p:spTgt spid="125"/>
                                        </p:tgtEl>
                                        <p:attrNameLst>
                                          <p:attrName>ppt_x</p:attrName>
                                          <p:attrName>ppt_y</p:attrName>
                                        </p:attrNameLst>
                                      </p:cBhvr>
                                    </p:animMotion>
                                  </p:childTnLst>
                                </p:cTn>
                              </p:par>
                              <p:par>
                                <p:cTn id="37" presetID="0" presetClass="path" presetSubtype="0" accel="50000" decel="50000" fill="hold" nodeType="withEffect">
                                  <p:stCondLst>
                                    <p:cond delay="0"/>
                                  </p:stCondLst>
                                  <p:childTnLst>
                                    <p:animMotion origin="layout" path="M 0 0 L -0.22778 -0.00301 " pathEditMode="relative" ptsTypes="AA">
                                      <p:cBhvr>
                                        <p:cTn id="38" dur="2000" fill="hold"/>
                                        <p:tgtEl>
                                          <p:spTgt spid="128"/>
                                        </p:tgtEl>
                                        <p:attrNameLst>
                                          <p:attrName>ppt_x</p:attrName>
                                          <p:attrName>ppt_y</p:attrName>
                                        </p:attrNameLst>
                                      </p:cBhvr>
                                    </p:animMotion>
                                  </p:childTnLst>
                                </p:cTn>
                              </p:par>
                              <p:par>
                                <p:cTn id="39" presetID="0" presetClass="path" presetSubtype="0" accel="50000" decel="50000" fill="hold" nodeType="withEffect">
                                  <p:stCondLst>
                                    <p:cond delay="0"/>
                                  </p:stCondLst>
                                  <p:childTnLst>
                                    <p:animMotion origin="layout" path="M 0 0 L -0.22778 -0.00301 " pathEditMode="relative" ptsTypes="AA">
                                      <p:cBhvr>
                                        <p:cTn id="40" dur="2000" fill="hold"/>
                                        <p:tgtEl>
                                          <p:spTgt spid="131"/>
                                        </p:tgtEl>
                                        <p:attrNameLst>
                                          <p:attrName>ppt_x</p:attrName>
                                          <p:attrName>ppt_y</p:attrName>
                                        </p:attrNameLst>
                                      </p:cBhvr>
                                    </p:animMotion>
                                  </p:childTnLst>
                                </p:cTn>
                              </p:par>
                              <p:par>
                                <p:cTn id="41" presetID="0" presetClass="path" presetSubtype="0" accel="50000" decel="50000" fill="hold" nodeType="withEffect">
                                  <p:stCondLst>
                                    <p:cond delay="0"/>
                                  </p:stCondLst>
                                  <p:childTnLst>
                                    <p:animMotion origin="layout" path="M 0 0 L -0.22778 -0.00301 " pathEditMode="relative" ptsTypes="AA">
                                      <p:cBhvr>
                                        <p:cTn id="42" dur="2000" fill="hold"/>
                                        <p:tgtEl>
                                          <p:spTgt spid="219"/>
                                        </p:tgtEl>
                                        <p:attrNameLst>
                                          <p:attrName>ppt_x</p:attrName>
                                          <p:attrName>ppt_y</p:attrName>
                                        </p:attrNameLst>
                                      </p:cBhvr>
                                    </p:animMotion>
                                  </p:childTnLst>
                                </p:cTn>
                              </p:par>
                              <p:par>
                                <p:cTn id="43" presetID="0" presetClass="path" presetSubtype="0" accel="50000" decel="50000" fill="hold" nodeType="withEffect">
                                  <p:stCondLst>
                                    <p:cond delay="0"/>
                                  </p:stCondLst>
                                  <p:childTnLst>
                                    <p:animMotion origin="layout" path="M 0 0 L -0.22778 -0.00301 " pathEditMode="relative" ptsTypes="AA">
                                      <p:cBhvr>
                                        <p:cTn id="44" dur="2000" fill="hold"/>
                                        <p:tgtEl>
                                          <p:spTgt spid="222"/>
                                        </p:tgtEl>
                                        <p:attrNameLst>
                                          <p:attrName>ppt_x</p:attrName>
                                          <p:attrName>ppt_y</p:attrName>
                                        </p:attrNameLst>
                                      </p:cBhvr>
                                    </p:animMotion>
                                  </p:childTnLst>
                                </p:cTn>
                              </p:par>
                              <p:par>
                                <p:cTn id="45" presetID="0" presetClass="path" presetSubtype="0" accel="50000" decel="50000" fill="hold" nodeType="withEffect">
                                  <p:stCondLst>
                                    <p:cond delay="0"/>
                                  </p:stCondLst>
                                  <p:childTnLst>
                                    <p:animMotion origin="layout" path="M 0 0 L -0.22778 -0.00301 " pathEditMode="relative" ptsTypes="AA">
                                      <p:cBhvr>
                                        <p:cTn id="46" dur="2000" fill="hold"/>
                                        <p:tgtEl>
                                          <p:spTgt spid="225"/>
                                        </p:tgtEl>
                                        <p:attrNameLst>
                                          <p:attrName>ppt_x</p:attrName>
                                          <p:attrName>ppt_y</p:attrName>
                                        </p:attrNameLst>
                                      </p:cBhvr>
                                    </p:animMotion>
                                  </p:childTnLst>
                                </p:cTn>
                              </p:par>
                              <p:par>
                                <p:cTn id="47" presetID="0" presetClass="path" presetSubtype="0" accel="50000" decel="50000" fill="hold" nodeType="withEffect">
                                  <p:stCondLst>
                                    <p:cond delay="0"/>
                                  </p:stCondLst>
                                  <p:childTnLst>
                                    <p:animMotion origin="layout" path="M 0 0 L -0.22778 -0.00301 " pathEditMode="relative" ptsTypes="AA">
                                      <p:cBhvr>
                                        <p:cTn id="48" dur="2000" fill="hold"/>
                                        <p:tgtEl>
                                          <p:spTgt spid="228"/>
                                        </p:tgtEl>
                                        <p:attrNameLst>
                                          <p:attrName>ppt_x</p:attrName>
                                          <p:attrName>ppt_y</p:attrName>
                                        </p:attrNameLst>
                                      </p:cBhvr>
                                    </p:animMotion>
                                  </p:childTnLst>
                                </p:cTn>
                              </p:par>
                              <p:par>
                                <p:cTn id="49" presetID="0" presetClass="path" presetSubtype="0" accel="50000" decel="50000" fill="hold" nodeType="withEffect">
                                  <p:stCondLst>
                                    <p:cond delay="0"/>
                                  </p:stCondLst>
                                  <p:childTnLst>
                                    <p:animMotion origin="layout" path="M 0 0 L -0.22778 -0.00301 " pathEditMode="relative" ptsTypes="AA">
                                      <p:cBhvr>
                                        <p:cTn id="50" dur="2000" fill="hold"/>
                                        <p:tgtEl>
                                          <p:spTgt spid="231"/>
                                        </p:tgtEl>
                                        <p:attrNameLst>
                                          <p:attrName>ppt_x</p:attrName>
                                          <p:attrName>ppt_y</p:attrName>
                                        </p:attrNameLst>
                                      </p:cBhvr>
                                    </p:animMotion>
                                  </p:childTnLst>
                                </p:cTn>
                              </p:par>
                              <p:par>
                                <p:cTn id="51" presetID="0" presetClass="path" presetSubtype="0" accel="50000" decel="50000" fill="hold" nodeType="withEffect">
                                  <p:stCondLst>
                                    <p:cond delay="0"/>
                                  </p:stCondLst>
                                  <p:childTnLst>
                                    <p:animMotion origin="layout" path="M 0 0 L -0.22778 -0.00301 " pathEditMode="relative" ptsTypes="AA">
                                      <p:cBhvr>
                                        <p:cTn id="52" dur="2000" fill="hold"/>
                                        <p:tgtEl>
                                          <p:spTgt spid="234"/>
                                        </p:tgtEl>
                                        <p:attrNameLst>
                                          <p:attrName>ppt_x</p:attrName>
                                          <p:attrName>ppt_y</p:attrName>
                                        </p:attrNameLst>
                                      </p:cBhvr>
                                    </p:animMotion>
                                  </p:childTnLst>
                                </p:cTn>
                              </p:par>
                              <p:par>
                                <p:cTn id="53" presetID="0" presetClass="path" presetSubtype="0" accel="50000" decel="50000" fill="hold" nodeType="withEffect">
                                  <p:stCondLst>
                                    <p:cond delay="0"/>
                                  </p:stCondLst>
                                  <p:childTnLst>
                                    <p:animMotion origin="layout" path="M 0 0 L -0.22778 -0.00301 " pathEditMode="relative" ptsTypes="AA">
                                      <p:cBhvr>
                                        <p:cTn id="54" dur="2000" fill="hold"/>
                                        <p:tgtEl>
                                          <p:spTgt spid="237"/>
                                        </p:tgtEl>
                                        <p:attrNameLst>
                                          <p:attrName>ppt_x</p:attrName>
                                          <p:attrName>ppt_y</p:attrName>
                                        </p:attrNameLst>
                                      </p:cBhvr>
                                    </p:animMotion>
                                  </p:childTnLst>
                                </p:cTn>
                              </p:par>
                              <p:par>
                                <p:cTn id="55" presetID="0" presetClass="path" presetSubtype="0" accel="50000" decel="50000" fill="hold" nodeType="withEffect">
                                  <p:stCondLst>
                                    <p:cond delay="0"/>
                                  </p:stCondLst>
                                  <p:childTnLst>
                                    <p:animMotion origin="layout" path="M 0 0 L -0.22778 -0.00301 " pathEditMode="relative" ptsTypes="AA">
                                      <p:cBhvr>
                                        <p:cTn id="56" dur="2000" fill="hold"/>
                                        <p:tgtEl>
                                          <p:spTgt spid="240"/>
                                        </p:tgtEl>
                                        <p:attrNameLst>
                                          <p:attrName>ppt_x</p:attrName>
                                          <p:attrName>ppt_y</p:attrName>
                                        </p:attrNameLst>
                                      </p:cBhvr>
                                    </p:animMotion>
                                  </p:childTnLst>
                                </p:cTn>
                              </p:par>
                              <p:par>
                                <p:cTn id="57" presetID="0" presetClass="path" presetSubtype="0" accel="50000" decel="50000" fill="hold" nodeType="withEffect">
                                  <p:stCondLst>
                                    <p:cond delay="0"/>
                                  </p:stCondLst>
                                  <p:childTnLst>
                                    <p:animMotion origin="layout" path="M 0 0 L -0.22778 -0.00301 " pathEditMode="relative" ptsTypes="AA">
                                      <p:cBhvr>
                                        <p:cTn id="58" dur="2000" fill="hold"/>
                                        <p:tgtEl>
                                          <p:spTgt spid="243"/>
                                        </p:tgtEl>
                                        <p:attrNameLst>
                                          <p:attrName>ppt_x</p:attrName>
                                          <p:attrName>ppt_y</p:attrName>
                                        </p:attrNameLst>
                                      </p:cBhvr>
                                    </p:animMotion>
                                  </p:childTnLst>
                                </p:cTn>
                              </p:par>
                              <p:par>
                                <p:cTn id="59" presetID="0" presetClass="path" presetSubtype="0" accel="50000" decel="50000" fill="hold" nodeType="withEffect">
                                  <p:stCondLst>
                                    <p:cond delay="0"/>
                                  </p:stCondLst>
                                  <p:childTnLst>
                                    <p:animMotion origin="layout" path="M 0 0 L -0.22778 -0.00301 " pathEditMode="relative" ptsTypes="AA">
                                      <p:cBhvr>
                                        <p:cTn id="60" dur="2000" fill="hold"/>
                                        <p:tgtEl>
                                          <p:spTgt spid="246"/>
                                        </p:tgtEl>
                                        <p:attrNameLst>
                                          <p:attrName>ppt_x</p:attrName>
                                          <p:attrName>ppt_y</p:attrName>
                                        </p:attrNameLst>
                                      </p:cBhvr>
                                    </p:animMotion>
                                  </p:childTnLst>
                                </p:cTn>
                              </p:par>
                              <p:par>
                                <p:cTn id="61" presetID="0" presetClass="path" presetSubtype="0" accel="50000" decel="50000" fill="hold" nodeType="withEffect">
                                  <p:stCondLst>
                                    <p:cond delay="0"/>
                                  </p:stCondLst>
                                  <p:childTnLst>
                                    <p:animMotion origin="layout" path="M 0 0 L -0.22778 -0.00301 " pathEditMode="relative" ptsTypes="AA">
                                      <p:cBhvr>
                                        <p:cTn id="62" dur="2000" fill="hold"/>
                                        <p:tgtEl>
                                          <p:spTgt spid="249"/>
                                        </p:tgtEl>
                                        <p:attrNameLst>
                                          <p:attrName>ppt_x</p:attrName>
                                          <p:attrName>ppt_y</p:attrName>
                                        </p:attrNameLst>
                                      </p:cBhvr>
                                    </p:animMotion>
                                  </p:childTnLst>
                                </p:cTn>
                              </p:par>
                              <p:par>
                                <p:cTn id="63" presetID="0" presetClass="path" presetSubtype="0" accel="50000" decel="50000" fill="hold" nodeType="withEffect">
                                  <p:stCondLst>
                                    <p:cond delay="0"/>
                                  </p:stCondLst>
                                  <p:childTnLst>
                                    <p:animMotion origin="layout" path="M 0 0 L -0.22778 -0.00301 " pathEditMode="relative" ptsTypes="AA">
                                      <p:cBhvr>
                                        <p:cTn id="64" dur="2000" fill="hold"/>
                                        <p:tgtEl>
                                          <p:spTgt spid="252"/>
                                        </p:tgtEl>
                                        <p:attrNameLst>
                                          <p:attrName>ppt_x</p:attrName>
                                          <p:attrName>ppt_y</p:attrName>
                                        </p:attrNameLst>
                                      </p:cBhvr>
                                    </p:animMotion>
                                  </p:childTnLst>
                                </p:cTn>
                              </p:par>
                              <p:par>
                                <p:cTn id="65" presetID="0" presetClass="path" presetSubtype="0" accel="50000" decel="50000" fill="hold" nodeType="withEffect">
                                  <p:stCondLst>
                                    <p:cond delay="0"/>
                                  </p:stCondLst>
                                  <p:childTnLst>
                                    <p:animMotion origin="layout" path="M 0 0 L -0.22778 -0.00301 " pathEditMode="relative" ptsTypes="AA">
                                      <p:cBhvr>
                                        <p:cTn id="66" dur="2000" fill="hold"/>
                                        <p:tgtEl>
                                          <p:spTgt spid="255"/>
                                        </p:tgtEl>
                                        <p:attrNameLst>
                                          <p:attrName>ppt_x</p:attrName>
                                          <p:attrName>ppt_y</p:attrName>
                                        </p:attrNameLst>
                                      </p:cBhvr>
                                    </p:animMotion>
                                  </p:childTnLst>
                                </p:cTn>
                              </p:par>
                              <p:par>
                                <p:cTn id="67" presetID="0" presetClass="path" presetSubtype="0" accel="50000" decel="50000" fill="hold" nodeType="withEffect">
                                  <p:stCondLst>
                                    <p:cond delay="0"/>
                                  </p:stCondLst>
                                  <p:childTnLst>
                                    <p:animMotion origin="layout" path="M 0 0 L -0.22778 -0.00301 " pathEditMode="relative" ptsTypes="AA">
                                      <p:cBhvr>
                                        <p:cTn id="68" dur="2000" fill="hold"/>
                                        <p:tgtEl>
                                          <p:spTgt spid="258"/>
                                        </p:tgtEl>
                                        <p:attrNameLst>
                                          <p:attrName>ppt_x</p:attrName>
                                          <p:attrName>ppt_y</p:attrName>
                                        </p:attrNameLst>
                                      </p:cBhvr>
                                    </p:animMotion>
                                  </p:childTnLst>
                                </p:cTn>
                              </p:par>
                              <p:par>
                                <p:cTn id="69" presetID="0" presetClass="path" presetSubtype="0" accel="50000" decel="50000" fill="hold" nodeType="withEffect">
                                  <p:stCondLst>
                                    <p:cond delay="0"/>
                                  </p:stCondLst>
                                  <p:childTnLst>
                                    <p:animMotion origin="layout" path="M 0 0 L -0.22778 -0.00301 " pathEditMode="relative" ptsTypes="AA">
                                      <p:cBhvr>
                                        <p:cTn id="70" dur="2000" fill="hold"/>
                                        <p:tgtEl>
                                          <p:spTgt spid="261"/>
                                        </p:tgtEl>
                                        <p:attrNameLst>
                                          <p:attrName>ppt_x</p:attrName>
                                          <p:attrName>ppt_y</p:attrName>
                                        </p:attrNameLst>
                                      </p:cBhvr>
                                    </p:animMotion>
                                  </p:childTnLst>
                                </p:cTn>
                              </p:par>
                              <p:par>
                                <p:cTn id="71" presetID="0" presetClass="path" presetSubtype="0" accel="50000" decel="50000" fill="hold" nodeType="withEffect">
                                  <p:stCondLst>
                                    <p:cond delay="0"/>
                                  </p:stCondLst>
                                  <p:childTnLst>
                                    <p:animMotion origin="layout" path="M 0 0 L -0.22778 -0.00301 " pathEditMode="relative" ptsTypes="AA">
                                      <p:cBhvr>
                                        <p:cTn id="72" dur="2000" fill="hold"/>
                                        <p:tgtEl>
                                          <p:spTgt spid="264"/>
                                        </p:tgtEl>
                                        <p:attrNameLst>
                                          <p:attrName>ppt_x</p:attrName>
                                          <p:attrName>ppt_y</p:attrName>
                                        </p:attrNameLst>
                                      </p:cBhvr>
                                    </p:animMotion>
                                  </p:childTnLst>
                                </p:cTn>
                              </p:par>
                              <p:par>
                                <p:cTn id="73" presetID="0" presetClass="path" presetSubtype="0" accel="50000" decel="50000" fill="hold" nodeType="withEffect">
                                  <p:stCondLst>
                                    <p:cond delay="0"/>
                                  </p:stCondLst>
                                  <p:childTnLst>
                                    <p:animMotion origin="layout" path="M 0 0 L -0.22778 -0.00301 " pathEditMode="relative" ptsTypes="AA">
                                      <p:cBhvr>
                                        <p:cTn id="74" dur="2000" fill="hold"/>
                                        <p:tgtEl>
                                          <p:spTgt spid="267"/>
                                        </p:tgtEl>
                                        <p:attrNameLst>
                                          <p:attrName>ppt_x</p:attrName>
                                          <p:attrName>ppt_y</p:attrName>
                                        </p:attrNameLst>
                                      </p:cBhvr>
                                    </p:animMotion>
                                  </p:childTnLst>
                                </p:cTn>
                              </p:par>
                              <p:par>
                                <p:cTn id="75" presetID="0" presetClass="path" presetSubtype="0" accel="50000" decel="50000" fill="hold" nodeType="withEffect">
                                  <p:stCondLst>
                                    <p:cond delay="0"/>
                                  </p:stCondLst>
                                  <p:childTnLst>
                                    <p:animMotion origin="layout" path="M 0 0 L -0.22778 -0.00301 " pathEditMode="relative" ptsTypes="AA">
                                      <p:cBhvr>
                                        <p:cTn id="76" dur="2000" fill="hold"/>
                                        <p:tgtEl>
                                          <p:spTgt spid="270"/>
                                        </p:tgtEl>
                                        <p:attrNameLst>
                                          <p:attrName>ppt_x</p:attrName>
                                          <p:attrName>ppt_y</p:attrName>
                                        </p:attrNameLst>
                                      </p:cBhvr>
                                    </p:animMotion>
                                  </p:childTnLst>
                                </p:cTn>
                              </p:par>
                              <p:par>
                                <p:cTn id="77" presetID="0" presetClass="path" presetSubtype="0" accel="50000" decel="50000" fill="hold" nodeType="withEffect">
                                  <p:stCondLst>
                                    <p:cond delay="0"/>
                                  </p:stCondLst>
                                  <p:childTnLst>
                                    <p:animMotion origin="layout" path="M 0 0 L -0.22778 -0.00301 " pathEditMode="relative" ptsTypes="AA">
                                      <p:cBhvr>
                                        <p:cTn id="78" dur="2000" fill="hold"/>
                                        <p:tgtEl>
                                          <p:spTgt spid="27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flipH="1">
            <a:off x="3367705" y="1238084"/>
            <a:ext cx="5776295" cy="4729162"/>
          </a:xfrm>
          <a:prstGeom prst="rect">
            <a:avLst/>
          </a:prstGeom>
        </p:spPr>
      </p:pic>
      <p:pic>
        <p:nvPicPr>
          <p:cNvPr id="5" name="Picture 4"/>
          <p:cNvPicPr>
            <a:picLocks noChangeAspect="1"/>
          </p:cNvPicPr>
          <p:nvPr/>
        </p:nvPicPr>
        <p:blipFill>
          <a:blip r:embed="rId4"/>
          <a:stretch>
            <a:fillRect/>
          </a:stretch>
        </p:blipFill>
        <p:spPr>
          <a:xfrm rot="16200000">
            <a:off x="136534" y="2792246"/>
            <a:ext cx="3175000" cy="3175000"/>
          </a:xfrm>
          <a:prstGeom prst="rect">
            <a:avLst/>
          </a:prstGeom>
        </p:spPr>
      </p:pic>
      <p:sp>
        <p:nvSpPr>
          <p:cNvPr id="8" name="TextBox 7"/>
          <p:cNvSpPr txBox="1"/>
          <p:nvPr/>
        </p:nvSpPr>
        <p:spPr>
          <a:xfrm>
            <a:off x="0" y="102418"/>
            <a:ext cx="8886084" cy="523220"/>
          </a:xfrm>
          <a:prstGeom prst="rect">
            <a:avLst/>
          </a:prstGeom>
          <a:noFill/>
        </p:spPr>
        <p:txBody>
          <a:bodyPr wrap="square" rtlCol="0">
            <a:spAutoFit/>
          </a:bodyPr>
          <a:lstStyle/>
          <a:p>
            <a:r>
              <a:rPr lang="en-US" sz="2800" dirty="0" smtClean="0"/>
              <a:t>Will more current be generated by more coils in the wire? </a:t>
            </a:r>
          </a:p>
        </p:txBody>
      </p:sp>
      <p:sp>
        <p:nvSpPr>
          <p:cNvPr id="6" name="Freeform 5"/>
          <p:cNvSpPr/>
          <p:nvPr/>
        </p:nvSpPr>
        <p:spPr>
          <a:xfrm>
            <a:off x="2255394" y="1777314"/>
            <a:ext cx="4192192" cy="4654066"/>
          </a:xfrm>
          <a:custGeom>
            <a:avLst/>
            <a:gdLst>
              <a:gd name="connsiteX0" fmla="*/ 3281806 w 4192192"/>
              <a:gd name="connsiteY0" fmla="*/ 640766 h 4654066"/>
              <a:gd name="connsiteX1" fmla="*/ 3170046 w 4192192"/>
              <a:gd name="connsiteY1" fmla="*/ 417246 h 4654066"/>
              <a:gd name="connsiteX2" fmla="*/ 2408046 w 4192192"/>
              <a:gd name="connsiteY2" fmla="*/ 10846 h 4654066"/>
              <a:gd name="connsiteX3" fmla="*/ 965326 w 4192192"/>
              <a:gd name="connsiteY3" fmla="*/ 894766 h 4654066"/>
              <a:gd name="connsiteX4" fmla="*/ 203326 w 4192192"/>
              <a:gd name="connsiteY4" fmla="*/ 2561006 h 4654066"/>
              <a:gd name="connsiteX5" fmla="*/ 40766 w 4192192"/>
              <a:gd name="connsiteY5" fmla="*/ 3891966 h 4654066"/>
              <a:gd name="connsiteX6" fmla="*/ 833246 w 4192192"/>
              <a:gd name="connsiteY6" fmla="*/ 4125646 h 4654066"/>
              <a:gd name="connsiteX7" fmla="*/ 1473326 w 4192192"/>
              <a:gd name="connsiteY7" fmla="*/ 1473886 h 4654066"/>
              <a:gd name="connsiteX8" fmla="*/ 579246 w 4192192"/>
              <a:gd name="connsiteY8" fmla="*/ 1717726 h 4654066"/>
              <a:gd name="connsiteX9" fmla="*/ 81406 w 4192192"/>
              <a:gd name="connsiteY9" fmla="*/ 3577006 h 4654066"/>
              <a:gd name="connsiteX10" fmla="*/ 304926 w 4192192"/>
              <a:gd name="connsiteY10" fmla="*/ 4308526 h 4654066"/>
              <a:gd name="connsiteX11" fmla="*/ 1239646 w 4192192"/>
              <a:gd name="connsiteY11" fmla="*/ 3607486 h 4654066"/>
              <a:gd name="connsiteX12" fmla="*/ 1554606 w 4192192"/>
              <a:gd name="connsiteY12" fmla="*/ 1707566 h 4654066"/>
              <a:gd name="connsiteX13" fmla="*/ 1422526 w 4192192"/>
              <a:gd name="connsiteY13" fmla="*/ 1209726 h 4654066"/>
              <a:gd name="connsiteX14" fmla="*/ 660526 w 4192192"/>
              <a:gd name="connsiteY14" fmla="*/ 1799006 h 4654066"/>
              <a:gd name="connsiteX15" fmla="*/ 243966 w 4192192"/>
              <a:gd name="connsiteY15" fmla="*/ 3475406 h 4654066"/>
              <a:gd name="connsiteX16" fmla="*/ 365886 w 4192192"/>
              <a:gd name="connsiteY16" fmla="*/ 4572686 h 4654066"/>
              <a:gd name="connsiteX17" fmla="*/ 1351406 w 4192192"/>
              <a:gd name="connsiteY17" fmla="*/ 4349166 h 4654066"/>
              <a:gd name="connsiteX18" fmla="*/ 3078606 w 4192192"/>
              <a:gd name="connsiteY18" fmla="*/ 2571166 h 4654066"/>
              <a:gd name="connsiteX19" fmla="*/ 4104766 w 4192192"/>
              <a:gd name="connsiteY19" fmla="*/ 1006526 h 4654066"/>
              <a:gd name="connsiteX20" fmla="*/ 4074286 w 4192192"/>
              <a:gd name="connsiteY20" fmla="*/ 315646 h 4654066"/>
              <a:gd name="connsiteX21" fmla="*/ 3556126 w 4192192"/>
              <a:gd name="connsiteY21" fmla="*/ 305486 h 4654066"/>
              <a:gd name="connsiteX22" fmla="*/ 3576446 w 4192192"/>
              <a:gd name="connsiteY22" fmla="*/ 579806 h 4654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92192" h="4654066">
                <a:moveTo>
                  <a:pt x="3281806" y="640766"/>
                </a:moveTo>
                <a:cubicBezTo>
                  <a:pt x="3298739" y="581499"/>
                  <a:pt x="3315673" y="522233"/>
                  <a:pt x="3170046" y="417246"/>
                </a:cubicBezTo>
                <a:cubicBezTo>
                  <a:pt x="3024419" y="312259"/>
                  <a:pt x="2775499" y="-68741"/>
                  <a:pt x="2408046" y="10846"/>
                </a:cubicBezTo>
                <a:cubicBezTo>
                  <a:pt x="2040593" y="90433"/>
                  <a:pt x="1332779" y="469739"/>
                  <a:pt x="965326" y="894766"/>
                </a:cubicBezTo>
                <a:cubicBezTo>
                  <a:pt x="597873" y="1319793"/>
                  <a:pt x="357419" y="2061473"/>
                  <a:pt x="203326" y="2561006"/>
                </a:cubicBezTo>
                <a:cubicBezTo>
                  <a:pt x="49233" y="3060539"/>
                  <a:pt x="-64221" y="3631193"/>
                  <a:pt x="40766" y="3891966"/>
                </a:cubicBezTo>
                <a:cubicBezTo>
                  <a:pt x="145753" y="4152739"/>
                  <a:pt x="594486" y="4528659"/>
                  <a:pt x="833246" y="4125646"/>
                </a:cubicBezTo>
                <a:cubicBezTo>
                  <a:pt x="1072006" y="3722633"/>
                  <a:pt x="1515659" y="1875206"/>
                  <a:pt x="1473326" y="1473886"/>
                </a:cubicBezTo>
                <a:cubicBezTo>
                  <a:pt x="1430993" y="1072566"/>
                  <a:pt x="811233" y="1367206"/>
                  <a:pt x="579246" y="1717726"/>
                </a:cubicBezTo>
                <a:cubicBezTo>
                  <a:pt x="347259" y="2068246"/>
                  <a:pt x="127126" y="3145206"/>
                  <a:pt x="81406" y="3577006"/>
                </a:cubicBezTo>
                <a:cubicBezTo>
                  <a:pt x="35686" y="4008806"/>
                  <a:pt x="111886" y="4303446"/>
                  <a:pt x="304926" y="4308526"/>
                </a:cubicBezTo>
                <a:cubicBezTo>
                  <a:pt x="497966" y="4313606"/>
                  <a:pt x="1031366" y="4040979"/>
                  <a:pt x="1239646" y="3607486"/>
                </a:cubicBezTo>
                <a:cubicBezTo>
                  <a:pt x="1447926" y="3173993"/>
                  <a:pt x="1524126" y="2107193"/>
                  <a:pt x="1554606" y="1707566"/>
                </a:cubicBezTo>
                <a:cubicBezTo>
                  <a:pt x="1585086" y="1307939"/>
                  <a:pt x="1571539" y="1194486"/>
                  <a:pt x="1422526" y="1209726"/>
                </a:cubicBezTo>
                <a:cubicBezTo>
                  <a:pt x="1273513" y="1224966"/>
                  <a:pt x="856953" y="1421393"/>
                  <a:pt x="660526" y="1799006"/>
                </a:cubicBezTo>
                <a:cubicBezTo>
                  <a:pt x="464099" y="2176619"/>
                  <a:pt x="293073" y="3013126"/>
                  <a:pt x="243966" y="3475406"/>
                </a:cubicBezTo>
                <a:cubicBezTo>
                  <a:pt x="194859" y="3937686"/>
                  <a:pt x="181313" y="4427059"/>
                  <a:pt x="365886" y="4572686"/>
                </a:cubicBezTo>
                <a:cubicBezTo>
                  <a:pt x="550459" y="4718313"/>
                  <a:pt x="899286" y="4682753"/>
                  <a:pt x="1351406" y="4349166"/>
                </a:cubicBezTo>
                <a:cubicBezTo>
                  <a:pt x="1803526" y="4015579"/>
                  <a:pt x="2619713" y="3128273"/>
                  <a:pt x="3078606" y="2571166"/>
                </a:cubicBezTo>
                <a:cubicBezTo>
                  <a:pt x="3537499" y="2014059"/>
                  <a:pt x="3938819" y="1382446"/>
                  <a:pt x="4104766" y="1006526"/>
                </a:cubicBezTo>
                <a:cubicBezTo>
                  <a:pt x="4270713" y="630606"/>
                  <a:pt x="4165726" y="432486"/>
                  <a:pt x="4074286" y="315646"/>
                </a:cubicBezTo>
                <a:cubicBezTo>
                  <a:pt x="3982846" y="198806"/>
                  <a:pt x="3639099" y="261459"/>
                  <a:pt x="3556126" y="305486"/>
                </a:cubicBezTo>
                <a:cubicBezTo>
                  <a:pt x="3473153" y="349513"/>
                  <a:pt x="3524799" y="464659"/>
                  <a:pt x="3576446" y="579806"/>
                </a:cubicBezTo>
              </a:path>
            </a:pathLst>
          </a:cu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5084682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onclusion</a:t>
            </a:r>
            <a:endParaRPr lang="en-US" dirty="0"/>
          </a:p>
        </p:txBody>
      </p:sp>
      <p:sp>
        <p:nvSpPr>
          <p:cNvPr id="3" name="Content Placeholder 2"/>
          <p:cNvSpPr>
            <a:spLocks noGrp="1"/>
          </p:cNvSpPr>
          <p:nvPr>
            <p:ph idx="1"/>
          </p:nvPr>
        </p:nvSpPr>
        <p:spPr/>
        <p:txBody>
          <a:bodyPr/>
          <a:lstStyle/>
          <a:p>
            <a:r>
              <a:rPr lang="en-US" dirty="0" smtClean="0"/>
              <a:t>Electrical current is made by the movement of small particles called electrons.</a:t>
            </a:r>
          </a:p>
          <a:p>
            <a:r>
              <a:rPr lang="en-US" dirty="0" smtClean="0"/>
              <a:t>By coiling the wire, we generate more current!</a:t>
            </a:r>
            <a:endParaRPr lang="en-US" dirty="0"/>
          </a:p>
        </p:txBody>
      </p:sp>
    </p:spTree>
    <p:extLst>
      <p:ext uri="{BB962C8B-B14F-4D97-AF65-F5344CB8AC3E}">
        <p14:creationId xmlns:p14="http://schemas.microsoft.com/office/powerpoint/2010/main" val="33928330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purpose of this workshop is to understand what electrical current is.</a:t>
            </a:r>
            <a:endParaRPr lang="en-US" dirty="0"/>
          </a:p>
        </p:txBody>
      </p:sp>
    </p:spTree>
    <p:extLst>
      <p:ext uri="{BB962C8B-B14F-4D97-AF65-F5344CB8AC3E}">
        <p14:creationId xmlns:p14="http://schemas.microsoft.com/office/powerpoint/2010/main" val="13149162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861281" y="2428839"/>
            <a:ext cx="5620453" cy="2801764"/>
            <a:chOff x="861282" y="3797959"/>
            <a:chExt cx="3684260" cy="1432644"/>
          </a:xfrm>
        </p:grpSpPr>
        <p:pic>
          <p:nvPicPr>
            <p:cNvPr id="21" name="Picture 20"/>
            <p:cNvPicPr>
              <a:picLocks noChangeAspect="1"/>
            </p:cNvPicPr>
            <p:nvPr/>
          </p:nvPicPr>
          <p:blipFill>
            <a:blip r:embed="rId2"/>
            <a:stretch>
              <a:fillRect/>
            </a:stretch>
          </p:blipFill>
          <p:spPr>
            <a:xfrm rot="285705" flipH="1" flipV="1">
              <a:off x="861282" y="4130490"/>
              <a:ext cx="1164295" cy="912943"/>
            </a:xfrm>
            <a:prstGeom prst="rect">
              <a:avLst/>
            </a:prstGeom>
          </p:spPr>
        </p:pic>
        <p:cxnSp>
          <p:nvCxnSpPr>
            <p:cNvPr id="8" name="Straight Connector 7"/>
            <p:cNvCxnSpPr/>
            <p:nvPr/>
          </p:nvCxnSpPr>
          <p:spPr>
            <a:xfrm flipV="1">
              <a:off x="1878117" y="4188092"/>
              <a:ext cx="2229420" cy="324239"/>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878117" y="4155145"/>
              <a:ext cx="0" cy="357186"/>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4111309" y="3797959"/>
              <a:ext cx="0" cy="357186"/>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107537" y="3800094"/>
              <a:ext cx="310768" cy="21236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111309" y="4199466"/>
              <a:ext cx="310768" cy="21236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4418305" y="4022810"/>
              <a:ext cx="0" cy="357186"/>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V="1">
              <a:off x="2188885" y="4411834"/>
              <a:ext cx="2229420" cy="324239"/>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1878117" y="4523705"/>
              <a:ext cx="310768" cy="21236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1878117" y="3800094"/>
              <a:ext cx="2229420" cy="324239"/>
            </a:xfrm>
            <a:prstGeom prst="line">
              <a:avLst/>
            </a:prstGeom>
          </p:spPr>
          <p:style>
            <a:lnRef idx="2">
              <a:schemeClr val="accent1"/>
            </a:lnRef>
            <a:fillRef idx="0">
              <a:schemeClr val="accent1"/>
            </a:fillRef>
            <a:effectRef idx="1">
              <a:schemeClr val="accent1"/>
            </a:effectRef>
            <a:fontRef idx="minor">
              <a:schemeClr val="tx1"/>
            </a:fontRef>
          </p:style>
        </p:cxnSp>
        <p:sp>
          <p:nvSpPr>
            <p:cNvPr id="23" name="Freeform 22"/>
            <p:cNvSpPr/>
            <p:nvPr/>
          </p:nvSpPr>
          <p:spPr>
            <a:xfrm>
              <a:off x="4108337" y="3809807"/>
              <a:ext cx="312290" cy="582922"/>
            </a:xfrm>
            <a:custGeom>
              <a:avLst/>
              <a:gdLst>
                <a:gd name="connsiteX0" fmla="*/ 0 w 312290"/>
                <a:gd name="connsiteY0" fmla="*/ 0 h 582922"/>
                <a:gd name="connsiteX1" fmla="*/ 0 w 312290"/>
                <a:gd name="connsiteY1" fmla="*/ 353917 h 582922"/>
                <a:gd name="connsiteX2" fmla="*/ 312290 w 312290"/>
                <a:gd name="connsiteY2" fmla="*/ 582922 h 582922"/>
                <a:gd name="connsiteX3" fmla="*/ 305350 w 312290"/>
                <a:gd name="connsiteY3" fmla="*/ 201247 h 582922"/>
                <a:gd name="connsiteX4" fmla="*/ 0 w 312290"/>
                <a:gd name="connsiteY4" fmla="*/ 0 h 58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90" h="582922">
                  <a:moveTo>
                    <a:pt x="0" y="0"/>
                  </a:moveTo>
                  <a:lnTo>
                    <a:pt x="0" y="353917"/>
                  </a:lnTo>
                  <a:lnTo>
                    <a:pt x="312290" y="582922"/>
                  </a:lnTo>
                  <a:lnTo>
                    <a:pt x="305350" y="201247"/>
                  </a:lnTo>
                  <a:lnTo>
                    <a:pt x="0" y="0"/>
                  </a:lnTo>
                  <a:close/>
                </a:path>
              </a:pathLst>
            </a:custGeom>
            <a:gradFill>
              <a:gsLst>
                <a:gs pos="0">
                  <a:schemeClr val="accent1">
                    <a:tint val="100000"/>
                    <a:shade val="100000"/>
                    <a:satMod val="130000"/>
                  </a:schemeClr>
                </a:gs>
                <a:gs pos="100000">
                  <a:schemeClr val="accent1">
                    <a:tint val="50000"/>
                    <a:shade val="100000"/>
                    <a:satMod val="350000"/>
                  </a:schemeClr>
                </a:gs>
                <a:gs pos="20000">
                  <a:schemeClr val="bg1"/>
                </a:gs>
              </a:gsLst>
              <a:lin ang="1026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Freeform 26"/>
            <p:cNvSpPr/>
            <p:nvPr/>
          </p:nvSpPr>
          <p:spPr>
            <a:xfrm>
              <a:off x="1901494" y="4191482"/>
              <a:ext cx="2505253" cy="541284"/>
            </a:xfrm>
            <a:custGeom>
              <a:avLst/>
              <a:gdLst>
                <a:gd name="connsiteX0" fmla="*/ 0 w 2505253"/>
                <a:gd name="connsiteY0" fmla="*/ 291461 h 541284"/>
                <a:gd name="connsiteX1" fmla="*/ 2227663 w 2505253"/>
                <a:gd name="connsiteY1" fmla="*/ 0 h 541284"/>
                <a:gd name="connsiteX2" fmla="*/ 2505253 w 2505253"/>
                <a:gd name="connsiteY2" fmla="*/ 215126 h 541284"/>
                <a:gd name="connsiteX3" fmla="*/ 270651 w 2505253"/>
                <a:gd name="connsiteY3" fmla="*/ 541284 h 541284"/>
                <a:gd name="connsiteX4" fmla="*/ 0 w 2505253"/>
                <a:gd name="connsiteY4" fmla="*/ 291461 h 541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5253" h="541284">
                  <a:moveTo>
                    <a:pt x="0" y="291461"/>
                  </a:moveTo>
                  <a:lnTo>
                    <a:pt x="2227663" y="0"/>
                  </a:lnTo>
                  <a:lnTo>
                    <a:pt x="2505253" y="215126"/>
                  </a:lnTo>
                  <a:lnTo>
                    <a:pt x="270651" y="541284"/>
                  </a:lnTo>
                  <a:lnTo>
                    <a:pt x="0" y="291461"/>
                  </a:lnTo>
                  <a:close/>
                </a:path>
              </a:pathLst>
            </a:custGeom>
            <a:gradFill flip="none" rotWithShape="1">
              <a:gsLst>
                <a:gs pos="0">
                  <a:schemeClr val="bg1"/>
                </a:gs>
                <a:gs pos="100000">
                  <a:schemeClr val="accent1">
                    <a:tint val="50000"/>
                    <a:shade val="100000"/>
                    <a:satMod val="350000"/>
                  </a:schemeClr>
                </a:gs>
              </a:gsLst>
              <a:path path="rect">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Freeform 27"/>
            <p:cNvSpPr/>
            <p:nvPr/>
          </p:nvSpPr>
          <p:spPr>
            <a:xfrm>
              <a:off x="1832096" y="3976356"/>
              <a:ext cx="2553832" cy="763350"/>
            </a:xfrm>
            <a:custGeom>
              <a:avLst/>
              <a:gdLst>
                <a:gd name="connsiteX0" fmla="*/ 0 w 2553832"/>
                <a:gd name="connsiteY0" fmla="*/ 589861 h 763350"/>
                <a:gd name="connsiteX1" fmla="*/ 0 w 2553832"/>
                <a:gd name="connsiteY1" fmla="*/ 589861 h 763350"/>
                <a:gd name="connsiteX2" fmla="*/ 2366458 w 2553832"/>
                <a:gd name="connsiteY2" fmla="*/ 69396 h 763350"/>
                <a:gd name="connsiteX3" fmla="*/ 2435856 w 2553832"/>
                <a:gd name="connsiteY3" fmla="*/ 0 h 763350"/>
                <a:gd name="connsiteX4" fmla="*/ 2539952 w 2553832"/>
                <a:gd name="connsiteY4" fmla="*/ 55517 h 763350"/>
                <a:gd name="connsiteX5" fmla="*/ 2553832 w 2553832"/>
                <a:gd name="connsiteY5" fmla="*/ 242884 h 763350"/>
                <a:gd name="connsiteX6" fmla="*/ 2463615 w 2553832"/>
                <a:gd name="connsiteY6" fmla="*/ 291461 h 763350"/>
                <a:gd name="connsiteX7" fmla="*/ 2345639 w 2553832"/>
                <a:gd name="connsiteY7" fmla="*/ 180428 h 763350"/>
                <a:gd name="connsiteX8" fmla="*/ 2387277 w 2553832"/>
                <a:gd name="connsiteY8" fmla="*/ 55517 h 763350"/>
                <a:gd name="connsiteX9" fmla="*/ 2331759 w 2553832"/>
                <a:gd name="connsiteY9" fmla="*/ 173489 h 763350"/>
                <a:gd name="connsiteX10" fmla="*/ 2470555 w 2553832"/>
                <a:gd name="connsiteY10" fmla="*/ 277582 h 763350"/>
                <a:gd name="connsiteX11" fmla="*/ 117976 w 2553832"/>
                <a:gd name="connsiteY11" fmla="*/ 763350 h 76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53832" h="763350">
                  <a:moveTo>
                    <a:pt x="0" y="589861"/>
                  </a:moveTo>
                  <a:lnTo>
                    <a:pt x="0" y="589861"/>
                  </a:lnTo>
                  <a:lnTo>
                    <a:pt x="2366458" y="69396"/>
                  </a:lnTo>
                  <a:lnTo>
                    <a:pt x="2435856" y="0"/>
                  </a:lnTo>
                  <a:lnTo>
                    <a:pt x="2539952" y="55517"/>
                  </a:lnTo>
                  <a:lnTo>
                    <a:pt x="2553832" y="242884"/>
                  </a:lnTo>
                  <a:lnTo>
                    <a:pt x="2463615" y="291461"/>
                  </a:lnTo>
                  <a:lnTo>
                    <a:pt x="2345639" y="180428"/>
                  </a:lnTo>
                  <a:lnTo>
                    <a:pt x="2387277" y="55517"/>
                  </a:lnTo>
                  <a:lnTo>
                    <a:pt x="2331759" y="173489"/>
                  </a:lnTo>
                  <a:lnTo>
                    <a:pt x="2470555" y="277582"/>
                  </a:lnTo>
                  <a:lnTo>
                    <a:pt x="117976" y="763350"/>
                  </a:lnTo>
                </a:path>
              </a:pathLst>
            </a:custGeom>
            <a:solidFill>
              <a:srgbClr val="FFFF00">
                <a:alpha val="64000"/>
              </a:srgbClr>
            </a:solidFill>
            <a:ln>
              <a:no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0" name="Straight Arrow Connector 29"/>
            <p:cNvCxnSpPr/>
            <p:nvPr/>
          </p:nvCxnSpPr>
          <p:spPr>
            <a:xfrm flipV="1">
              <a:off x="2283181" y="4607854"/>
              <a:ext cx="2262361" cy="31228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rot="21210804">
              <a:off x="2900818" y="4861271"/>
              <a:ext cx="1328008" cy="369332"/>
            </a:xfrm>
            <a:prstGeom prst="rect">
              <a:avLst/>
            </a:prstGeom>
            <a:noFill/>
          </p:spPr>
          <p:txBody>
            <a:bodyPr wrap="none" rtlCol="0">
              <a:spAutoFit/>
            </a:bodyPr>
            <a:lstStyle/>
            <a:p>
              <a:r>
                <a:rPr lang="en-US" dirty="0" smtClean="0"/>
                <a:t>About 30cm</a:t>
              </a:r>
              <a:endParaRPr lang="en-US" dirty="0"/>
            </a:p>
          </p:txBody>
        </p:sp>
        <p:sp>
          <p:nvSpPr>
            <p:cNvPr id="24" name="Freeform 23"/>
            <p:cNvSpPr/>
            <p:nvPr/>
          </p:nvSpPr>
          <p:spPr>
            <a:xfrm>
              <a:off x="1880675" y="3809807"/>
              <a:ext cx="2227662" cy="693954"/>
            </a:xfrm>
            <a:custGeom>
              <a:avLst/>
              <a:gdLst>
                <a:gd name="connsiteX0" fmla="*/ 13879 w 2227662"/>
                <a:gd name="connsiteY0" fmla="*/ 319219 h 693954"/>
                <a:gd name="connsiteX1" fmla="*/ 2227662 w 2227662"/>
                <a:gd name="connsiteY1" fmla="*/ 0 h 693954"/>
                <a:gd name="connsiteX2" fmla="*/ 2227662 w 2227662"/>
                <a:gd name="connsiteY2" fmla="*/ 353917 h 693954"/>
                <a:gd name="connsiteX3" fmla="*/ 0 w 2227662"/>
                <a:gd name="connsiteY3" fmla="*/ 693954 h 693954"/>
                <a:gd name="connsiteX4" fmla="*/ 13879 w 2227662"/>
                <a:gd name="connsiteY4" fmla="*/ 319219 h 693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7662" h="693954">
                  <a:moveTo>
                    <a:pt x="13879" y="319219"/>
                  </a:moveTo>
                  <a:lnTo>
                    <a:pt x="2227662" y="0"/>
                  </a:lnTo>
                  <a:lnTo>
                    <a:pt x="2227662" y="353917"/>
                  </a:lnTo>
                  <a:lnTo>
                    <a:pt x="0" y="693954"/>
                  </a:lnTo>
                  <a:lnTo>
                    <a:pt x="13879" y="319219"/>
                  </a:lnTo>
                  <a:close/>
                </a:path>
              </a:pathLst>
            </a:custGeom>
            <a:gradFill>
              <a:gsLst>
                <a:gs pos="0">
                  <a:schemeClr val="accent1">
                    <a:tint val="100000"/>
                    <a:shade val="100000"/>
                    <a:satMod val="130000"/>
                  </a:schemeClr>
                </a:gs>
                <a:gs pos="100000">
                  <a:schemeClr val="accent1">
                    <a:tint val="50000"/>
                    <a:shade val="100000"/>
                    <a:satMod val="350000"/>
                  </a:schemeClr>
                </a:gs>
                <a:gs pos="1000">
                  <a:schemeClr val="bg1"/>
                </a:gs>
              </a:gsLst>
              <a:lin ang="1914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109730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1</a:t>
            </a:r>
            <a:endParaRPr lang="en-US" dirty="0"/>
          </a:p>
        </p:txBody>
      </p:sp>
      <p:sp>
        <p:nvSpPr>
          <p:cNvPr id="3" name="Content Placeholder 2"/>
          <p:cNvSpPr>
            <a:spLocks noGrp="1"/>
          </p:cNvSpPr>
          <p:nvPr>
            <p:ph idx="1"/>
          </p:nvPr>
        </p:nvSpPr>
        <p:spPr>
          <a:xfrm>
            <a:off x="457200" y="1269372"/>
            <a:ext cx="8229600" cy="5217236"/>
          </a:xfrm>
        </p:spPr>
        <p:txBody>
          <a:bodyPr>
            <a:normAutofit fontScale="62500" lnSpcReduction="20000"/>
          </a:bodyPr>
          <a:lstStyle/>
          <a:p>
            <a:pPr marL="0" indent="0">
              <a:buNone/>
            </a:pPr>
            <a:r>
              <a:rPr lang="en-US" dirty="0" smtClean="0"/>
              <a:t>1- How do we generate electricity?</a:t>
            </a:r>
          </a:p>
          <a:p>
            <a:r>
              <a:rPr lang="en-US" dirty="0" smtClean="0"/>
              <a:t>Simply by moving a magnet close to a coil of wire, or a coil of wire close to a magnet!</a:t>
            </a:r>
          </a:p>
          <a:p>
            <a:r>
              <a:rPr lang="en-US" dirty="0" smtClean="0"/>
              <a:t>In the Faraday torch, a magnet moves in and out of a coil and a little battery stores up the current so that you can use the lamp without having to shake it all the time.</a:t>
            </a:r>
            <a:endParaRPr lang="en-US" dirty="0"/>
          </a:p>
          <a:p>
            <a:pPr marL="0" indent="0">
              <a:buNone/>
            </a:pPr>
            <a:r>
              <a:rPr lang="en-US" dirty="0" smtClean="0"/>
              <a:t>2- Experiment with wind-up torches.</a:t>
            </a:r>
          </a:p>
          <a:p>
            <a:pPr marL="0" indent="0">
              <a:buNone/>
            </a:pPr>
            <a:r>
              <a:rPr lang="en-US" dirty="0"/>
              <a:t>	</a:t>
            </a:r>
            <a:r>
              <a:rPr lang="en-US" dirty="0" smtClean="0"/>
              <a:t>- We have seen that the the greater the number of coils, the greater the current.</a:t>
            </a:r>
            <a:endParaRPr lang="en-US" dirty="0"/>
          </a:p>
          <a:p>
            <a:pPr marL="0" indent="0">
              <a:buNone/>
            </a:pPr>
            <a:r>
              <a:rPr lang="en-US" smtClean="0"/>
              <a:t>	- Does </a:t>
            </a:r>
            <a:r>
              <a:rPr lang="en-US" dirty="0" smtClean="0"/>
              <a:t>the speed at which the magnet is moved by the wire affect how much electrical current is produced?</a:t>
            </a:r>
          </a:p>
          <a:p>
            <a:pPr lvl="2">
              <a:buFontTx/>
              <a:buChar char="-"/>
            </a:pPr>
            <a:r>
              <a:rPr lang="en-US" dirty="0" smtClean="0"/>
              <a:t>A torch in off position/timer/one helper per pair of kids</a:t>
            </a:r>
          </a:p>
          <a:p>
            <a:pPr lvl="2">
              <a:buFontTx/>
              <a:buChar char="-"/>
            </a:pPr>
            <a:r>
              <a:rPr lang="en-US" dirty="0" smtClean="0"/>
              <a:t>One kid to wind up torch twice slowly , then timer ready and torch switched on, time recorded for light to fade. Change kid, torch wound up fast for two turns. Timed again.(Hopefully, light for about 2min).</a:t>
            </a:r>
          </a:p>
          <a:p>
            <a:pPr lvl="2">
              <a:buFontTx/>
              <a:buChar char="-"/>
            </a:pPr>
            <a:r>
              <a:rPr lang="en-US" dirty="0" smtClean="0"/>
              <a:t>Results written on sheet- Results shared / Conclusion</a:t>
            </a:r>
          </a:p>
          <a:p>
            <a:pPr lvl="2">
              <a:buFontTx/>
              <a:buChar char="-"/>
            </a:pPr>
            <a:r>
              <a:rPr lang="en-US" dirty="0" smtClean="0"/>
              <a:t>Then prepare for competition, who can wind up light to shine for </a:t>
            </a:r>
            <a:r>
              <a:rPr lang="en-US" dirty="0" err="1" smtClean="0"/>
              <a:t>exactlyish</a:t>
            </a:r>
            <a:r>
              <a:rPr lang="en-US" dirty="0" smtClean="0"/>
              <a:t> 60s?</a:t>
            </a:r>
          </a:p>
          <a:p>
            <a:pPr lvl="2">
              <a:buFontTx/>
              <a:buChar char="-"/>
            </a:pPr>
            <a:r>
              <a:rPr lang="en-US" dirty="0" smtClean="0"/>
              <a:t>Competition with </a:t>
            </a:r>
            <a:r>
              <a:rPr lang="en-US" dirty="0"/>
              <a:t>1</a:t>
            </a:r>
            <a:r>
              <a:rPr lang="en-US" dirty="0" smtClean="0"/>
              <a:t>0 kids pairs.</a:t>
            </a:r>
          </a:p>
          <a:p>
            <a:pPr lvl="2">
              <a:buFontTx/>
              <a:buChar char="-"/>
            </a:pPr>
            <a:r>
              <a:rPr lang="en-US" dirty="0" smtClean="0"/>
              <a:t>Kids wind up the torch when in switched-off position, then time are compared to see who has won!</a:t>
            </a:r>
          </a:p>
          <a:p>
            <a:pPr lvl="2">
              <a:buFontTx/>
              <a:buChar char="-"/>
            </a:pPr>
            <a:endParaRPr lang="en-US" dirty="0" smtClean="0"/>
          </a:p>
        </p:txBody>
      </p:sp>
    </p:spTree>
    <p:extLst>
      <p:ext uri="{BB962C8B-B14F-4D97-AF65-F5344CB8AC3E}">
        <p14:creationId xmlns:p14="http://schemas.microsoft.com/office/powerpoint/2010/main" val="31701444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49193313"/>
              </p:ext>
            </p:extLst>
          </p:nvPr>
        </p:nvGraphicFramePr>
        <p:xfrm>
          <a:off x="274320" y="1665750"/>
          <a:ext cx="4307840" cy="5024121"/>
        </p:xfrm>
        <a:graphic>
          <a:graphicData uri="http://schemas.openxmlformats.org/drawingml/2006/table">
            <a:tbl>
              <a:tblPr firstRow="1" bandRow="1">
                <a:tableStyleId>{5940675A-B579-460E-94D1-54222C63F5DA}</a:tableStyleId>
              </a:tblPr>
              <a:tblGrid>
                <a:gridCol w="1532684"/>
                <a:gridCol w="2775156"/>
              </a:tblGrid>
              <a:tr h="1674707">
                <a:tc>
                  <a:txBody>
                    <a:bodyPr/>
                    <a:lstStyle/>
                    <a:p>
                      <a:pPr algn="ctr"/>
                      <a:endParaRPr lang="en-US" sz="3200" dirty="0"/>
                    </a:p>
                  </a:txBody>
                  <a:tcPr anchor="ctr"/>
                </a:tc>
                <a:tc>
                  <a:txBody>
                    <a:bodyPr/>
                    <a:lstStyle/>
                    <a:p>
                      <a:pPr algn="ctr"/>
                      <a:r>
                        <a:rPr lang="en-US" sz="3200" baseline="0" dirty="0" smtClean="0"/>
                        <a:t>Time</a:t>
                      </a:r>
                    </a:p>
                    <a:p>
                      <a:pPr algn="ctr"/>
                      <a:r>
                        <a:rPr lang="en-US" sz="3200" baseline="0" dirty="0" smtClean="0"/>
                        <a:t>(Seconds)</a:t>
                      </a:r>
                    </a:p>
                  </a:txBody>
                  <a:tcPr anchor="ctr"/>
                </a:tc>
              </a:tr>
              <a:tr h="1674707">
                <a:tc>
                  <a:txBody>
                    <a:bodyPr/>
                    <a:lstStyle/>
                    <a:p>
                      <a:pPr algn="ctr"/>
                      <a:r>
                        <a:rPr lang="en-US" sz="3600" b="1" dirty="0" smtClean="0"/>
                        <a:t>Slow</a:t>
                      </a:r>
                    </a:p>
                    <a:p>
                      <a:pPr algn="ctr"/>
                      <a:r>
                        <a:rPr lang="en-US" sz="2800" dirty="0" smtClean="0"/>
                        <a:t>wind-up</a:t>
                      </a:r>
                    </a:p>
                  </a:txBody>
                  <a:tcPr anchor="ctr"/>
                </a:tc>
                <a:tc>
                  <a:txBody>
                    <a:bodyPr/>
                    <a:lstStyle/>
                    <a:p>
                      <a:pPr algn="ctr"/>
                      <a:endParaRPr lang="en-US" sz="3200" dirty="0"/>
                    </a:p>
                  </a:txBody>
                  <a:tcPr anchor="ctr"/>
                </a:tc>
              </a:tr>
              <a:tr h="1674707">
                <a:tc>
                  <a:txBody>
                    <a:bodyPr/>
                    <a:lstStyle/>
                    <a:p>
                      <a:pPr algn="ctr"/>
                      <a:r>
                        <a:rPr lang="en-US" sz="3200" b="1" dirty="0" smtClean="0"/>
                        <a:t>Fast</a:t>
                      </a:r>
                    </a:p>
                    <a:p>
                      <a:pPr algn="ctr"/>
                      <a:r>
                        <a:rPr lang="en-US" sz="2800" dirty="0" smtClean="0"/>
                        <a:t>wind-up</a:t>
                      </a:r>
                    </a:p>
                    <a:p>
                      <a:pPr algn="ctr"/>
                      <a:endParaRPr lang="en-US" sz="3200" dirty="0"/>
                    </a:p>
                  </a:txBody>
                  <a:tcPr anchor="ctr"/>
                </a:tc>
                <a:tc>
                  <a:txBody>
                    <a:bodyPr/>
                    <a:lstStyle/>
                    <a:p>
                      <a:pPr algn="ctr"/>
                      <a:endParaRPr lang="en-US" sz="3200" dirty="0"/>
                    </a:p>
                  </a:txBody>
                  <a:tcPr anchor="ct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752026957"/>
              </p:ext>
            </p:extLst>
          </p:nvPr>
        </p:nvGraphicFramePr>
        <p:xfrm>
          <a:off x="4734560" y="1665750"/>
          <a:ext cx="4307840" cy="5024121"/>
        </p:xfrm>
        <a:graphic>
          <a:graphicData uri="http://schemas.openxmlformats.org/drawingml/2006/table">
            <a:tbl>
              <a:tblPr firstRow="1" bandRow="1">
                <a:tableStyleId>{5940675A-B579-460E-94D1-54222C63F5DA}</a:tableStyleId>
              </a:tblPr>
              <a:tblGrid>
                <a:gridCol w="1532684"/>
                <a:gridCol w="2775156"/>
              </a:tblGrid>
              <a:tr h="1674707">
                <a:tc>
                  <a:txBody>
                    <a:bodyPr/>
                    <a:lstStyle/>
                    <a:p>
                      <a:pPr algn="ctr"/>
                      <a:endParaRPr lang="en-US" sz="3200" dirty="0"/>
                    </a:p>
                  </a:txBody>
                  <a:tcPr anchor="ctr"/>
                </a:tc>
                <a:tc>
                  <a:txBody>
                    <a:bodyPr/>
                    <a:lstStyle/>
                    <a:p>
                      <a:pPr algn="ctr"/>
                      <a:r>
                        <a:rPr lang="en-US" sz="3200" baseline="0" dirty="0" smtClean="0"/>
                        <a:t>Time</a:t>
                      </a:r>
                    </a:p>
                    <a:p>
                      <a:pPr algn="ctr"/>
                      <a:r>
                        <a:rPr lang="en-US" sz="3200" baseline="0" dirty="0" smtClean="0"/>
                        <a:t>(Seconds)</a:t>
                      </a:r>
                    </a:p>
                  </a:txBody>
                  <a:tcPr anchor="ctr"/>
                </a:tc>
              </a:tr>
              <a:tr h="1674707">
                <a:tc>
                  <a:txBody>
                    <a:bodyPr/>
                    <a:lstStyle/>
                    <a:p>
                      <a:pPr algn="ctr"/>
                      <a:r>
                        <a:rPr lang="en-US" sz="3600" b="1" dirty="0" smtClean="0"/>
                        <a:t>Slow</a:t>
                      </a:r>
                    </a:p>
                    <a:p>
                      <a:pPr algn="ctr"/>
                      <a:r>
                        <a:rPr lang="en-US" sz="2800" dirty="0" smtClean="0"/>
                        <a:t>wind-up</a:t>
                      </a:r>
                    </a:p>
                  </a:txBody>
                  <a:tcPr anchor="ctr"/>
                </a:tc>
                <a:tc>
                  <a:txBody>
                    <a:bodyPr/>
                    <a:lstStyle/>
                    <a:p>
                      <a:pPr algn="ctr"/>
                      <a:endParaRPr lang="en-US" sz="3200" dirty="0"/>
                    </a:p>
                  </a:txBody>
                  <a:tcPr anchor="ctr"/>
                </a:tc>
              </a:tr>
              <a:tr h="1674707">
                <a:tc>
                  <a:txBody>
                    <a:bodyPr/>
                    <a:lstStyle/>
                    <a:p>
                      <a:pPr algn="ctr"/>
                      <a:r>
                        <a:rPr lang="en-US" sz="3200" b="1" dirty="0" smtClean="0"/>
                        <a:t>Fast</a:t>
                      </a:r>
                    </a:p>
                    <a:p>
                      <a:pPr algn="ctr"/>
                      <a:r>
                        <a:rPr lang="en-US" sz="2800" dirty="0" smtClean="0"/>
                        <a:t>wind-up</a:t>
                      </a:r>
                    </a:p>
                    <a:p>
                      <a:pPr algn="ctr"/>
                      <a:endParaRPr lang="en-US" sz="3200" dirty="0"/>
                    </a:p>
                  </a:txBody>
                  <a:tcPr anchor="ctr"/>
                </a:tc>
                <a:tc>
                  <a:txBody>
                    <a:bodyPr/>
                    <a:lstStyle/>
                    <a:p>
                      <a:pPr algn="ctr"/>
                      <a:endParaRPr lang="en-US" sz="3200" dirty="0"/>
                    </a:p>
                  </a:txBody>
                  <a:tcPr anchor="ctr"/>
                </a:tc>
              </a:tr>
            </a:tbl>
          </a:graphicData>
        </a:graphic>
      </p:graphicFrame>
      <p:sp>
        <p:nvSpPr>
          <p:cNvPr id="2" name="TextBox 1"/>
          <p:cNvSpPr txBox="1"/>
          <p:nvPr/>
        </p:nvSpPr>
        <p:spPr>
          <a:xfrm>
            <a:off x="382739" y="170385"/>
            <a:ext cx="4057540" cy="1200329"/>
          </a:xfrm>
          <a:prstGeom prst="rect">
            <a:avLst/>
          </a:prstGeom>
          <a:solidFill>
            <a:srgbClr val="CCFFCC"/>
          </a:solidFill>
        </p:spPr>
        <p:txBody>
          <a:bodyPr wrap="square" rtlCol="0">
            <a:spAutoFit/>
          </a:bodyPr>
          <a:lstStyle/>
          <a:p>
            <a:pPr algn="ctr"/>
            <a:r>
              <a:rPr lang="en-US" sz="3600" dirty="0" smtClean="0"/>
              <a:t>How long does the torch shine for?</a:t>
            </a:r>
            <a:endParaRPr lang="en-US" sz="3600" dirty="0"/>
          </a:p>
        </p:txBody>
      </p:sp>
      <p:sp>
        <p:nvSpPr>
          <p:cNvPr id="5" name="TextBox 4"/>
          <p:cNvSpPr txBox="1"/>
          <p:nvPr/>
        </p:nvSpPr>
        <p:spPr>
          <a:xfrm>
            <a:off x="4825444" y="180880"/>
            <a:ext cx="4057540" cy="1200329"/>
          </a:xfrm>
          <a:prstGeom prst="rect">
            <a:avLst/>
          </a:prstGeom>
          <a:solidFill>
            <a:srgbClr val="CCFFCC"/>
          </a:solidFill>
        </p:spPr>
        <p:txBody>
          <a:bodyPr wrap="square" rtlCol="0">
            <a:spAutoFit/>
          </a:bodyPr>
          <a:lstStyle/>
          <a:p>
            <a:pPr algn="ctr"/>
            <a:r>
              <a:rPr lang="en-US" sz="3600" dirty="0" smtClean="0"/>
              <a:t>How long does the torch shine for?</a:t>
            </a:r>
            <a:endParaRPr lang="en-US" sz="3600" dirty="0"/>
          </a:p>
        </p:txBody>
      </p:sp>
    </p:spTree>
    <p:extLst>
      <p:ext uri="{BB962C8B-B14F-4D97-AF65-F5344CB8AC3E}">
        <p14:creationId xmlns:p14="http://schemas.microsoft.com/office/powerpoint/2010/main" val="38641989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Workshop 2</a:t>
            </a:r>
            <a:endParaRPr lang="en-US" dirty="0"/>
          </a:p>
        </p:txBody>
      </p:sp>
      <p:sp>
        <p:nvSpPr>
          <p:cNvPr id="3" name="Content Placeholder 2"/>
          <p:cNvSpPr>
            <a:spLocks noGrp="1"/>
          </p:cNvSpPr>
          <p:nvPr>
            <p:ph idx="1"/>
          </p:nvPr>
        </p:nvSpPr>
        <p:spPr>
          <a:xfrm>
            <a:off x="640374" y="991905"/>
            <a:ext cx="8046426" cy="5434989"/>
          </a:xfrm>
        </p:spPr>
        <p:txBody>
          <a:bodyPr>
            <a:noAutofit/>
          </a:bodyPr>
          <a:lstStyle/>
          <a:p>
            <a:r>
              <a:rPr lang="en-US" sz="2000" dirty="0" smtClean="0"/>
              <a:t>How do particles move in a circuit?</a:t>
            </a:r>
          </a:p>
          <a:p>
            <a:endParaRPr lang="en-US" sz="2000" dirty="0"/>
          </a:p>
          <a:p>
            <a:r>
              <a:rPr lang="en-US" sz="2000" dirty="0" smtClean="0"/>
              <a:t>Kids forming a ring at hand reach. One kid is the battery, another is the buzzer and another the switch (PHS pupil).</a:t>
            </a:r>
          </a:p>
          <a:p>
            <a:endParaRPr lang="en-US" sz="2000" dirty="0" smtClean="0"/>
          </a:p>
          <a:p>
            <a:r>
              <a:rPr lang="en-US" sz="2000" dirty="0" smtClean="0"/>
              <a:t>A pile of electrons (scrunched up papers) in a bucket in the center.</a:t>
            </a:r>
          </a:p>
          <a:p>
            <a:endParaRPr lang="en-US" sz="2000" dirty="0" smtClean="0"/>
          </a:p>
          <a:p>
            <a:r>
              <a:rPr lang="en-US" sz="2000" dirty="0" smtClean="0"/>
              <a:t>Kids tasked to show us how they think that the electrons move in the circuit. Buzzer told to buzz only if electrons are passing by him.</a:t>
            </a:r>
          </a:p>
          <a:p>
            <a:r>
              <a:rPr lang="en-US" sz="2000" dirty="0" smtClean="0"/>
              <a:t>Then if mistake corrected.</a:t>
            </a:r>
          </a:p>
          <a:p>
            <a:r>
              <a:rPr lang="en-US" sz="2000" dirty="0" smtClean="0"/>
              <a:t>Then video watched to assess the kids’ understanding.</a:t>
            </a:r>
          </a:p>
        </p:txBody>
      </p:sp>
    </p:spTree>
    <p:extLst>
      <p:ext uri="{BB962C8B-B14F-4D97-AF65-F5344CB8AC3E}">
        <p14:creationId xmlns:p14="http://schemas.microsoft.com/office/powerpoint/2010/main" val="20429363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Workshop 3</a:t>
            </a:r>
            <a:endParaRPr lang="en-US" dirty="0"/>
          </a:p>
        </p:txBody>
      </p:sp>
      <p:sp>
        <p:nvSpPr>
          <p:cNvPr id="3" name="Content Placeholder 2"/>
          <p:cNvSpPr>
            <a:spLocks noGrp="1"/>
          </p:cNvSpPr>
          <p:nvPr>
            <p:ph idx="1"/>
          </p:nvPr>
        </p:nvSpPr>
        <p:spPr>
          <a:xfrm>
            <a:off x="640374" y="991905"/>
            <a:ext cx="8046426" cy="5434989"/>
          </a:xfrm>
        </p:spPr>
        <p:txBody>
          <a:bodyPr>
            <a:noAutofit/>
          </a:bodyPr>
          <a:lstStyle/>
          <a:p>
            <a:r>
              <a:rPr lang="en-US" sz="2000" b="0" dirty="0" smtClean="0"/>
              <a:t>How</a:t>
            </a:r>
            <a:r>
              <a:rPr lang="en-US" sz="2000" b="0" baseline="0" dirty="0" smtClean="0"/>
              <a:t> do we generate </a:t>
            </a:r>
            <a:r>
              <a:rPr lang="en-US" sz="2000" b="0" baseline="0" dirty="0" smtClean="0">
                <a:solidFill>
                  <a:srgbClr val="FF0000"/>
                </a:solidFill>
              </a:rPr>
              <a:t>light</a:t>
            </a:r>
            <a:r>
              <a:rPr lang="en-US" sz="2000" b="0" baseline="0" dirty="0" smtClean="0"/>
              <a:t> from electricity passing into a wire? </a:t>
            </a:r>
          </a:p>
          <a:p>
            <a:endParaRPr lang="en-US" sz="2000" dirty="0"/>
          </a:p>
          <a:p>
            <a:r>
              <a:rPr lang="en-US" sz="2000" b="0" baseline="0" dirty="0" smtClean="0"/>
              <a:t>Kids</a:t>
            </a:r>
            <a:r>
              <a:rPr lang="en-US" sz="2000" b="0" dirty="0" smtClean="0"/>
              <a:t> provided by a few set-up with power supplies and a connected light bulb. At low power, the filament of the bulb </a:t>
            </a:r>
            <a:r>
              <a:rPr lang="en-US" sz="2000" dirty="0" smtClean="0"/>
              <a:t>glows dimly like lava, at higher power, the</a:t>
            </a:r>
            <a:r>
              <a:rPr lang="en-US" sz="2000" b="0" dirty="0" smtClean="0"/>
              <a:t> bulb is fully lit. </a:t>
            </a:r>
          </a:p>
          <a:p>
            <a:r>
              <a:rPr lang="en-US" sz="2000" b="0" dirty="0" smtClean="0"/>
              <a:t>We can try to see if they can come up with an idea of how light is generated by electricity, friction of electrons in the wire heat up the filament, the sam</a:t>
            </a:r>
            <a:r>
              <a:rPr lang="en-US" sz="2000" dirty="0" smtClean="0"/>
              <a:t>e way friction of rubbing hands warms them up.</a:t>
            </a:r>
            <a:endParaRPr lang="en-US" sz="2000" b="0" baseline="0" dirty="0" smtClean="0"/>
          </a:p>
        </p:txBody>
      </p:sp>
    </p:spTree>
    <p:extLst>
      <p:ext uri="{BB962C8B-B14F-4D97-AF65-F5344CB8AC3E}">
        <p14:creationId xmlns:p14="http://schemas.microsoft.com/office/powerpoint/2010/main" val="27278443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33680" y="736600"/>
            <a:ext cx="5613400" cy="5613400"/>
          </a:xfrm>
          <a:prstGeom prst="rect">
            <a:avLst/>
          </a:prstGeom>
        </p:spPr>
      </p:pic>
    </p:spTree>
    <p:extLst>
      <p:ext uri="{BB962C8B-B14F-4D97-AF65-F5344CB8AC3E}">
        <p14:creationId xmlns:p14="http://schemas.microsoft.com/office/powerpoint/2010/main" val="19262166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16200000">
            <a:off x="-1830790" y="1240601"/>
            <a:ext cx="7948191" cy="4450987"/>
          </a:xfrm>
          <a:prstGeom prst="rect">
            <a:avLst/>
          </a:prstGeom>
        </p:spPr>
      </p:pic>
    </p:spTree>
    <p:extLst>
      <p:ext uri="{BB962C8B-B14F-4D97-AF65-F5344CB8AC3E}">
        <p14:creationId xmlns:p14="http://schemas.microsoft.com/office/powerpoint/2010/main" val="23831095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16200000">
            <a:off x="274320" y="1374708"/>
            <a:ext cx="3782060" cy="4098992"/>
          </a:xfrm>
          <a:prstGeom prst="rect">
            <a:avLst/>
          </a:prstGeom>
        </p:spPr>
      </p:pic>
    </p:spTree>
    <p:extLst>
      <p:ext uri="{BB962C8B-B14F-4D97-AF65-F5344CB8AC3E}">
        <p14:creationId xmlns:p14="http://schemas.microsoft.com/office/powerpoint/2010/main" val="41243446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854960" y="-1520"/>
            <a:ext cx="2160000" cy="3240000"/>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2"/>
          <a:stretch>
            <a:fillRect/>
          </a:stretch>
        </p:blipFill>
        <p:spPr>
          <a:xfrm>
            <a:off x="314960" y="873208"/>
            <a:ext cx="999733" cy="1499600"/>
          </a:xfrm>
          <a:prstGeom prst="rect">
            <a:avLst/>
          </a:prstGeom>
        </p:spPr>
      </p:pic>
      <p:pic>
        <p:nvPicPr>
          <p:cNvPr id="7" name="Picture 6"/>
          <p:cNvPicPr>
            <a:picLocks noChangeAspect="1"/>
          </p:cNvPicPr>
          <p:nvPr/>
        </p:nvPicPr>
        <p:blipFill>
          <a:blip r:embed="rId3"/>
          <a:stretch>
            <a:fillRect/>
          </a:stretch>
        </p:blipFill>
        <p:spPr>
          <a:xfrm>
            <a:off x="314960" y="548358"/>
            <a:ext cx="3240000" cy="304530"/>
          </a:xfrm>
          <a:prstGeom prst="rect">
            <a:avLst/>
          </a:prstGeom>
        </p:spPr>
      </p:pic>
      <p:pic>
        <p:nvPicPr>
          <p:cNvPr id="8" name="Picture 7"/>
          <p:cNvPicPr>
            <a:picLocks noChangeAspect="1"/>
          </p:cNvPicPr>
          <p:nvPr/>
        </p:nvPicPr>
        <p:blipFill>
          <a:blip r:embed="rId3"/>
          <a:stretch>
            <a:fillRect/>
          </a:stretch>
        </p:blipFill>
        <p:spPr>
          <a:xfrm>
            <a:off x="314960" y="2383238"/>
            <a:ext cx="3240000" cy="304530"/>
          </a:xfrm>
          <a:prstGeom prst="rect">
            <a:avLst/>
          </a:prstGeom>
        </p:spPr>
      </p:pic>
      <p:sp>
        <p:nvSpPr>
          <p:cNvPr id="9" name="TextBox 8"/>
          <p:cNvSpPr txBox="1"/>
          <p:nvPr/>
        </p:nvSpPr>
        <p:spPr>
          <a:xfrm>
            <a:off x="3185161" y="3525520"/>
            <a:ext cx="1061719" cy="646331"/>
          </a:xfrm>
          <a:prstGeom prst="rect">
            <a:avLst/>
          </a:prstGeom>
          <a:noFill/>
        </p:spPr>
        <p:txBody>
          <a:bodyPr wrap="square" rtlCol="0">
            <a:spAutoFit/>
          </a:bodyPr>
          <a:lstStyle/>
          <a:p>
            <a:r>
              <a:rPr lang="en-US" dirty="0" smtClean="0"/>
              <a:t>Danger</a:t>
            </a:r>
          </a:p>
          <a:p>
            <a:r>
              <a:rPr lang="en-US" dirty="0" smtClean="0"/>
              <a:t>wizard</a:t>
            </a:r>
            <a:endParaRPr lang="en-US" dirty="0"/>
          </a:p>
        </p:txBody>
      </p:sp>
      <p:sp>
        <p:nvSpPr>
          <p:cNvPr id="10" name="TextBox 9"/>
          <p:cNvSpPr txBox="1"/>
          <p:nvPr/>
        </p:nvSpPr>
        <p:spPr>
          <a:xfrm>
            <a:off x="4561840" y="2773680"/>
            <a:ext cx="1549373" cy="923330"/>
          </a:xfrm>
          <a:prstGeom prst="rect">
            <a:avLst/>
          </a:prstGeom>
          <a:noFill/>
        </p:spPr>
        <p:txBody>
          <a:bodyPr wrap="none" rtlCol="0">
            <a:spAutoFit/>
          </a:bodyPr>
          <a:lstStyle/>
          <a:p>
            <a:r>
              <a:rPr lang="en-US" dirty="0" smtClean="0"/>
              <a:t>Prof. </a:t>
            </a:r>
          </a:p>
          <a:p>
            <a:r>
              <a:rPr lang="en-US" dirty="0" smtClean="0"/>
              <a:t>Wind-up torch </a:t>
            </a:r>
          </a:p>
          <a:p>
            <a:r>
              <a:rPr lang="en-US" smtClean="0"/>
              <a:t>Laboratory</a:t>
            </a:r>
            <a:endParaRPr lang="en-US" dirty="0"/>
          </a:p>
        </p:txBody>
      </p:sp>
    </p:spTree>
    <p:extLst>
      <p:ext uri="{BB962C8B-B14F-4D97-AF65-F5344CB8AC3E}">
        <p14:creationId xmlns:p14="http://schemas.microsoft.com/office/powerpoint/2010/main" val="34966150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Which of these objects can move a piece of metal without touching it?</a:t>
            </a:r>
            <a:endParaRPr lang="en-US" dirty="0"/>
          </a:p>
        </p:txBody>
      </p:sp>
      <p:pic>
        <p:nvPicPr>
          <p:cNvPr id="5" name="Picture 4"/>
          <p:cNvPicPr>
            <a:picLocks noChangeAspect="1"/>
          </p:cNvPicPr>
          <p:nvPr/>
        </p:nvPicPr>
        <p:blipFill>
          <a:blip r:embed="rId2"/>
          <a:stretch>
            <a:fillRect/>
          </a:stretch>
        </p:blipFill>
        <p:spPr>
          <a:xfrm>
            <a:off x="4640580" y="3581547"/>
            <a:ext cx="2278380" cy="1706586"/>
          </a:xfrm>
          <a:prstGeom prst="rect">
            <a:avLst/>
          </a:prstGeom>
        </p:spPr>
      </p:pic>
      <p:pic>
        <p:nvPicPr>
          <p:cNvPr id="7" name="Picture 6"/>
          <p:cNvPicPr>
            <a:picLocks noChangeAspect="1"/>
          </p:cNvPicPr>
          <p:nvPr/>
        </p:nvPicPr>
        <p:blipFill>
          <a:blip r:embed="rId3"/>
          <a:stretch>
            <a:fillRect/>
          </a:stretch>
        </p:blipFill>
        <p:spPr>
          <a:xfrm>
            <a:off x="853440" y="2327172"/>
            <a:ext cx="2621280" cy="1641577"/>
          </a:xfrm>
          <a:prstGeom prst="rect">
            <a:avLst/>
          </a:prstGeom>
        </p:spPr>
      </p:pic>
      <p:pic>
        <p:nvPicPr>
          <p:cNvPr id="9" name="Picture 8"/>
          <p:cNvPicPr>
            <a:picLocks noChangeAspect="1"/>
          </p:cNvPicPr>
          <p:nvPr/>
        </p:nvPicPr>
        <p:blipFill>
          <a:blip r:embed="rId4"/>
          <a:stretch>
            <a:fillRect/>
          </a:stretch>
        </p:blipFill>
        <p:spPr>
          <a:xfrm>
            <a:off x="7106920" y="2578632"/>
            <a:ext cx="1234440" cy="1234440"/>
          </a:xfrm>
          <a:prstGeom prst="rect">
            <a:avLst/>
          </a:prstGeom>
        </p:spPr>
      </p:pic>
      <p:pic>
        <p:nvPicPr>
          <p:cNvPr id="10" name="Picture 9"/>
          <p:cNvPicPr>
            <a:picLocks noChangeAspect="1"/>
          </p:cNvPicPr>
          <p:nvPr/>
        </p:nvPicPr>
        <p:blipFill>
          <a:blip r:embed="rId5"/>
          <a:stretch>
            <a:fillRect/>
          </a:stretch>
        </p:blipFill>
        <p:spPr>
          <a:xfrm>
            <a:off x="2265680" y="4434840"/>
            <a:ext cx="1833880" cy="1833880"/>
          </a:xfrm>
          <a:prstGeom prst="rect">
            <a:avLst/>
          </a:prstGeom>
        </p:spPr>
      </p:pic>
    </p:spTree>
    <p:extLst>
      <p:ext uri="{BB962C8B-B14F-4D97-AF65-F5344CB8AC3E}">
        <p14:creationId xmlns:p14="http://schemas.microsoft.com/office/powerpoint/2010/main" val="35780691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2177483"/>
          </a:xfrm>
        </p:spPr>
        <p:txBody>
          <a:bodyPr/>
          <a:lstStyle/>
          <a:p>
            <a:r>
              <a:rPr lang="en-US" dirty="0" smtClean="0"/>
              <a:t>The magnet!</a:t>
            </a:r>
            <a:endParaRPr lang="en-US" dirty="0"/>
          </a:p>
        </p:txBody>
      </p:sp>
      <p:pic>
        <p:nvPicPr>
          <p:cNvPr id="4" name="Picture 3"/>
          <p:cNvPicPr>
            <a:picLocks noChangeAspect="1"/>
          </p:cNvPicPr>
          <p:nvPr/>
        </p:nvPicPr>
        <p:blipFill>
          <a:blip r:embed="rId2"/>
          <a:stretch>
            <a:fillRect/>
          </a:stretch>
        </p:blipFill>
        <p:spPr>
          <a:xfrm>
            <a:off x="3299460" y="2452120"/>
            <a:ext cx="2278380" cy="1706586"/>
          </a:xfrm>
          <a:prstGeom prst="rect">
            <a:avLst/>
          </a:prstGeom>
        </p:spPr>
      </p:pic>
    </p:spTree>
    <p:extLst>
      <p:ext uri="{BB962C8B-B14F-4D97-AF65-F5344CB8AC3E}">
        <p14:creationId xmlns:p14="http://schemas.microsoft.com/office/powerpoint/2010/main" val="36621641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 you know what is inside a piece of metal?</a:t>
            </a:r>
            <a:endParaRPr lang="en-US" dirty="0"/>
          </a:p>
        </p:txBody>
      </p:sp>
    </p:spTree>
    <p:custDataLst>
      <p:tags r:id="rId1"/>
    </p:custDataLst>
    <p:extLst>
      <p:ext uri="{BB962C8B-B14F-4D97-AF65-F5344CB8AC3E}">
        <p14:creationId xmlns:p14="http://schemas.microsoft.com/office/powerpoint/2010/main" val="35870995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21360" y="822960"/>
            <a:ext cx="4744720" cy="3952240"/>
          </a:xfrm>
          <a:prstGeom prst="rect">
            <a:avLst/>
          </a:prstGeom>
          <a:solidFill>
            <a:schemeClr val="bg1">
              <a:lumMod val="7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4"/>
          <p:cNvGrpSpPr/>
          <p:nvPr/>
        </p:nvGrpSpPr>
        <p:grpSpPr>
          <a:xfrm>
            <a:off x="1059194" y="979738"/>
            <a:ext cx="4141667" cy="3588021"/>
            <a:chOff x="1040745" y="987905"/>
            <a:chExt cx="4141667" cy="3588021"/>
          </a:xfrm>
        </p:grpSpPr>
        <p:sp>
          <p:nvSpPr>
            <p:cNvPr id="4" name="Oval 3"/>
            <p:cNvSpPr/>
            <p:nvPr/>
          </p:nvSpPr>
          <p:spPr>
            <a:xfrm>
              <a:off x="1040745" y="987905"/>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53" name="Oval 52"/>
            <p:cNvSpPr/>
            <p:nvPr/>
          </p:nvSpPr>
          <p:spPr>
            <a:xfrm>
              <a:off x="1739977" y="987905"/>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54" name="Oval 53"/>
            <p:cNvSpPr/>
            <p:nvPr/>
          </p:nvSpPr>
          <p:spPr>
            <a:xfrm>
              <a:off x="2468131" y="987905"/>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55" name="Oval 54"/>
            <p:cNvSpPr/>
            <p:nvPr/>
          </p:nvSpPr>
          <p:spPr>
            <a:xfrm>
              <a:off x="3201210" y="987905"/>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56" name="Oval 55"/>
            <p:cNvSpPr/>
            <p:nvPr/>
          </p:nvSpPr>
          <p:spPr>
            <a:xfrm>
              <a:off x="3900442" y="987905"/>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57" name="Oval 56"/>
            <p:cNvSpPr/>
            <p:nvPr/>
          </p:nvSpPr>
          <p:spPr>
            <a:xfrm>
              <a:off x="4582034" y="992806"/>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58" name="Oval 57"/>
            <p:cNvSpPr/>
            <p:nvPr/>
          </p:nvSpPr>
          <p:spPr>
            <a:xfrm>
              <a:off x="1058385" y="172393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59" name="Oval 58"/>
            <p:cNvSpPr/>
            <p:nvPr/>
          </p:nvSpPr>
          <p:spPr>
            <a:xfrm>
              <a:off x="1757617" y="172393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0" name="Oval 59"/>
            <p:cNvSpPr/>
            <p:nvPr/>
          </p:nvSpPr>
          <p:spPr>
            <a:xfrm>
              <a:off x="2485771" y="172393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1" name="Oval 60"/>
            <p:cNvSpPr/>
            <p:nvPr/>
          </p:nvSpPr>
          <p:spPr>
            <a:xfrm>
              <a:off x="3218850" y="172393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2" name="Oval 61"/>
            <p:cNvSpPr/>
            <p:nvPr/>
          </p:nvSpPr>
          <p:spPr>
            <a:xfrm>
              <a:off x="3918082" y="172393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3" name="Oval 62"/>
            <p:cNvSpPr/>
            <p:nvPr/>
          </p:nvSpPr>
          <p:spPr>
            <a:xfrm>
              <a:off x="4599674" y="1728833"/>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4" name="Oval 63"/>
            <p:cNvSpPr/>
            <p:nvPr/>
          </p:nvSpPr>
          <p:spPr>
            <a:xfrm>
              <a:off x="1076651" y="2469761"/>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5" name="Oval 64"/>
            <p:cNvSpPr/>
            <p:nvPr/>
          </p:nvSpPr>
          <p:spPr>
            <a:xfrm>
              <a:off x="1775883" y="2469761"/>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6" name="Oval 65"/>
            <p:cNvSpPr/>
            <p:nvPr/>
          </p:nvSpPr>
          <p:spPr>
            <a:xfrm>
              <a:off x="2504037" y="2469761"/>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7" name="Oval 66"/>
            <p:cNvSpPr/>
            <p:nvPr/>
          </p:nvSpPr>
          <p:spPr>
            <a:xfrm>
              <a:off x="3237116" y="2469761"/>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8" name="Oval 67"/>
            <p:cNvSpPr/>
            <p:nvPr/>
          </p:nvSpPr>
          <p:spPr>
            <a:xfrm>
              <a:off x="3936348" y="2469761"/>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9" name="Oval 68"/>
            <p:cNvSpPr/>
            <p:nvPr/>
          </p:nvSpPr>
          <p:spPr>
            <a:xfrm>
              <a:off x="4617940" y="247466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0" name="Oval 69"/>
            <p:cNvSpPr/>
            <p:nvPr/>
          </p:nvSpPr>
          <p:spPr>
            <a:xfrm>
              <a:off x="1094291" y="320578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1" name="Oval 70"/>
            <p:cNvSpPr/>
            <p:nvPr/>
          </p:nvSpPr>
          <p:spPr>
            <a:xfrm>
              <a:off x="1793523" y="320578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2" name="Oval 71"/>
            <p:cNvSpPr/>
            <p:nvPr/>
          </p:nvSpPr>
          <p:spPr>
            <a:xfrm>
              <a:off x="2521677" y="320578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3" name="Oval 72"/>
            <p:cNvSpPr/>
            <p:nvPr/>
          </p:nvSpPr>
          <p:spPr>
            <a:xfrm>
              <a:off x="3254756" y="320578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4" name="Oval 73"/>
            <p:cNvSpPr/>
            <p:nvPr/>
          </p:nvSpPr>
          <p:spPr>
            <a:xfrm>
              <a:off x="3953988" y="320578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5" name="Oval 74"/>
            <p:cNvSpPr/>
            <p:nvPr/>
          </p:nvSpPr>
          <p:spPr>
            <a:xfrm>
              <a:off x="4635580" y="3210689"/>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6" name="Oval 75"/>
            <p:cNvSpPr/>
            <p:nvPr/>
          </p:nvSpPr>
          <p:spPr>
            <a:xfrm>
              <a:off x="1090619" y="3982497"/>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7" name="Oval 76"/>
            <p:cNvSpPr/>
            <p:nvPr/>
          </p:nvSpPr>
          <p:spPr>
            <a:xfrm>
              <a:off x="1789851" y="3982497"/>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8" name="Oval 77"/>
            <p:cNvSpPr/>
            <p:nvPr/>
          </p:nvSpPr>
          <p:spPr>
            <a:xfrm>
              <a:off x="2518005" y="3982497"/>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9" name="Oval 78"/>
            <p:cNvSpPr/>
            <p:nvPr/>
          </p:nvSpPr>
          <p:spPr>
            <a:xfrm>
              <a:off x="3251084" y="3982497"/>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80" name="Oval 79"/>
            <p:cNvSpPr/>
            <p:nvPr/>
          </p:nvSpPr>
          <p:spPr>
            <a:xfrm>
              <a:off x="3950316" y="3982497"/>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81" name="Oval 80"/>
            <p:cNvSpPr/>
            <p:nvPr/>
          </p:nvSpPr>
          <p:spPr>
            <a:xfrm>
              <a:off x="4631908" y="398739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grpSp>
      <p:grpSp>
        <p:nvGrpSpPr>
          <p:cNvPr id="3" name="Group 2"/>
          <p:cNvGrpSpPr/>
          <p:nvPr/>
        </p:nvGrpSpPr>
        <p:grpSpPr>
          <a:xfrm>
            <a:off x="3104320" y="3702838"/>
            <a:ext cx="300871" cy="369332"/>
            <a:chOff x="1604163" y="1452287"/>
            <a:chExt cx="300871" cy="369332"/>
          </a:xfrm>
        </p:grpSpPr>
        <p:sp>
          <p:nvSpPr>
            <p:cNvPr id="102" name="Oval 101"/>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2" name="TextBox 1"/>
            <p:cNvSpPr txBox="1"/>
            <p:nvPr/>
          </p:nvSpPr>
          <p:spPr>
            <a:xfrm>
              <a:off x="1604163" y="1452287"/>
              <a:ext cx="300871" cy="369332"/>
            </a:xfrm>
            <a:prstGeom prst="rect">
              <a:avLst/>
            </a:prstGeom>
            <a:noFill/>
          </p:spPr>
          <p:txBody>
            <a:bodyPr wrap="none" rtlCol="0">
              <a:spAutoFit/>
            </a:bodyPr>
            <a:lstStyle/>
            <a:p>
              <a:r>
                <a:rPr lang="en-US" b="1" dirty="0"/>
                <a:t>e</a:t>
              </a:r>
            </a:p>
          </p:txBody>
        </p:sp>
      </p:grpSp>
      <p:grpSp>
        <p:nvGrpSpPr>
          <p:cNvPr id="89" name="Group 88"/>
          <p:cNvGrpSpPr/>
          <p:nvPr/>
        </p:nvGrpSpPr>
        <p:grpSpPr>
          <a:xfrm>
            <a:off x="3184928" y="2999753"/>
            <a:ext cx="327808" cy="369332"/>
            <a:chOff x="1605217" y="1448664"/>
            <a:chExt cx="327808" cy="369332"/>
          </a:xfrm>
        </p:grpSpPr>
        <p:sp>
          <p:nvSpPr>
            <p:cNvPr id="90" name="Oval 89"/>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91" name="TextBox 90"/>
            <p:cNvSpPr txBox="1"/>
            <p:nvPr/>
          </p:nvSpPr>
          <p:spPr>
            <a:xfrm>
              <a:off x="1632154" y="1448664"/>
              <a:ext cx="300871" cy="369332"/>
            </a:xfrm>
            <a:prstGeom prst="rect">
              <a:avLst/>
            </a:prstGeom>
            <a:noFill/>
          </p:spPr>
          <p:txBody>
            <a:bodyPr wrap="none" rtlCol="0">
              <a:spAutoFit/>
            </a:bodyPr>
            <a:lstStyle/>
            <a:p>
              <a:r>
                <a:rPr lang="en-US" b="1" dirty="0" smtClean="0"/>
                <a:t>e</a:t>
              </a:r>
              <a:endParaRPr lang="en-US" b="1" dirty="0"/>
            </a:p>
          </p:txBody>
        </p:sp>
      </p:grpSp>
      <p:grpSp>
        <p:nvGrpSpPr>
          <p:cNvPr id="92" name="Group 91"/>
          <p:cNvGrpSpPr/>
          <p:nvPr/>
        </p:nvGrpSpPr>
        <p:grpSpPr>
          <a:xfrm>
            <a:off x="4418130" y="1354570"/>
            <a:ext cx="327808" cy="369332"/>
            <a:chOff x="1605217" y="1448664"/>
            <a:chExt cx="327808" cy="369332"/>
          </a:xfrm>
        </p:grpSpPr>
        <p:sp>
          <p:nvSpPr>
            <p:cNvPr id="93" name="Oval 92"/>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94" name="TextBox 93"/>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95" name="Group 94"/>
          <p:cNvGrpSpPr/>
          <p:nvPr/>
        </p:nvGrpSpPr>
        <p:grpSpPr>
          <a:xfrm>
            <a:off x="2777566" y="1375619"/>
            <a:ext cx="327808" cy="369332"/>
            <a:chOff x="1605217" y="1448664"/>
            <a:chExt cx="327808" cy="369332"/>
          </a:xfrm>
        </p:grpSpPr>
        <p:sp>
          <p:nvSpPr>
            <p:cNvPr id="96" name="Oval 95"/>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97" name="TextBox 96"/>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98" name="Group 97"/>
          <p:cNvGrpSpPr/>
          <p:nvPr/>
        </p:nvGrpSpPr>
        <p:grpSpPr>
          <a:xfrm>
            <a:off x="1320707" y="1396668"/>
            <a:ext cx="327808" cy="369332"/>
            <a:chOff x="1605217" y="1448664"/>
            <a:chExt cx="327808" cy="369332"/>
          </a:xfrm>
        </p:grpSpPr>
        <p:sp>
          <p:nvSpPr>
            <p:cNvPr id="99" name="Oval 98"/>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00" name="TextBox 99"/>
            <p:cNvSpPr txBox="1"/>
            <p:nvPr/>
          </p:nvSpPr>
          <p:spPr>
            <a:xfrm>
              <a:off x="1632154" y="1448664"/>
              <a:ext cx="300871" cy="369332"/>
            </a:xfrm>
            <a:prstGeom prst="rect">
              <a:avLst/>
            </a:prstGeom>
            <a:noFill/>
          </p:spPr>
          <p:txBody>
            <a:bodyPr wrap="none" rtlCol="0">
              <a:spAutoFit/>
            </a:bodyPr>
            <a:lstStyle/>
            <a:p>
              <a:r>
                <a:rPr lang="en-US" b="1" dirty="0" smtClean="0"/>
                <a:t>e</a:t>
              </a:r>
              <a:endParaRPr lang="en-US" b="1" dirty="0"/>
            </a:p>
          </p:txBody>
        </p:sp>
      </p:grpSp>
      <p:grpSp>
        <p:nvGrpSpPr>
          <p:cNvPr id="101" name="Group 100"/>
          <p:cNvGrpSpPr/>
          <p:nvPr/>
        </p:nvGrpSpPr>
        <p:grpSpPr>
          <a:xfrm>
            <a:off x="1739977" y="2318324"/>
            <a:ext cx="327808" cy="369332"/>
            <a:chOff x="1605217" y="1448664"/>
            <a:chExt cx="327808" cy="369332"/>
          </a:xfrm>
        </p:grpSpPr>
        <p:sp>
          <p:nvSpPr>
            <p:cNvPr id="103" name="Oval 102"/>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04" name="TextBox 103"/>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105" name="Group 104"/>
          <p:cNvGrpSpPr/>
          <p:nvPr/>
        </p:nvGrpSpPr>
        <p:grpSpPr>
          <a:xfrm>
            <a:off x="1473547" y="3243953"/>
            <a:ext cx="327808" cy="369332"/>
            <a:chOff x="1605217" y="1448664"/>
            <a:chExt cx="327808" cy="369332"/>
          </a:xfrm>
        </p:grpSpPr>
        <p:sp>
          <p:nvSpPr>
            <p:cNvPr id="106" name="Oval 105"/>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07" name="TextBox 106"/>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108" name="Group 107"/>
          <p:cNvGrpSpPr/>
          <p:nvPr/>
        </p:nvGrpSpPr>
        <p:grpSpPr>
          <a:xfrm>
            <a:off x="4492053" y="3025144"/>
            <a:ext cx="327808" cy="369332"/>
            <a:chOff x="1605217" y="1448664"/>
            <a:chExt cx="327808" cy="369332"/>
          </a:xfrm>
        </p:grpSpPr>
        <p:sp>
          <p:nvSpPr>
            <p:cNvPr id="109" name="Oval 108"/>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10" name="TextBox 109"/>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111" name="Group 110"/>
          <p:cNvGrpSpPr/>
          <p:nvPr/>
        </p:nvGrpSpPr>
        <p:grpSpPr>
          <a:xfrm>
            <a:off x="3900442" y="2193192"/>
            <a:ext cx="327808" cy="369332"/>
            <a:chOff x="1605217" y="1448664"/>
            <a:chExt cx="327808" cy="369332"/>
          </a:xfrm>
        </p:grpSpPr>
        <p:sp>
          <p:nvSpPr>
            <p:cNvPr id="112" name="Oval 111"/>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13" name="TextBox 112"/>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82" name="Group 81"/>
          <p:cNvGrpSpPr/>
          <p:nvPr/>
        </p:nvGrpSpPr>
        <p:grpSpPr>
          <a:xfrm>
            <a:off x="2308312" y="3949799"/>
            <a:ext cx="300871" cy="369332"/>
            <a:chOff x="1604163" y="1452287"/>
            <a:chExt cx="300871" cy="369332"/>
          </a:xfrm>
        </p:grpSpPr>
        <p:sp>
          <p:nvSpPr>
            <p:cNvPr id="83" name="Oval 82"/>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84" name="TextBox 83"/>
            <p:cNvSpPr txBox="1"/>
            <p:nvPr/>
          </p:nvSpPr>
          <p:spPr>
            <a:xfrm>
              <a:off x="1604163" y="1452287"/>
              <a:ext cx="300871" cy="369332"/>
            </a:xfrm>
            <a:prstGeom prst="rect">
              <a:avLst/>
            </a:prstGeom>
            <a:noFill/>
          </p:spPr>
          <p:txBody>
            <a:bodyPr wrap="none" rtlCol="0">
              <a:spAutoFit/>
            </a:bodyPr>
            <a:lstStyle/>
            <a:p>
              <a:r>
                <a:rPr lang="en-US" b="1" dirty="0"/>
                <a:t>e</a:t>
              </a:r>
            </a:p>
          </p:txBody>
        </p:sp>
      </p:grpSp>
      <p:grpSp>
        <p:nvGrpSpPr>
          <p:cNvPr id="85" name="Group 84"/>
          <p:cNvGrpSpPr/>
          <p:nvPr/>
        </p:nvGrpSpPr>
        <p:grpSpPr>
          <a:xfrm>
            <a:off x="2388920" y="3246714"/>
            <a:ext cx="327808" cy="369332"/>
            <a:chOff x="1605217" y="1448664"/>
            <a:chExt cx="327808" cy="369332"/>
          </a:xfrm>
        </p:grpSpPr>
        <p:sp>
          <p:nvSpPr>
            <p:cNvPr id="86" name="Oval 85"/>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87" name="TextBox 86"/>
            <p:cNvSpPr txBox="1"/>
            <p:nvPr/>
          </p:nvSpPr>
          <p:spPr>
            <a:xfrm>
              <a:off x="1632154" y="1448664"/>
              <a:ext cx="300871" cy="369332"/>
            </a:xfrm>
            <a:prstGeom prst="rect">
              <a:avLst/>
            </a:prstGeom>
            <a:noFill/>
          </p:spPr>
          <p:txBody>
            <a:bodyPr wrap="none" rtlCol="0">
              <a:spAutoFit/>
            </a:bodyPr>
            <a:lstStyle/>
            <a:p>
              <a:r>
                <a:rPr lang="en-US" b="1" dirty="0" smtClean="0"/>
                <a:t>e</a:t>
              </a:r>
              <a:endParaRPr lang="en-US" b="1" dirty="0"/>
            </a:p>
          </p:txBody>
        </p:sp>
      </p:grpSp>
      <p:grpSp>
        <p:nvGrpSpPr>
          <p:cNvPr id="88" name="Group 87"/>
          <p:cNvGrpSpPr/>
          <p:nvPr/>
        </p:nvGrpSpPr>
        <p:grpSpPr>
          <a:xfrm>
            <a:off x="3622122" y="1601531"/>
            <a:ext cx="327808" cy="369332"/>
            <a:chOff x="1605217" y="1448664"/>
            <a:chExt cx="327808" cy="369332"/>
          </a:xfrm>
        </p:grpSpPr>
        <p:sp>
          <p:nvSpPr>
            <p:cNvPr id="114" name="Oval 113"/>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15" name="TextBox 114"/>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116" name="Group 115"/>
          <p:cNvGrpSpPr/>
          <p:nvPr/>
        </p:nvGrpSpPr>
        <p:grpSpPr>
          <a:xfrm>
            <a:off x="1981558" y="1622580"/>
            <a:ext cx="327808" cy="369332"/>
            <a:chOff x="1605217" y="1448664"/>
            <a:chExt cx="327808" cy="369332"/>
          </a:xfrm>
        </p:grpSpPr>
        <p:sp>
          <p:nvSpPr>
            <p:cNvPr id="117" name="Oval 116"/>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18" name="TextBox 117"/>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119" name="Group 118"/>
          <p:cNvGrpSpPr/>
          <p:nvPr/>
        </p:nvGrpSpPr>
        <p:grpSpPr>
          <a:xfrm>
            <a:off x="4301819" y="2119627"/>
            <a:ext cx="327808" cy="369332"/>
            <a:chOff x="1605217" y="1448664"/>
            <a:chExt cx="327808" cy="369332"/>
          </a:xfrm>
        </p:grpSpPr>
        <p:sp>
          <p:nvSpPr>
            <p:cNvPr id="120" name="Oval 119"/>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21" name="TextBox 120"/>
            <p:cNvSpPr txBox="1"/>
            <p:nvPr/>
          </p:nvSpPr>
          <p:spPr>
            <a:xfrm>
              <a:off x="1632154" y="1448664"/>
              <a:ext cx="300871" cy="369332"/>
            </a:xfrm>
            <a:prstGeom prst="rect">
              <a:avLst/>
            </a:prstGeom>
            <a:noFill/>
          </p:spPr>
          <p:txBody>
            <a:bodyPr wrap="none" rtlCol="0">
              <a:spAutoFit/>
            </a:bodyPr>
            <a:lstStyle/>
            <a:p>
              <a:r>
                <a:rPr lang="en-US" b="1" dirty="0" smtClean="0"/>
                <a:t>e</a:t>
              </a:r>
              <a:endParaRPr lang="en-US" b="1" dirty="0"/>
            </a:p>
          </p:txBody>
        </p:sp>
      </p:grpSp>
      <p:grpSp>
        <p:nvGrpSpPr>
          <p:cNvPr id="122" name="Group 121"/>
          <p:cNvGrpSpPr/>
          <p:nvPr/>
        </p:nvGrpSpPr>
        <p:grpSpPr>
          <a:xfrm>
            <a:off x="943969" y="2565285"/>
            <a:ext cx="327808" cy="369332"/>
            <a:chOff x="1605217" y="1448664"/>
            <a:chExt cx="327808" cy="369332"/>
          </a:xfrm>
        </p:grpSpPr>
        <p:sp>
          <p:nvSpPr>
            <p:cNvPr id="123" name="Oval 122"/>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24" name="TextBox 123"/>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125" name="Group 124"/>
          <p:cNvGrpSpPr/>
          <p:nvPr/>
        </p:nvGrpSpPr>
        <p:grpSpPr>
          <a:xfrm>
            <a:off x="4454659" y="3966912"/>
            <a:ext cx="327808" cy="369332"/>
            <a:chOff x="1605217" y="1448664"/>
            <a:chExt cx="327808" cy="369332"/>
          </a:xfrm>
        </p:grpSpPr>
        <p:sp>
          <p:nvSpPr>
            <p:cNvPr id="126" name="Oval 125"/>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27" name="TextBox 126"/>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128" name="Group 127"/>
          <p:cNvGrpSpPr/>
          <p:nvPr/>
        </p:nvGrpSpPr>
        <p:grpSpPr>
          <a:xfrm>
            <a:off x="3728762" y="3821044"/>
            <a:ext cx="327808" cy="369332"/>
            <a:chOff x="1605217" y="1448664"/>
            <a:chExt cx="327808" cy="369332"/>
          </a:xfrm>
        </p:grpSpPr>
        <p:sp>
          <p:nvSpPr>
            <p:cNvPr id="129" name="Oval 128"/>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30" name="TextBox 129"/>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131" name="Group 130"/>
          <p:cNvGrpSpPr/>
          <p:nvPr/>
        </p:nvGrpSpPr>
        <p:grpSpPr>
          <a:xfrm>
            <a:off x="3104434" y="2440153"/>
            <a:ext cx="327808" cy="369332"/>
            <a:chOff x="1605217" y="1448664"/>
            <a:chExt cx="327808" cy="369332"/>
          </a:xfrm>
        </p:grpSpPr>
        <p:sp>
          <p:nvSpPr>
            <p:cNvPr id="132" name="Oval 131"/>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33" name="TextBox 132"/>
            <p:cNvSpPr txBox="1"/>
            <p:nvPr/>
          </p:nvSpPr>
          <p:spPr>
            <a:xfrm>
              <a:off x="1632154" y="1448664"/>
              <a:ext cx="300871" cy="369332"/>
            </a:xfrm>
            <a:prstGeom prst="rect">
              <a:avLst/>
            </a:prstGeom>
            <a:noFill/>
          </p:spPr>
          <p:txBody>
            <a:bodyPr wrap="none" rtlCol="0">
              <a:spAutoFit/>
            </a:bodyPr>
            <a:lstStyle/>
            <a:p>
              <a:r>
                <a:rPr lang="en-US" b="1" dirty="0"/>
                <a:t>e</a:t>
              </a:r>
            </a:p>
          </p:txBody>
        </p:sp>
      </p:grpSp>
      <p:pic>
        <p:nvPicPr>
          <p:cNvPr id="134" name="Picture 133"/>
          <p:cNvPicPr>
            <a:picLocks noChangeAspect="1"/>
          </p:cNvPicPr>
          <p:nvPr/>
        </p:nvPicPr>
        <p:blipFill>
          <a:blip r:embed="rId2"/>
          <a:stretch>
            <a:fillRect/>
          </a:stretch>
        </p:blipFill>
        <p:spPr>
          <a:xfrm rot="15191300">
            <a:off x="6755566" y="4709960"/>
            <a:ext cx="2243009" cy="1969286"/>
          </a:xfrm>
          <a:prstGeom prst="rect">
            <a:avLst/>
          </a:prstGeom>
        </p:spPr>
      </p:pic>
    </p:spTree>
    <p:extLst>
      <p:ext uri="{BB962C8B-B14F-4D97-AF65-F5344CB8AC3E}">
        <p14:creationId xmlns:p14="http://schemas.microsoft.com/office/powerpoint/2010/main" val="2909309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anim calcmode="lin" valueType="num">
                                      <p:cBhvr additive="base">
                                        <p:cTn id="7" dur="500" fill="hold"/>
                                        <p:tgtEl>
                                          <p:spTgt spid="134"/>
                                        </p:tgtEl>
                                        <p:attrNameLst>
                                          <p:attrName>ppt_x</p:attrName>
                                        </p:attrNameLst>
                                      </p:cBhvr>
                                      <p:tavLst>
                                        <p:tav tm="0">
                                          <p:val>
                                            <p:strVal val="#ppt_x"/>
                                          </p:val>
                                        </p:tav>
                                        <p:tav tm="100000">
                                          <p:val>
                                            <p:strVal val="#ppt_x"/>
                                          </p:val>
                                        </p:tav>
                                      </p:tavLst>
                                    </p:anim>
                                    <p:anim calcmode="lin" valueType="num">
                                      <p:cBhvr additive="base">
                                        <p:cTn id="8"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21360" y="822960"/>
            <a:ext cx="4744720" cy="3952240"/>
          </a:xfrm>
          <a:prstGeom prst="rect">
            <a:avLst/>
          </a:prstGeom>
          <a:solidFill>
            <a:schemeClr val="bg1">
              <a:lumMod val="7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4"/>
          <p:cNvGrpSpPr/>
          <p:nvPr/>
        </p:nvGrpSpPr>
        <p:grpSpPr>
          <a:xfrm>
            <a:off x="1059194" y="979738"/>
            <a:ext cx="4141667" cy="3588021"/>
            <a:chOff x="1040745" y="987905"/>
            <a:chExt cx="4141667" cy="3588021"/>
          </a:xfrm>
        </p:grpSpPr>
        <p:sp>
          <p:nvSpPr>
            <p:cNvPr id="4" name="Oval 3"/>
            <p:cNvSpPr/>
            <p:nvPr/>
          </p:nvSpPr>
          <p:spPr>
            <a:xfrm>
              <a:off x="1040745" y="987905"/>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53" name="Oval 52"/>
            <p:cNvSpPr/>
            <p:nvPr/>
          </p:nvSpPr>
          <p:spPr>
            <a:xfrm>
              <a:off x="1739977" y="987905"/>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54" name="Oval 53"/>
            <p:cNvSpPr/>
            <p:nvPr/>
          </p:nvSpPr>
          <p:spPr>
            <a:xfrm>
              <a:off x="2468131" y="987905"/>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55" name="Oval 54"/>
            <p:cNvSpPr/>
            <p:nvPr/>
          </p:nvSpPr>
          <p:spPr>
            <a:xfrm>
              <a:off x="3201210" y="987905"/>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56" name="Oval 55"/>
            <p:cNvSpPr/>
            <p:nvPr/>
          </p:nvSpPr>
          <p:spPr>
            <a:xfrm>
              <a:off x="3900442" y="987905"/>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57" name="Oval 56"/>
            <p:cNvSpPr/>
            <p:nvPr/>
          </p:nvSpPr>
          <p:spPr>
            <a:xfrm>
              <a:off x="4582034" y="992806"/>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58" name="Oval 57"/>
            <p:cNvSpPr/>
            <p:nvPr/>
          </p:nvSpPr>
          <p:spPr>
            <a:xfrm>
              <a:off x="1058385" y="172393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59" name="Oval 58"/>
            <p:cNvSpPr/>
            <p:nvPr/>
          </p:nvSpPr>
          <p:spPr>
            <a:xfrm>
              <a:off x="1757617" y="172393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0" name="Oval 59"/>
            <p:cNvSpPr/>
            <p:nvPr/>
          </p:nvSpPr>
          <p:spPr>
            <a:xfrm>
              <a:off x="2485771" y="172393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1" name="Oval 60"/>
            <p:cNvSpPr/>
            <p:nvPr/>
          </p:nvSpPr>
          <p:spPr>
            <a:xfrm>
              <a:off x="3218850" y="172393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2" name="Oval 61"/>
            <p:cNvSpPr/>
            <p:nvPr/>
          </p:nvSpPr>
          <p:spPr>
            <a:xfrm>
              <a:off x="3918082" y="172393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3" name="Oval 62"/>
            <p:cNvSpPr/>
            <p:nvPr/>
          </p:nvSpPr>
          <p:spPr>
            <a:xfrm>
              <a:off x="4599674" y="1728833"/>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4" name="Oval 63"/>
            <p:cNvSpPr/>
            <p:nvPr/>
          </p:nvSpPr>
          <p:spPr>
            <a:xfrm>
              <a:off x="1076651" y="2469761"/>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5" name="Oval 64"/>
            <p:cNvSpPr/>
            <p:nvPr/>
          </p:nvSpPr>
          <p:spPr>
            <a:xfrm>
              <a:off x="1775883" y="2469761"/>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6" name="Oval 65"/>
            <p:cNvSpPr/>
            <p:nvPr/>
          </p:nvSpPr>
          <p:spPr>
            <a:xfrm>
              <a:off x="2504037" y="2469761"/>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7" name="Oval 66"/>
            <p:cNvSpPr/>
            <p:nvPr/>
          </p:nvSpPr>
          <p:spPr>
            <a:xfrm>
              <a:off x="3237116" y="2469761"/>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8" name="Oval 67"/>
            <p:cNvSpPr/>
            <p:nvPr/>
          </p:nvSpPr>
          <p:spPr>
            <a:xfrm>
              <a:off x="3936348" y="2469761"/>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9" name="Oval 68"/>
            <p:cNvSpPr/>
            <p:nvPr/>
          </p:nvSpPr>
          <p:spPr>
            <a:xfrm>
              <a:off x="4617940" y="247466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0" name="Oval 69"/>
            <p:cNvSpPr/>
            <p:nvPr/>
          </p:nvSpPr>
          <p:spPr>
            <a:xfrm>
              <a:off x="1094291" y="320578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1" name="Oval 70"/>
            <p:cNvSpPr/>
            <p:nvPr/>
          </p:nvSpPr>
          <p:spPr>
            <a:xfrm>
              <a:off x="1793523" y="320578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2" name="Oval 71"/>
            <p:cNvSpPr/>
            <p:nvPr/>
          </p:nvSpPr>
          <p:spPr>
            <a:xfrm>
              <a:off x="2521677" y="320578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3" name="Oval 72"/>
            <p:cNvSpPr/>
            <p:nvPr/>
          </p:nvSpPr>
          <p:spPr>
            <a:xfrm>
              <a:off x="3254756" y="320578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4" name="Oval 73"/>
            <p:cNvSpPr/>
            <p:nvPr/>
          </p:nvSpPr>
          <p:spPr>
            <a:xfrm>
              <a:off x="3953988" y="320578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5" name="Oval 74"/>
            <p:cNvSpPr/>
            <p:nvPr/>
          </p:nvSpPr>
          <p:spPr>
            <a:xfrm>
              <a:off x="4635580" y="3210689"/>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6" name="Oval 75"/>
            <p:cNvSpPr/>
            <p:nvPr/>
          </p:nvSpPr>
          <p:spPr>
            <a:xfrm>
              <a:off x="1090619" y="3982497"/>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7" name="Oval 76"/>
            <p:cNvSpPr/>
            <p:nvPr/>
          </p:nvSpPr>
          <p:spPr>
            <a:xfrm>
              <a:off x="1789851" y="3982497"/>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8" name="Oval 77"/>
            <p:cNvSpPr/>
            <p:nvPr/>
          </p:nvSpPr>
          <p:spPr>
            <a:xfrm>
              <a:off x="2518005" y="3982497"/>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9" name="Oval 78"/>
            <p:cNvSpPr/>
            <p:nvPr/>
          </p:nvSpPr>
          <p:spPr>
            <a:xfrm>
              <a:off x="3251084" y="3982497"/>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80" name="Oval 79"/>
            <p:cNvSpPr/>
            <p:nvPr/>
          </p:nvSpPr>
          <p:spPr>
            <a:xfrm>
              <a:off x="3950316" y="3982497"/>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81" name="Oval 80"/>
            <p:cNvSpPr/>
            <p:nvPr/>
          </p:nvSpPr>
          <p:spPr>
            <a:xfrm>
              <a:off x="4631908" y="398739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grpSp>
      <p:grpSp>
        <p:nvGrpSpPr>
          <p:cNvPr id="3" name="Group 2"/>
          <p:cNvGrpSpPr/>
          <p:nvPr/>
        </p:nvGrpSpPr>
        <p:grpSpPr>
          <a:xfrm>
            <a:off x="3104320" y="3702838"/>
            <a:ext cx="300871" cy="369332"/>
            <a:chOff x="1604163" y="1452287"/>
            <a:chExt cx="300871" cy="369332"/>
          </a:xfrm>
        </p:grpSpPr>
        <p:sp>
          <p:nvSpPr>
            <p:cNvPr id="102" name="Oval 101"/>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2" name="TextBox 1"/>
            <p:cNvSpPr txBox="1"/>
            <p:nvPr/>
          </p:nvSpPr>
          <p:spPr>
            <a:xfrm>
              <a:off x="1604163" y="1452287"/>
              <a:ext cx="300871" cy="369332"/>
            </a:xfrm>
            <a:prstGeom prst="rect">
              <a:avLst/>
            </a:prstGeom>
            <a:noFill/>
          </p:spPr>
          <p:txBody>
            <a:bodyPr wrap="none" rtlCol="0">
              <a:spAutoFit/>
            </a:bodyPr>
            <a:lstStyle/>
            <a:p>
              <a:r>
                <a:rPr lang="en-US" b="1" dirty="0"/>
                <a:t>e</a:t>
              </a:r>
            </a:p>
          </p:txBody>
        </p:sp>
      </p:grpSp>
      <p:grpSp>
        <p:nvGrpSpPr>
          <p:cNvPr id="89" name="Group 88"/>
          <p:cNvGrpSpPr/>
          <p:nvPr/>
        </p:nvGrpSpPr>
        <p:grpSpPr>
          <a:xfrm>
            <a:off x="3184928" y="2999753"/>
            <a:ext cx="327808" cy="369332"/>
            <a:chOff x="1605217" y="1448664"/>
            <a:chExt cx="327808" cy="369332"/>
          </a:xfrm>
        </p:grpSpPr>
        <p:sp>
          <p:nvSpPr>
            <p:cNvPr id="90" name="Oval 89"/>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91" name="TextBox 90"/>
            <p:cNvSpPr txBox="1"/>
            <p:nvPr/>
          </p:nvSpPr>
          <p:spPr>
            <a:xfrm>
              <a:off x="1632154" y="1448664"/>
              <a:ext cx="300871" cy="369332"/>
            </a:xfrm>
            <a:prstGeom prst="rect">
              <a:avLst/>
            </a:prstGeom>
            <a:noFill/>
          </p:spPr>
          <p:txBody>
            <a:bodyPr wrap="none" rtlCol="0">
              <a:spAutoFit/>
            </a:bodyPr>
            <a:lstStyle/>
            <a:p>
              <a:r>
                <a:rPr lang="en-US" b="1" dirty="0" smtClean="0"/>
                <a:t>e</a:t>
              </a:r>
              <a:endParaRPr lang="en-US" b="1" dirty="0"/>
            </a:p>
          </p:txBody>
        </p:sp>
      </p:grpSp>
      <p:grpSp>
        <p:nvGrpSpPr>
          <p:cNvPr id="92" name="Group 91"/>
          <p:cNvGrpSpPr/>
          <p:nvPr/>
        </p:nvGrpSpPr>
        <p:grpSpPr>
          <a:xfrm>
            <a:off x="4418130" y="1354570"/>
            <a:ext cx="327808" cy="369332"/>
            <a:chOff x="1605217" y="1448664"/>
            <a:chExt cx="327808" cy="369332"/>
          </a:xfrm>
        </p:grpSpPr>
        <p:sp>
          <p:nvSpPr>
            <p:cNvPr id="93" name="Oval 92"/>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94" name="TextBox 93"/>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95" name="Group 94"/>
          <p:cNvGrpSpPr/>
          <p:nvPr/>
        </p:nvGrpSpPr>
        <p:grpSpPr>
          <a:xfrm>
            <a:off x="2777566" y="1375619"/>
            <a:ext cx="327808" cy="369332"/>
            <a:chOff x="1605217" y="1448664"/>
            <a:chExt cx="327808" cy="369332"/>
          </a:xfrm>
        </p:grpSpPr>
        <p:sp>
          <p:nvSpPr>
            <p:cNvPr id="96" name="Oval 95"/>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97" name="TextBox 96"/>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98" name="Group 97"/>
          <p:cNvGrpSpPr/>
          <p:nvPr/>
        </p:nvGrpSpPr>
        <p:grpSpPr>
          <a:xfrm>
            <a:off x="1320707" y="1396668"/>
            <a:ext cx="327808" cy="369332"/>
            <a:chOff x="1605217" y="1448664"/>
            <a:chExt cx="327808" cy="369332"/>
          </a:xfrm>
        </p:grpSpPr>
        <p:sp>
          <p:nvSpPr>
            <p:cNvPr id="99" name="Oval 98"/>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00" name="TextBox 99"/>
            <p:cNvSpPr txBox="1"/>
            <p:nvPr/>
          </p:nvSpPr>
          <p:spPr>
            <a:xfrm>
              <a:off x="1632154" y="1448664"/>
              <a:ext cx="300871" cy="369332"/>
            </a:xfrm>
            <a:prstGeom prst="rect">
              <a:avLst/>
            </a:prstGeom>
            <a:noFill/>
          </p:spPr>
          <p:txBody>
            <a:bodyPr wrap="none" rtlCol="0">
              <a:spAutoFit/>
            </a:bodyPr>
            <a:lstStyle/>
            <a:p>
              <a:r>
                <a:rPr lang="en-US" b="1" dirty="0" smtClean="0"/>
                <a:t>e</a:t>
              </a:r>
              <a:endParaRPr lang="en-US" b="1" dirty="0"/>
            </a:p>
          </p:txBody>
        </p:sp>
      </p:grpSp>
      <p:grpSp>
        <p:nvGrpSpPr>
          <p:cNvPr id="101" name="Group 100"/>
          <p:cNvGrpSpPr/>
          <p:nvPr/>
        </p:nvGrpSpPr>
        <p:grpSpPr>
          <a:xfrm>
            <a:off x="1739977" y="2318324"/>
            <a:ext cx="327808" cy="369332"/>
            <a:chOff x="1605217" y="1448664"/>
            <a:chExt cx="327808" cy="369332"/>
          </a:xfrm>
        </p:grpSpPr>
        <p:sp>
          <p:nvSpPr>
            <p:cNvPr id="103" name="Oval 102"/>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04" name="TextBox 103"/>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105" name="Group 104"/>
          <p:cNvGrpSpPr/>
          <p:nvPr/>
        </p:nvGrpSpPr>
        <p:grpSpPr>
          <a:xfrm>
            <a:off x="1473547" y="3243953"/>
            <a:ext cx="327808" cy="369332"/>
            <a:chOff x="1605217" y="1448664"/>
            <a:chExt cx="327808" cy="369332"/>
          </a:xfrm>
        </p:grpSpPr>
        <p:sp>
          <p:nvSpPr>
            <p:cNvPr id="106" name="Oval 105"/>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07" name="TextBox 106"/>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108" name="Group 107"/>
          <p:cNvGrpSpPr/>
          <p:nvPr/>
        </p:nvGrpSpPr>
        <p:grpSpPr>
          <a:xfrm>
            <a:off x="4492053" y="3025144"/>
            <a:ext cx="327808" cy="369332"/>
            <a:chOff x="1605217" y="1448664"/>
            <a:chExt cx="327808" cy="369332"/>
          </a:xfrm>
        </p:grpSpPr>
        <p:sp>
          <p:nvSpPr>
            <p:cNvPr id="109" name="Oval 108"/>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10" name="TextBox 109"/>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111" name="Group 110"/>
          <p:cNvGrpSpPr/>
          <p:nvPr/>
        </p:nvGrpSpPr>
        <p:grpSpPr>
          <a:xfrm>
            <a:off x="3900442" y="2193192"/>
            <a:ext cx="327808" cy="369332"/>
            <a:chOff x="1605217" y="1448664"/>
            <a:chExt cx="327808" cy="369332"/>
          </a:xfrm>
        </p:grpSpPr>
        <p:sp>
          <p:nvSpPr>
            <p:cNvPr id="112" name="Oval 111"/>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13" name="TextBox 112"/>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82" name="Group 81"/>
          <p:cNvGrpSpPr/>
          <p:nvPr/>
        </p:nvGrpSpPr>
        <p:grpSpPr>
          <a:xfrm>
            <a:off x="2308312" y="3949799"/>
            <a:ext cx="300871" cy="369332"/>
            <a:chOff x="1604163" y="1452287"/>
            <a:chExt cx="300871" cy="369332"/>
          </a:xfrm>
        </p:grpSpPr>
        <p:sp>
          <p:nvSpPr>
            <p:cNvPr id="83" name="Oval 82"/>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84" name="TextBox 83"/>
            <p:cNvSpPr txBox="1"/>
            <p:nvPr/>
          </p:nvSpPr>
          <p:spPr>
            <a:xfrm>
              <a:off x="1604163" y="1452287"/>
              <a:ext cx="300871" cy="369332"/>
            </a:xfrm>
            <a:prstGeom prst="rect">
              <a:avLst/>
            </a:prstGeom>
            <a:noFill/>
          </p:spPr>
          <p:txBody>
            <a:bodyPr wrap="none" rtlCol="0">
              <a:spAutoFit/>
            </a:bodyPr>
            <a:lstStyle/>
            <a:p>
              <a:r>
                <a:rPr lang="en-US" b="1" dirty="0"/>
                <a:t>e</a:t>
              </a:r>
            </a:p>
          </p:txBody>
        </p:sp>
      </p:grpSp>
      <p:grpSp>
        <p:nvGrpSpPr>
          <p:cNvPr id="85" name="Group 84"/>
          <p:cNvGrpSpPr/>
          <p:nvPr/>
        </p:nvGrpSpPr>
        <p:grpSpPr>
          <a:xfrm>
            <a:off x="2388920" y="3246714"/>
            <a:ext cx="327808" cy="369332"/>
            <a:chOff x="1605217" y="1448664"/>
            <a:chExt cx="327808" cy="369332"/>
          </a:xfrm>
        </p:grpSpPr>
        <p:sp>
          <p:nvSpPr>
            <p:cNvPr id="86" name="Oval 85"/>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87" name="TextBox 86"/>
            <p:cNvSpPr txBox="1"/>
            <p:nvPr/>
          </p:nvSpPr>
          <p:spPr>
            <a:xfrm>
              <a:off x="1632154" y="1448664"/>
              <a:ext cx="300871" cy="369332"/>
            </a:xfrm>
            <a:prstGeom prst="rect">
              <a:avLst/>
            </a:prstGeom>
            <a:noFill/>
          </p:spPr>
          <p:txBody>
            <a:bodyPr wrap="none" rtlCol="0">
              <a:spAutoFit/>
            </a:bodyPr>
            <a:lstStyle/>
            <a:p>
              <a:r>
                <a:rPr lang="en-US" b="1" dirty="0" smtClean="0"/>
                <a:t>e</a:t>
              </a:r>
              <a:endParaRPr lang="en-US" b="1" dirty="0"/>
            </a:p>
          </p:txBody>
        </p:sp>
      </p:grpSp>
      <p:grpSp>
        <p:nvGrpSpPr>
          <p:cNvPr id="88" name="Group 87"/>
          <p:cNvGrpSpPr/>
          <p:nvPr/>
        </p:nvGrpSpPr>
        <p:grpSpPr>
          <a:xfrm>
            <a:off x="3622122" y="1601531"/>
            <a:ext cx="327808" cy="369332"/>
            <a:chOff x="1605217" y="1448664"/>
            <a:chExt cx="327808" cy="369332"/>
          </a:xfrm>
        </p:grpSpPr>
        <p:sp>
          <p:nvSpPr>
            <p:cNvPr id="114" name="Oval 113"/>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15" name="TextBox 114"/>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116" name="Group 115"/>
          <p:cNvGrpSpPr/>
          <p:nvPr/>
        </p:nvGrpSpPr>
        <p:grpSpPr>
          <a:xfrm>
            <a:off x="1981558" y="1622580"/>
            <a:ext cx="327808" cy="369332"/>
            <a:chOff x="1605217" y="1448664"/>
            <a:chExt cx="327808" cy="369332"/>
          </a:xfrm>
        </p:grpSpPr>
        <p:sp>
          <p:nvSpPr>
            <p:cNvPr id="117" name="Oval 116"/>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18" name="TextBox 117"/>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119" name="Group 118"/>
          <p:cNvGrpSpPr/>
          <p:nvPr/>
        </p:nvGrpSpPr>
        <p:grpSpPr>
          <a:xfrm>
            <a:off x="4301819" y="2119627"/>
            <a:ext cx="327808" cy="369332"/>
            <a:chOff x="1605217" y="1448664"/>
            <a:chExt cx="327808" cy="369332"/>
          </a:xfrm>
        </p:grpSpPr>
        <p:sp>
          <p:nvSpPr>
            <p:cNvPr id="120" name="Oval 119"/>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21" name="TextBox 120"/>
            <p:cNvSpPr txBox="1"/>
            <p:nvPr/>
          </p:nvSpPr>
          <p:spPr>
            <a:xfrm>
              <a:off x="1632154" y="1448664"/>
              <a:ext cx="300871" cy="369332"/>
            </a:xfrm>
            <a:prstGeom prst="rect">
              <a:avLst/>
            </a:prstGeom>
            <a:noFill/>
          </p:spPr>
          <p:txBody>
            <a:bodyPr wrap="none" rtlCol="0">
              <a:spAutoFit/>
            </a:bodyPr>
            <a:lstStyle/>
            <a:p>
              <a:r>
                <a:rPr lang="en-US" b="1" dirty="0" smtClean="0"/>
                <a:t>e</a:t>
              </a:r>
              <a:endParaRPr lang="en-US" b="1" dirty="0"/>
            </a:p>
          </p:txBody>
        </p:sp>
      </p:grpSp>
      <p:grpSp>
        <p:nvGrpSpPr>
          <p:cNvPr id="122" name="Group 121"/>
          <p:cNvGrpSpPr/>
          <p:nvPr/>
        </p:nvGrpSpPr>
        <p:grpSpPr>
          <a:xfrm>
            <a:off x="943969" y="2565285"/>
            <a:ext cx="327808" cy="369332"/>
            <a:chOff x="1605217" y="1448664"/>
            <a:chExt cx="327808" cy="369332"/>
          </a:xfrm>
        </p:grpSpPr>
        <p:sp>
          <p:nvSpPr>
            <p:cNvPr id="123" name="Oval 122"/>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24" name="TextBox 123"/>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125" name="Group 124"/>
          <p:cNvGrpSpPr/>
          <p:nvPr/>
        </p:nvGrpSpPr>
        <p:grpSpPr>
          <a:xfrm>
            <a:off x="4454659" y="3966912"/>
            <a:ext cx="327808" cy="369332"/>
            <a:chOff x="1605217" y="1448664"/>
            <a:chExt cx="327808" cy="369332"/>
          </a:xfrm>
        </p:grpSpPr>
        <p:sp>
          <p:nvSpPr>
            <p:cNvPr id="126" name="Oval 125"/>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27" name="TextBox 126"/>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128" name="Group 127"/>
          <p:cNvGrpSpPr/>
          <p:nvPr/>
        </p:nvGrpSpPr>
        <p:grpSpPr>
          <a:xfrm>
            <a:off x="3728762" y="3821044"/>
            <a:ext cx="327808" cy="369332"/>
            <a:chOff x="1605217" y="1448664"/>
            <a:chExt cx="327808" cy="369332"/>
          </a:xfrm>
        </p:grpSpPr>
        <p:sp>
          <p:nvSpPr>
            <p:cNvPr id="129" name="Oval 128"/>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30" name="TextBox 129"/>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131" name="Group 130"/>
          <p:cNvGrpSpPr/>
          <p:nvPr/>
        </p:nvGrpSpPr>
        <p:grpSpPr>
          <a:xfrm>
            <a:off x="3104434" y="2440153"/>
            <a:ext cx="327808" cy="369332"/>
            <a:chOff x="1605217" y="1448664"/>
            <a:chExt cx="327808" cy="369332"/>
          </a:xfrm>
        </p:grpSpPr>
        <p:sp>
          <p:nvSpPr>
            <p:cNvPr id="132" name="Oval 131"/>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33" name="TextBox 132"/>
            <p:cNvSpPr txBox="1"/>
            <p:nvPr/>
          </p:nvSpPr>
          <p:spPr>
            <a:xfrm>
              <a:off x="1632154" y="1448664"/>
              <a:ext cx="300871" cy="369332"/>
            </a:xfrm>
            <a:prstGeom prst="rect">
              <a:avLst/>
            </a:prstGeom>
            <a:noFill/>
          </p:spPr>
          <p:txBody>
            <a:bodyPr wrap="none" rtlCol="0">
              <a:spAutoFit/>
            </a:bodyPr>
            <a:lstStyle/>
            <a:p>
              <a:r>
                <a:rPr lang="en-US" b="1" dirty="0"/>
                <a:t>e</a:t>
              </a:r>
            </a:p>
          </p:txBody>
        </p:sp>
      </p:grpSp>
      <p:pic>
        <p:nvPicPr>
          <p:cNvPr id="134" name="Picture 133"/>
          <p:cNvPicPr>
            <a:picLocks noChangeAspect="1"/>
          </p:cNvPicPr>
          <p:nvPr/>
        </p:nvPicPr>
        <p:blipFill>
          <a:blip r:embed="rId2"/>
          <a:stretch>
            <a:fillRect/>
          </a:stretch>
        </p:blipFill>
        <p:spPr>
          <a:xfrm rot="15191300">
            <a:off x="6755566" y="4709960"/>
            <a:ext cx="2243009" cy="1969286"/>
          </a:xfrm>
          <a:prstGeom prst="rect">
            <a:avLst/>
          </a:prstGeom>
        </p:spPr>
      </p:pic>
    </p:spTree>
    <p:extLst>
      <p:ext uri="{BB962C8B-B14F-4D97-AF65-F5344CB8AC3E}">
        <p14:creationId xmlns:p14="http://schemas.microsoft.com/office/powerpoint/2010/main" val="1183522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0 0 L 0.10164 0.07219 " pathEditMode="relative" ptsTypes="AA">
                                      <p:cBhvr>
                                        <p:cTn id="6" dur="2000" fill="hold"/>
                                        <p:tgtEl>
                                          <p:spTgt spid="7"/>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 0 L 0.10164 0.07219 " pathEditMode="relative" ptsTypes="AA">
                                      <p:cBhvr>
                                        <p:cTn id="8" dur="2000" fill="hold"/>
                                        <p:tgtEl>
                                          <p:spTgt spid="5"/>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0 0 L 0.10164 0.07219 " pathEditMode="relative" ptsTypes="AA">
                                      <p:cBhvr>
                                        <p:cTn id="10" dur="2000" fill="hold"/>
                                        <p:tgtEl>
                                          <p:spTgt spid="3"/>
                                        </p:tgtEl>
                                        <p:attrNameLst>
                                          <p:attrName>ppt_x</p:attrName>
                                          <p:attrName>ppt_y</p:attrName>
                                        </p:attrNameLst>
                                      </p:cBhvr>
                                    </p:animMotion>
                                  </p:childTnLst>
                                </p:cTn>
                              </p:par>
                              <p:par>
                                <p:cTn id="11" presetID="0" presetClass="path" presetSubtype="0" accel="50000" decel="50000" fill="hold" nodeType="withEffect">
                                  <p:stCondLst>
                                    <p:cond delay="0"/>
                                  </p:stCondLst>
                                  <p:childTnLst>
                                    <p:animMotion origin="layout" path="M 0 0 L 0.10164 0.07219 " pathEditMode="relative" ptsTypes="AA">
                                      <p:cBhvr>
                                        <p:cTn id="12" dur="2000" fill="hold"/>
                                        <p:tgtEl>
                                          <p:spTgt spid="89"/>
                                        </p:tgtEl>
                                        <p:attrNameLst>
                                          <p:attrName>ppt_x</p:attrName>
                                          <p:attrName>ppt_y</p:attrName>
                                        </p:attrNameLst>
                                      </p:cBhvr>
                                    </p:animMotion>
                                  </p:childTnLst>
                                </p:cTn>
                              </p:par>
                              <p:par>
                                <p:cTn id="13" presetID="0" presetClass="path" presetSubtype="0" accel="50000" decel="50000" fill="hold" nodeType="withEffect">
                                  <p:stCondLst>
                                    <p:cond delay="0"/>
                                  </p:stCondLst>
                                  <p:childTnLst>
                                    <p:animMotion origin="layout" path="M 0 0 L 0.10164 0.07219 " pathEditMode="relative" ptsTypes="AA">
                                      <p:cBhvr>
                                        <p:cTn id="14" dur="2000" fill="hold"/>
                                        <p:tgtEl>
                                          <p:spTgt spid="92"/>
                                        </p:tgtEl>
                                        <p:attrNameLst>
                                          <p:attrName>ppt_x</p:attrName>
                                          <p:attrName>ppt_y</p:attrName>
                                        </p:attrNameLst>
                                      </p:cBhvr>
                                    </p:animMotion>
                                  </p:childTnLst>
                                </p:cTn>
                              </p:par>
                              <p:par>
                                <p:cTn id="15" presetID="0" presetClass="path" presetSubtype="0" accel="50000" decel="50000" fill="hold" nodeType="withEffect">
                                  <p:stCondLst>
                                    <p:cond delay="0"/>
                                  </p:stCondLst>
                                  <p:childTnLst>
                                    <p:animMotion origin="layout" path="M 0 0 L 0.10164 0.07219 " pathEditMode="relative" ptsTypes="AA">
                                      <p:cBhvr>
                                        <p:cTn id="16" dur="2000" fill="hold"/>
                                        <p:tgtEl>
                                          <p:spTgt spid="95"/>
                                        </p:tgtEl>
                                        <p:attrNameLst>
                                          <p:attrName>ppt_x</p:attrName>
                                          <p:attrName>ppt_y</p:attrName>
                                        </p:attrNameLst>
                                      </p:cBhvr>
                                    </p:animMotion>
                                  </p:childTnLst>
                                </p:cTn>
                              </p:par>
                              <p:par>
                                <p:cTn id="17" presetID="0" presetClass="path" presetSubtype="0" accel="50000" decel="50000" fill="hold" nodeType="withEffect">
                                  <p:stCondLst>
                                    <p:cond delay="0"/>
                                  </p:stCondLst>
                                  <p:childTnLst>
                                    <p:animMotion origin="layout" path="M 0 0 L 0.10164 0.07219 " pathEditMode="relative" ptsTypes="AA">
                                      <p:cBhvr>
                                        <p:cTn id="18" dur="2000" fill="hold"/>
                                        <p:tgtEl>
                                          <p:spTgt spid="98"/>
                                        </p:tgtEl>
                                        <p:attrNameLst>
                                          <p:attrName>ppt_x</p:attrName>
                                          <p:attrName>ppt_y</p:attrName>
                                        </p:attrNameLst>
                                      </p:cBhvr>
                                    </p:animMotion>
                                  </p:childTnLst>
                                </p:cTn>
                              </p:par>
                              <p:par>
                                <p:cTn id="19" presetID="0" presetClass="path" presetSubtype="0" accel="50000" decel="50000" fill="hold" nodeType="withEffect">
                                  <p:stCondLst>
                                    <p:cond delay="0"/>
                                  </p:stCondLst>
                                  <p:childTnLst>
                                    <p:animMotion origin="layout" path="M 0 0 L 0.10164 0.07219 " pathEditMode="relative" ptsTypes="AA">
                                      <p:cBhvr>
                                        <p:cTn id="20" dur="2000" fill="hold"/>
                                        <p:tgtEl>
                                          <p:spTgt spid="101"/>
                                        </p:tgtEl>
                                        <p:attrNameLst>
                                          <p:attrName>ppt_x</p:attrName>
                                          <p:attrName>ppt_y</p:attrName>
                                        </p:attrNameLst>
                                      </p:cBhvr>
                                    </p:animMotion>
                                  </p:childTnLst>
                                </p:cTn>
                              </p:par>
                              <p:par>
                                <p:cTn id="21" presetID="0" presetClass="path" presetSubtype="0" accel="50000" decel="50000" fill="hold" nodeType="withEffect">
                                  <p:stCondLst>
                                    <p:cond delay="0"/>
                                  </p:stCondLst>
                                  <p:childTnLst>
                                    <p:animMotion origin="layout" path="M 0 0 L 0.10164 0.07219 " pathEditMode="relative" ptsTypes="AA">
                                      <p:cBhvr>
                                        <p:cTn id="22" dur="2000" fill="hold"/>
                                        <p:tgtEl>
                                          <p:spTgt spid="105"/>
                                        </p:tgtEl>
                                        <p:attrNameLst>
                                          <p:attrName>ppt_x</p:attrName>
                                          <p:attrName>ppt_y</p:attrName>
                                        </p:attrNameLst>
                                      </p:cBhvr>
                                    </p:animMotion>
                                  </p:childTnLst>
                                </p:cTn>
                              </p:par>
                              <p:par>
                                <p:cTn id="23" presetID="0" presetClass="path" presetSubtype="0" accel="50000" decel="50000" fill="hold" nodeType="withEffect">
                                  <p:stCondLst>
                                    <p:cond delay="0"/>
                                  </p:stCondLst>
                                  <p:childTnLst>
                                    <p:animMotion origin="layout" path="M 0 0 L 0.10164 0.07219 " pathEditMode="relative" ptsTypes="AA">
                                      <p:cBhvr>
                                        <p:cTn id="24" dur="2000" fill="hold"/>
                                        <p:tgtEl>
                                          <p:spTgt spid="108"/>
                                        </p:tgtEl>
                                        <p:attrNameLst>
                                          <p:attrName>ppt_x</p:attrName>
                                          <p:attrName>ppt_y</p:attrName>
                                        </p:attrNameLst>
                                      </p:cBhvr>
                                    </p:animMotion>
                                  </p:childTnLst>
                                </p:cTn>
                              </p:par>
                              <p:par>
                                <p:cTn id="25" presetID="0" presetClass="path" presetSubtype="0" accel="50000" decel="50000" fill="hold" nodeType="withEffect">
                                  <p:stCondLst>
                                    <p:cond delay="0"/>
                                  </p:stCondLst>
                                  <p:childTnLst>
                                    <p:animMotion origin="layout" path="M 0 0 L 0.10164 0.07219 " pathEditMode="relative" ptsTypes="AA">
                                      <p:cBhvr>
                                        <p:cTn id="26" dur="2000" fill="hold"/>
                                        <p:tgtEl>
                                          <p:spTgt spid="111"/>
                                        </p:tgtEl>
                                        <p:attrNameLst>
                                          <p:attrName>ppt_x</p:attrName>
                                          <p:attrName>ppt_y</p:attrName>
                                        </p:attrNameLst>
                                      </p:cBhvr>
                                    </p:animMotion>
                                  </p:childTnLst>
                                </p:cTn>
                              </p:par>
                              <p:par>
                                <p:cTn id="27" presetID="0" presetClass="path" presetSubtype="0" accel="50000" decel="50000" fill="hold" nodeType="withEffect">
                                  <p:stCondLst>
                                    <p:cond delay="0"/>
                                  </p:stCondLst>
                                  <p:childTnLst>
                                    <p:animMotion origin="layout" path="M 0 0 L 0.10164 0.07219 " pathEditMode="relative" ptsTypes="AA">
                                      <p:cBhvr>
                                        <p:cTn id="28" dur="2000" fill="hold"/>
                                        <p:tgtEl>
                                          <p:spTgt spid="82"/>
                                        </p:tgtEl>
                                        <p:attrNameLst>
                                          <p:attrName>ppt_x</p:attrName>
                                          <p:attrName>ppt_y</p:attrName>
                                        </p:attrNameLst>
                                      </p:cBhvr>
                                    </p:animMotion>
                                  </p:childTnLst>
                                </p:cTn>
                              </p:par>
                              <p:par>
                                <p:cTn id="29" presetID="0" presetClass="path" presetSubtype="0" accel="50000" decel="50000" fill="hold" nodeType="withEffect">
                                  <p:stCondLst>
                                    <p:cond delay="0"/>
                                  </p:stCondLst>
                                  <p:childTnLst>
                                    <p:animMotion origin="layout" path="M 0 0 L 0.10164 0.07219 " pathEditMode="relative" ptsTypes="AA">
                                      <p:cBhvr>
                                        <p:cTn id="30" dur="2000" fill="hold"/>
                                        <p:tgtEl>
                                          <p:spTgt spid="85"/>
                                        </p:tgtEl>
                                        <p:attrNameLst>
                                          <p:attrName>ppt_x</p:attrName>
                                          <p:attrName>ppt_y</p:attrName>
                                        </p:attrNameLst>
                                      </p:cBhvr>
                                    </p:animMotion>
                                  </p:childTnLst>
                                </p:cTn>
                              </p:par>
                              <p:par>
                                <p:cTn id="31" presetID="0" presetClass="path" presetSubtype="0" accel="50000" decel="50000" fill="hold" nodeType="withEffect">
                                  <p:stCondLst>
                                    <p:cond delay="0"/>
                                  </p:stCondLst>
                                  <p:childTnLst>
                                    <p:animMotion origin="layout" path="M 0 0 L 0.10164 0.07219 " pathEditMode="relative" ptsTypes="AA">
                                      <p:cBhvr>
                                        <p:cTn id="32" dur="2000" fill="hold"/>
                                        <p:tgtEl>
                                          <p:spTgt spid="88"/>
                                        </p:tgtEl>
                                        <p:attrNameLst>
                                          <p:attrName>ppt_x</p:attrName>
                                          <p:attrName>ppt_y</p:attrName>
                                        </p:attrNameLst>
                                      </p:cBhvr>
                                    </p:animMotion>
                                  </p:childTnLst>
                                </p:cTn>
                              </p:par>
                              <p:par>
                                <p:cTn id="33" presetID="0" presetClass="path" presetSubtype="0" accel="50000" decel="50000" fill="hold" nodeType="withEffect">
                                  <p:stCondLst>
                                    <p:cond delay="0"/>
                                  </p:stCondLst>
                                  <p:childTnLst>
                                    <p:animMotion origin="layout" path="M 0 0 L 0.10164 0.07219 " pathEditMode="relative" ptsTypes="AA">
                                      <p:cBhvr>
                                        <p:cTn id="34" dur="2000" fill="hold"/>
                                        <p:tgtEl>
                                          <p:spTgt spid="116"/>
                                        </p:tgtEl>
                                        <p:attrNameLst>
                                          <p:attrName>ppt_x</p:attrName>
                                          <p:attrName>ppt_y</p:attrName>
                                        </p:attrNameLst>
                                      </p:cBhvr>
                                    </p:animMotion>
                                  </p:childTnLst>
                                </p:cTn>
                              </p:par>
                              <p:par>
                                <p:cTn id="35" presetID="0" presetClass="path" presetSubtype="0" accel="50000" decel="50000" fill="hold" nodeType="withEffect">
                                  <p:stCondLst>
                                    <p:cond delay="0"/>
                                  </p:stCondLst>
                                  <p:childTnLst>
                                    <p:animMotion origin="layout" path="M 0 0 L 0.10164 0.07219 " pathEditMode="relative" ptsTypes="AA">
                                      <p:cBhvr>
                                        <p:cTn id="36" dur="2000" fill="hold"/>
                                        <p:tgtEl>
                                          <p:spTgt spid="119"/>
                                        </p:tgtEl>
                                        <p:attrNameLst>
                                          <p:attrName>ppt_x</p:attrName>
                                          <p:attrName>ppt_y</p:attrName>
                                        </p:attrNameLst>
                                      </p:cBhvr>
                                    </p:animMotion>
                                  </p:childTnLst>
                                </p:cTn>
                              </p:par>
                              <p:par>
                                <p:cTn id="37" presetID="0" presetClass="path" presetSubtype="0" accel="50000" decel="50000" fill="hold" nodeType="withEffect">
                                  <p:stCondLst>
                                    <p:cond delay="0"/>
                                  </p:stCondLst>
                                  <p:childTnLst>
                                    <p:animMotion origin="layout" path="M 0 0 L 0.10164 0.07219 " pathEditMode="relative" ptsTypes="AA">
                                      <p:cBhvr>
                                        <p:cTn id="38" dur="2000" fill="hold"/>
                                        <p:tgtEl>
                                          <p:spTgt spid="122"/>
                                        </p:tgtEl>
                                        <p:attrNameLst>
                                          <p:attrName>ppt_x</p:attrName>
                                          <p:attrName>ppt_y</p:attrName>
                                        </p:attrNameLst>
                                      </p:cBhvr>
                                    </p:animMotion>
                                  </p:childTnLst>
                                </p:cTn>
                              </p:par>
                              <p:par>
                                <p:cTn id="39" presetID="0" presetClass="path" presetSubtype="0" accel="50000" decel="50000" fill="hold" nodeType="withEffect">
                                  <p:stCondLst>
                                    <p:cond delay="0"/>
                                  </p:stCondLst>
                                  <p:childTnLst>
                                    <p:animMotion origin="layout" path="M 0 0 L 0.10164 0.07219 " pathEditMode="relative" ptsTypes="AA">
                                      <p:cBhvr>
                                        <p:cTn id="40" dur="2000" fill="hold"/>
                                        <p:tgtEl>
                                          <p:spTgt spid="125"/>
                                        </p:tgtEl>
                                        <p:attrNameLst>
                                          <p:attrName>ppt_x</p:attrName>
                                          <p:attrName>ppt_y</p:attrName>
                                        </p:attrNameLst>
                                      </p:cBhvr>
                                    </p:animMotion>
                                  </p:childTnLst>
                                </p:cTn>
                              </p:par>
                              <p:par>
                                <p:cTn id="41" presetID="0" presetClass="path" presetSubtype="0" accel="50000" decel="50000" fill="hold" nodeType="withEffect">
                                  <p:stCondLst>
                                    <p:cond delay="0"/>
                                  </p:stCondLst>
                                  <p:childTnLst>
                                    <p:animMotion origin="layout" path="M 0 0 L 0.10164 0.07219 " pathEditMode="relative" ptsTypes="AA">
                                      <p:cBhvr>
                                        <p:cTn id="42" dur="2000" fill="hold"/>
                                        <p:tgtEl>
                                          <p:spTgt spid="128"/>
                                        </p:tgtEl>
                                        <p:attrNameLst>
                                          <p:attrName>ppt_x</p:attrName>
                                          <p:attrName>ppt_y</p:attrName>
                                        </p:attrNameLst>
                                      </p:cBhvr>
                                    </p:animMotion>
                                  </p:childTnLst>
                                </p:cTn>
                              </p:par>
                              <p:par>
                                <p:cTn id="43" presetID="0" presetClass="path" presetSubtype="0" accel="50000" decel="50000" fill="hold" nodeType="withEffect">
                                  <p:stCondLst>
                                    <p:cond delay="0"/>
                                  </p:stCondLst>
                                  <p:childTnLst>
                                    <p:animMotion origin="layout" path="M 0 0 L 0.10164 0.07219 " pathEditMode="relative" ptsTypes="AA">
                                      <p:cBhvr>
                                        <p:cTn id="44" dur="2000" fill="hold"/>
                                        <p:tgtEl>
                                          <p:spTgt spid="13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43556" y="1317340"/>
            <a:ext cx="4744720" cy="3952240"/>
          </a:xfrm>
          <a:prstGeom prst="rect">
            <a:avLst/>
          </a:prstGeom>
          <a:solidFill>
            <a:schemeClr val="bg1">
              <a:lumMod val="7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4"/>
          <p:cNvGrpSpPr/>
          <p:nvPr/>
        </p:nvGrpSpPr>
        <p:grpSpPr>
          <a:xfrm>
            <a:off x="1981390" y="1474118"/>
            <a:ext cx="4141667" cy="3588021"/>
            <a:chOff x="1040745" y="987905"/>
            <a:chExt cx="4141667" cy="3588021"/>
          </a:xfrm>
        </p:grpSpPr>
        <p:sp>
          <p:nvSpPr>
            <p:cNvPr id="4" name="Oval 3"/>
            <p:cNvSpPr/>
            <p:nvPr/>
          </p:nvSpPr>
          <p:spPr>
            <a:xfrm>
              <a:off x="1040745" y="987905"/>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53" name="Oval 52"/>
            <p:cNvSpPr/>
            <p:nvPr/>
          </p:nvSpPr>
          <p:spPr>
            <a:xfrm>
              <a:off x="1739977" y="987905"/>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54" name="Oval 53"/>
            <p:cNvSpPr/>
            <p:nvPr/>
          </p:nvSpPr>
          <p:spPr>
            <a:xfrm>
              <a:off x="2468131" y="987905"/>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55" name="Oval 54"/>
            <p:cNvSpPr/>
            <p:nvPr/>
          </p:nvSpPr>
          <p:spPr>
            <a:xfrm>
              <a:off x="3201210" y="987905"/>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56" name="Oval 55"/>
            <p:cNvSpPr/>
            <p:nvPr/>
          </p:nvSpPr>
          <p:spPr>
            <a:xfrm>
              <a:off x="3900442" y="987905"/>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57" name="Oval 56"/>
            <p:cNvSpPr/>
            <p:nvPr/>
          </p:nvSpPr>
          <p:spPr>
            <a:xfrm>
              <a:off x="4582034" y="992806"/>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58" name="Oval 57"/>
            <p:cNvSpPr/>
            <p:nvPr/>
          </p:nvSpPr>
          <p:spPr>
            <a:xfrm>
              <a:off x="1058385" y="172393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59" name="Oval 58"/>
            <p:cNvSpPr/>
            <p:nvPr/>
          </p:nvSpPr>
          <p:spPr>
            <a:xfrm>
              <a:off x="1757617" y="172393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0" name="Oval 59"/>
            <p:cNvSpPr/>
            <p:nvPr/>
          </p:nvSpPr>
          <p:spPr>
            <a:xfrm>
              <a:off x="2485771" y="172393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1" name="Oval 60"/>
            <p:cNvSpPr/>
            <p:nvPr/>
          </p:nvSpPr>
          <p:spPr>
            <a:xfrm>
              <a:off x="3218850" y="172393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2" name="Oval 61"/>
            <p:cNvSpPr/>
            <p:nvPr/>
          </p:nvSpPr>
          <p:spPr>
            <a:xfrm>
              <a:off x="3918082" y="172393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3" name="Oval 62"/>
            <p:cNvSpPr/>
            <p:nvPr/>
          </p:nvSpPr>
          <p:spPr>
            <a:xfrm>
              <a:off x="4599674" y="1728833"/>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4" name="Oval 63"/>
            <p:cNvSpPr/>
            <p:nvPr/>
          </p:nvSpPr>
          <p:spPr>
            <a:xfrm>
              <a:off x="1076651" y="2469761"/>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5" name="Oval 64"/>
            <p:cNvSpPr/>
            <p:nvPr/>
          </p:nvSpPr>
          <p:spPr>
            <a:xfrm>
              <a:off x="1775883" y="2469761"/>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6" name="Oval 65"/>
            <p:cNvSpPr/>
            <p:nvPr/>
          </p:nvSpPr>
          <p:spPr>
            <a:xfrm>
              <a:off x="2504037" y="2469761"/>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7" name="Oval 66"/>
            <p:cNvSpPr/>
            <p:nvPr/>
          </p:nvSpPr>
          <p:spPr>
            <a:xfrm>
              <a:off x="3237116" y="2469761"/>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8" name="Oval 67"/>
            <p:cNvSpPr/>
            <p:nvPr/>
          </p:nvSpPr>
          <p:spPr>
            <a:xfrm>
              <a:off x="3936348" y="2469761"/>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9" name="Oval 68"/>
            <p:cNvSpPr/>
            <p:nvPr/>
          </p:nvSpPr>
          <p:spPr>
            <a:xfrm>
              <a:off x="4617940" y="247466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0" name="Oval 69"/>
            <p:cNvSpPr/>
            <p:nvPr/>
          </p:nvSpPr>
          <p:spPr>
            <a:xfrm>
              <a:off x="1094291" y="320578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1" name="Oval 70"/>
            <p:cNvSpPr/>
            <p:nvPr/>
          </p:nvSpPr>
          <p:spPr>
            <a:xfrm>
              <a:off x="1793523" y="320578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2" name="Oval 71"/>
            <p:cNvSpPr/>
            <p:nvPr/>
          </p:nvSpPr>
          <p:spPr>
            <a:xfrm>
              <a:off x="2521677" y="320578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3" name="Oval 72"/>
            <p:cNvSpPr/>
            <p:nvPr/>
          </p:nvSpPr>
          <p:spPr>
            <a:xfrm>
              <a:off x="3254756" y="320578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4" name="Oval 73"/>
            <p:cNvSpPr/>
            <p:nvPr/>
          </p:nvSpPr>
          <p:spPr>
            <a:xfrm>
              <a:off x="3953988" y="320578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5" name="Oval 74"/>
            <p:cNvSpPr/>
            <p:nvPr/>
          </p:nvSpPr>
          <p:spPr>
            <a:xfrm>
              <a:off x="4635580" y="3210689"/>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6" name="Oval 75"/>
            <p:cNvSpPr/>
            <p:nvPr/>
          </p:nvSpPr>
          <p:spPr>
            <a:xfrm>
              <a:off x="1090619" y="3982497"/>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7" name="Oval 76"/>
            <p:cNvSpPr/>
            <p:nvPr/>
          </p:nvSpPr>
          <p:spPr>
            <a:xfrm>
              <a:off x="1789851" y="3982497"/>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8" name="Oval 77"/>
            <p:cNvSpPr/>
            <p:nvPr/>
          </p:nvSpPr>
          <p:spPr>
            <a:xfrm>
              <a:off x="2518005" y="3982497"/>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9" name="Oval 78"/>
            <p:cNvSpPr/>
            <p:nvPr/>
          </p:nvSpPr>
          <p:spPr>
            <a:xfrm>
              <a:off x="3251084" y="3982497"/>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80" name="Oval 79"/>
            <p:cNvSpPr/>
            <p:nvPr/>
          </p:nvSpPr>
          <p:spPr>
            <a:xfrm>
              <a:off x="3950316" y="3982497"/>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81" name="Oval 80"/>
            <p:cNvSpPr/>
            <p:nvPr/>
          </p:nvSpPr>
          <p:spPr>
            <a:xfrm>
              <a:off x="4631908" y="398739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grpSp>
      <p:grpSp>
        <p:nvGrpSpPr>
          <p:cNvPr id="3" name="Group 2"/>
          <p:cNvGrpSpPr/>
          <p:nvPr/>
        </p:nvGrpSpPr>
        <p:grpSpPr>
          <a:xfrm>
            <a:off x="4026516" y="4197218"/>
            <a:ext cx="300871" cy="369332"/>
            <a:chOff x="1604163" y="1452287"/>
            <a:chExt cx="300871" cy="369332"/>
          </a:xfrm>
        </p:grpSpPr>
        <p:sp>
          <p:nvSpPr>
            <p:cNvPr id="102" name="Oval 101"/>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2" name="TextBox 1"/>
            <p:cNvSpPr txBox="1"/>
            <p:nvPr/>
          </p:nvSpPr>
          <p:spPr>
            <a:xfrm>
              <a:off x="1604163" y="1452287"/>
              <a:ext cx="300871" cy="369332"/>
            </a:xfrm>
            <a:prstGeom prst="rect">
              <a:avLst/>
            </a:prstGeom>
            <a:noFill/>
          </p:spPr>
          <p:txBody>
            <a:bodyPr wrap="none" rtlCol="0">
              <a:spAutoFit/>
            </a:bodyPr>
            <a:lstStyle/>
            <a:p>
              <a:r>
                <a:rPr lang="en-US" b="1" dirty="0"/>
                <a:t>e</a:t>
              </a:r>
            </a:p>
          </p:txBody>
        </p:sp>
      </p:grpSp>
      <p:grpSp>
        <p:nvGrpSpPr>
          <p:cNvPr id="89" name="Group 88"/>
          <p:cNvGrpSpPr/>
          <p:nvPr/>
        </p:nvGrpSpPr>
        <p:grpSpPr>
          <a:xfrm>
            <a:off x="4107124" y="3494133"/>
            <a:ext cx="327808" cy="369332"/>
            <a:chOff x="1605217" y="1448664"/>
            <a:chExt cx="327808" cy="369332"/>
          </a:xfrm>
        </p:grpSpPr>
        <p:sp>
          <p:nvSpPr>
            <p:cNvPr id="90" name="Oval 89"/>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91" name="TextBox 90"/>
            <p:cNvSpPr txBox="1"/>
            <p:nvPr/>
          </p:nvSpPr>
          <p:spPr>
            <a:xfrm>
              <a:off x="1632154" y="1448664"/>
              <a:ext cx="300871" cy="369332"/>
            </a:xfrm>
            <a:prstGeom prst="rect">
              <a:avLst/>
            </a:prstGeom>
            <a:noFill/>
          </p:spPr>
          <p:txBody>
            <a:bodyPr wrap="none" rtlCol="0">
              <a:spAutoFit/>
            </a:bodyPr>
            <a:lstStyle/>
            <a:p>
              <a:r>
                <a:rPr lang="en-US" b="1" dirty="0" smtClean="0"/>
                <a:t>e</a:t>
              </a:r>
              <a:endParaRPr lang="en-US" b="1" dirty="0"/>
            </a:p>
          </p:txBody>
        </p:sp>
      </p:grpSp>
      <p:grpSp>
        <p:nvGrpSpPr>
          <p:cNvPr id="92" name="Group 91"/>
          <p:cNvGrpSpPr/>
          <p:nvPr/>
        </p:nvGrpSpPr>
        <p:grpSpPr>
          <a:xfrm>
            <a:off x="5340326" y="1848950"/>
            <a:ext cx="327808" cy="369332"/>
            <a:chOff x="1605217" y="1448664"/>
            <a:chExt cx="327808" cy="369332"/>
          </a:xfrm>
        </p:grpSpPr>
        <p:sp>
          <p:nvSpPr>
            <p:cNvPr id="93" name="Oval 92"/>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94" name="TextBox 93"/>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95" name="Group 94"/>
          <p:cNvGrpSpPr/>
          <p:nvPr/>
        </p:nvGrpSpPr>
        <p:grpSpPr>
          <a:xfrm>
            <a:off x="3699762" y="1869999"/>
            <a:ext cx="327808" cy="369332"/>
            <a:chOff x="1605217" y="1448664"/>
            <a:chExt cx="327808" cy="369332"/>
          </a:xfrm>
        </p:grpSpPr>
        <p:sp>
          <p:nvSpPr>
            <p:cNvPr id="96" name="Oval 95"/>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97" name="TextBox 96"/>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98" name="Group 97"/>
          <p:cNvGrpSpPr/>
          <p:nvPr/>
        </p:nvGrpSpPr>
        <p:grpSpPr>
          <a:xfrm>
            <a:off x="2242903" y="1891048"/>
            <a:ext cx="327808" cy="369332"/>
            <a:chOff x="1605217" y="1448664"/>
            <a:chExt cx="327808" cy="369332"/>
          </a:xfrm>
        </p:grpSpPr>
        <p:sp>
          <p:nvSpPr>
            <p:cNvPr id="99" name="Oval 98"/>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00" name="TextBox 99"/>
            <p:cNvSpPr txBox="1"/>
            <p:nvPr/>
          </p:nvSpPr>
          <p:spPr>
            <a:xfrm>
              <a:off x="1632154" y="1448664"/>
              <a:ext cx="300871" cy="369332"/>
            </a:xfrm>
            <a:prstGeom prst="rect">
              <a:avLst/>
            </a:prstGeom>
            <a:noFill/>
          </p:spPr>
          <p:txBody>
            <a:bodyPr wrap="none" rtlCol="0">
              <a:spAutoFit/>
            </a:bodyPr>
            <a:lstStyle/>
            <a:p>
              <a:r>
                <a:rPr lang="en-US" b="1" dirty="0" smtClean="0"/>
                <a:t>e</a:t>
              </a:r>
              <a:endParaRPr lang="en-US" b="1" dirty="0"/>
            </a:p>
          </p:txBody>
        </p:sp>
      </p:grpSp>
      <p:grpSp>
        <p:nvGrpSpPr>
          <p:cNvPr id="101" name="Group 100"/>
          <p:cNvGrpSpPr/>
          <p:nvPr/>
        </p:nvGrpSpPr>
        <p:grpSpPr>
          <a:xfrm>
            <a:off x="2662173" y="2812704"/>
            <a:ext cx="327808" cy="369332"/>
            <a:chOff x="1605217" y="1448664"/>
            <a:chExt cx="327808" cy="369332"/>
          </a:xfrm>
        </p:grpSpPr>
        <p:sp>
          <p:nvSpPr>
            <p:cNvPr id="103" name="Oval 102"/>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04" name="TextBox 103"/>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105" name="Group 104"/>
          <p:cNvGrpSpPr/>
          <p:nvPr/>
        </p:nvGrpSpPr>
        <p:grpSpPr>
          <a:xfrm>
            <a:off x="2395743" y="3738333"/>
            <a:ext cx="327808" cy="369332"/>
            <a:chOff x="1605217" y="1448664"/>
            <a:chExt cx="327808" cy="369332"/>
          </a:xfrm>
        </p:grpSpPr>
        <p:sp>
          <p:nvSpPr>
            <p:cNvPr id="106" name="Oval 105"/>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07" name="TextBox 106"/>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108" name="Group 107"/>
          <p:cNvGrpSpPr/>
          <p:nvPr/>
        </p:nvGrpSpPr>
        <p:grpSpPr>
          <a:xfrm>
            <a:off x="5414249" y="3519524"/>
            <a:ext cx="327808" cy="369332"/>
            <a:chOff x="1605217" y="1448664"/>
            <a:chExt cx="327808" cy="369332"/>
          </a:xfrm>
        </p:grpSpPr>
        <p:sp>
          <p:nvSpPr>
            <p:cNvPr id="109" name="Oval 108"/>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10" name="TextBox 109"/>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111" name="Group 110"/>
          <p:cNvGrpSpPr/>
          <p:nvPr/>
        </p:nvGrpSpPr>
        <p:grpSpPr>
          <a:xfrm>
            <a:off x="4822638" y="2687572"/>
            <a:ext cx="327808" cy="369332"/>
            <a:chOff x="1605217" y="1448664"/>
            <a:chExt cx="327808" cy="369332"/>
          </a:xfrm>
        </p:grpSpPr>
        <p:sp>
          <p:nvSpPr>
            <p:cNvPr id="112" name="Oval 111"/>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13" name="TextBox 112"/>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82" name="Group 81"/>
          <p:cNvGrpSpPr/>
          <p:nvPr/>
        </p:nvGrpSpPr>
        <p:grpSpPr>
          <a:xfrm>
            <a:off x="3230508" y="4444179"/>
            <a:ext cx="300871" cy="369332"/>
            <a:chOff x="1604163" y="1452287"/>
            <a:chExt cx="300871" cy="369332"/>
          </a:xfrm>
        </p:grpSpPr>
        <p:sp>
          <p:nvSpPr>
            <p:cNvPr id="83" name="Oval 82"/>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84" name="TextBox 83"/>
            <p:cNvSpPr txBox="1"/>
            <p:nvPr/>
          </p:nvSpPr>
          <p:spPr>
            <a:xfrm>
              <a:off x="1604163" y="1452287"/>
              <a:ext cx="300871" cy="369332"/>
            </a:xfrm>
            <a:prstGeom prst="rect">
              <a:avLst/>
            </a:prstGeom>
            <a:noFill/>
          </p:spPr>
          <p:txBody>
            <a:bodyPr wrap="none" rtlCol="0">
              <a:spAutoFit/>
            </a:bodyPr>
            <a:lstStyle/>
            <a:p>
              <a:r>
                <a:rPr lang="en-US" b="1" dirty="0"/>
                <a:t>e</a:t>
              </a:r>
            </a:p>
          </p:txBody>
        </p:sp>
      </p:grpSp>
      <p:grpSp>
        <p:nvGrpSpPr>
          <p:cNvPr id="85" name="Group 84"/>
          <p:cNvGrpSpPr/>
          <p:nvPr/>
        </p:nvGrpSpPr>
        <p:grpSpPr>
          <a:xfrm>
            <a:off x="3311116" y="3741094"/>
            <a:ext cx="327808" cy="369332"/>
            <a:chOff x="1605217" y="1448664"/>
            <a:chExt cx="327808" cy="369332"/>
          </a:xfrm>
        </p:grpSpPr>
        <p:sp>
          <p:nvSpPr>
            <p:cNvPr id="86" name="Oval 85"/>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87" name="TextBox 86"/>
            <p:cNvSpPr txBox="1"/>
            <p:nvPr/>
          </p:nvSpPr>
          <p:spPr>
            <a:xfrm>
              <a:off x="1632154" y="1448664"/>
              <a:ext cx="300871" cy="369332"/>
            </a:xfrm>
            <a:prstGeom prst="rect">
              <a:avLst/>
            </a:prstGeom>
            <a:noFill/>
          </p:spPr>
          <p:txBody>
            <a:bodyPr wrap="none" rtlCol="0">
              <a:spAutoFit/>
            </a:bodyPr>
            <a:lstStyle/>
            <a:p>
              <a:r>
                <a:rPr lang="en-US" b="1" dirty="0" smtClean="0"/>
                <a:t>e</a:t>
              </a:r>
              <a:endParaRPr lang="en-US" b="1" dirty="0"/>
            </a:p>
          </p:txBody>
        </p:sp>
      </p:grpSp>
      <p:grpSp>
        <p:nvGrpSpPr>
          <p:cNvPr id="88" name="Group 87"/>
          <p:cNvGrpSpPr/>
          <p:nvPr/>
        </p:nvGrpSpPr>
        <p:grpSpPr>
          <a:xfrm>
            <a:off x="4544318" y="2095911"/>
            <a:ext cx="327808" cy="369332"/>
            <a:chOff x="1605217" y="1448664"/>
            <a:chExt cx="327808" cy="369332"/>
          </a:xfrm>
        </p:grpSpPr>
        <p:sp>
          <p:nvSpPr>
            <p:cNvPr id="114" name="Oval 113"/>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15" name="TextBox 114"/>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116" name="Group 115"/>
          <p:cNvGrpSpPr/>
          <p:nvPr/>
        </p:nvGrpSpPr>
        <p:grpSpPr>
          <a:xfrm>
            <a:off x="2903754" y="2116960"/>
            <a:ext cx="327808" cy="369332"/>
            <a:chOff x="1605217" y="1448664"/>
            <a:chExt cx="327808" cy="369332"/>
          </a:xfrm>
        </p:grpSpPr>
        <p:sp>
          <p:nvSpPr>
            <p:cNvPr id="117" name="Oval 116"/>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18" name="TextBox 117"/>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119" name="Group 118"/>
          <p:cNvGrpSpPr/>
          <p:nvPr/>
        </p:nvGrpSpPr>
        <p:grpSpPr>
          <a:xfrm>
            <a:off x="5224015" y="2614007"/>
            <a:ext cx="327808" cy="369332"/>
            <a:chOff x="1605217" y="1448664"/>
            <a:chExt cx="327808" cy="369332"/>
          </a:xfrm>
        </p:grpSpPr>
        <p:sp>
          <p:nvSpPr>
            <p:cNvPr id="120" name="Oval 119"/>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21" name="TextBox 120"/>
            <p:cNvSpPr txBox="1"/>
            <p:nvPr/>
          </p:nvSpPr>
          <p:spPr>
            <a:xfrm>
              <a:off x="1632154" y="1448664"/>
              <a:ext cx="300871" cy="369332"/>
            </a:xfrm>
            <a:prstGeom prst="rect">
              <a:avLst/>
            </a:prstGeom>
            <a:noFill/>
          </p:spPr>
          <p:txBody>
            <a:bodyPr wrap="none" rtlCol="0">
              <a:spAutoFit/>
            </a:bodyPr>
            <a:lstStyle/>
            <a:p>
              <a:r>
                <a:rPr lang="en-US" b="1" dirty="0" smtClean="0"/>
                <a:t>e</a:t>
              </a:r>
              <a:endParaRPr lang="en-US" b="1" dirty="0"/>
            </a:p>
          </p:txBody>
        </p:sp>
      </p:grpSp>
      <p:grpSp>
        <p:nvGrpSpPr>
          <p:cNvPr id="122" name="Group 121"/>
          <p:cNvGrpSpPr/>
          <p:nvPr/>
        </p:nvGrpSpPr>
        <p:grpSpPr>
          <a:xfrm>
            <a:off x="1866165" y="3059665"/>
            <a:ext cx="327808" cy="369332"/>
            <a:chOff x="1605217" y="1448664"/>
            <a:chExt cx="327808" cy="369332"/>
          </a:xfrm>
        </p:grpSpPr>
        <p:sp>
          <p:nvSpPr>
            <p:cNvPr id="123" name="Oval 122"/>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24" name="TextBox 123"/>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125" name="Group 124"/>
          <p:cNvGrpSpPr/>
          <p:nvPr/>
        </p:nvGrpSpPr>
        <p:grpSpPr>
          <a:xfrm>
            <a:off x="5376855" y="4461292"/>
            <a:ext cx="327808" cy="369332"/>
            <a:chOff x="1605217" y="1448664"/>
            <a:chExt cx="327808" cy="369332"/>
          </a:xfrm>
        </p:grpSpPr>
        <p:sp>
          <p:nvSpPr>
            <p:cNvPr id="126" name="Oval 125"/>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27" name="TextBox 126"/>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128" name="Group 127"/>
          <p:cNvGrpSpPr/>
          <p:nvPr/>
        </p:nvGrpSpPr>
        <p:grpSpPr>
          <a:xfrm>
            <a:off x="4650958" y="4315424"/>
            <a:ext cx="327808" cy="369332"/>
            <a:chOff x="1605217" y="1448664"/>
            <a:chExt cx="327808" cy="369332"/>
          </a:xfrm>
        </p:grpSpPr>
        <p:sp>
          <p:nvSpPr>
            <p:cNvPr id="129" name="Oval 128"/>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30" name="TextBox 129"/>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131" name="Group 130"/>
          <p:cNvGrpSpPr/>
          <p:nvPr/>
        </p:nvGrpSpPr>
        <p:grpSpPr>
          <a:xfrm>
            <a:off x="4026630" y="2934533"/>
            <a:ext cx="327808" cy="369332"/>
            <a:chOff x="1605217" y="1448664"/>
            <a:chExt cx="327808" cy="369332"/>
          </a:xfrm>
        </p:grpSpPr>
        <p:sp>
          <p:nvSpPr>
            <p:cNvPr id="132" name="Oval 131"/>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33" name="TextBox 132"/>
            <p:cNvSpPr txBox="1"/>
            <p:nvPr/>
          </p:nvSpPr>
          <p:spPr>
            <a:xfrm>
              <a:off x="1632154" y="1448664"/>
              <a:ext cx="300871" cy="369332"/>
            </a:xfrm>
            <a:prstGeom prst="rect">
              <a:avLst/>
            </a:prstGeom>
            <a:noFill/>
          </p:spPr>
          <p:txBody>
            <a:bodyPr wrap="none" rtlCol="0">
              <a:spAutoFit/>
            </a:bodyPr>
            <a:lstStyle/>
            <a:p>
              <a:r>
                <a:rPr lang="en-US" b="1" dirty="0"/>
                <a:t>e</a:t>
              </a:r>
            </a:p>
          </p:txBody>
        </p:sp>
      </p:grpSp>
      <p:pic>
        <p:nvPicPr>
          <p:cNvPr id="134" name="Picture 133"/>
          <p:cNvPicPr>
            <a:picLocks noChangeAspect="1"/>
          </p:cNvPicPr>
          <p:nvPr/>
        </p:nvPicPr>
        <p:blipFill>
          <a:blip r:embed="rId2"/>
          <a:stretch>
            <a:fillRect/>
          </a:stretch>
        </p:blipFill>
        <p:spPr>
          <a:xfrm rot="15191300">
            <a:off x="6755566" y="4709960"/>
            <a:ext cx="2243009" cy="1969286"/>
          </a:xfrm>
          <a:prstGeom prst="rect">
            <a:avLst/>
          </a:prstGeom>
        </p:spPr>
      </p:pic>
    </p:spTree>
    <p:extLst>
      <p:ext uri="{BB962C8B-B14F-4D97-AF65-F5344CB8AC3E}">
        <p14:creationId xmlns:p14="http://schemas.microsoft.com/office/powerpoint/2010/main" val="1238337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3.32175E-6 -1.23091E-6 L 0.3221 0.32277 " pathEditMode="relative" ptsTypes="AA">
                                      <p:cBhvr>
                                        <p:cTn id="6" dur="2000" fill="hold"/>
                                        <p:tgtEl>
                                          <p:spTgt spid="98"/>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7.19944E-6 -9.24109E-6 L 0.2559 0.2596 " pathEditMode="relative" ptsTypes="AA">
                                      <p:cBhvr>
                                        <p:cTn id="8" dur="2000" fill="hold"/>
                                        <p:tgtEl>
                                          <p:spTgt spid="116"/>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4.76025E-6 1.74456E-6 L 0.20986 0.18672 " pathEditMode="relative" rAng="0" ptsTypes="AA">
                                      <p:cBhvr>
                                        <p:cTn id="10" dur="2000" fill="hold"/>
                                        <p:tgtEl>
                                          <p:spTgt spid="101"/>
                                        </p:tgtEl>
                                        <p:attrNameLst>
                                          <p:attrName>ppt_x</p:attrName>
                                          <p:attrName>ppt_y</p:attrName>
                                        </p:attrNameLst>
                                      </p:cBhvr>
                                      <p:rCtr x="10493" y="9324"/>
                                    </p:animMotion>
                                  </p:childTnLst>
                                </p:cTn>
                              </p:par>
                              <p:par>
                                <p:cTn id="11" presetID="0" presetClass="path" presetSubtype="0" accel="50000" decel="50000" fill="hold" nodeType="withEffect">
                                  <p:stCondLst>
                                    <p:cond delay="0"/>
                                  </p:stCondLst>
                                  <p:childTnLst>
                                    <p:animMotion origin="layout" path="M 0.05473 0.03355 L 0.3294 0.24086 " pathEditMode="relative" rAng="0" ptsTypes="AA">
                                      <p:cBhvr>
                                        <p:cTn id="12" dur="2000" fill="hold"/>
                                        <p:tgtEl>
                                          <p:spTgt spid="122"/>
                                        </p:tgtEl>
                                        <p:attrNameLst>
                                          <p:attrName>ppt_x</p:attrName>
                                          <p:attrName>ppt_y</p:attrName>
                                        </p:attrNameLst>
                                      </p:cBhvr>
                                      <p:rCtr x="13725" y="10366"/>
                                    </p:animMotion>
                                  </p:childTnLst>
                                </p:cTn>
                              </p:par>
                              <p:par>
                                <p:cTn id="13" presetID="0" presetClass="path" presetSubtype="0" accel="50000" decel="50000" fill="hold" nodeType="withEffect">
                                  <p:stCondLst>
                                    <p:cond delay="0"/>
                                  </p:stCondLst>
                                  <p:childTnLst>
                                    <p:animMotion origin="layout" path="M 2.94649E-6 -1.85099E-7 L 0.23732 0.13396 " pathEditMode="relative" ptsTypes="AA">
                                      <p:cBhvr>
                                        <p:cTn id="14" dur="2000" fill="hold"/>
                                        <p:tgtEl>
                                          <p:spTgt spid="105"/>
                                        </p:tgtEl>
                                        <p:attrNameLst>
                                          <p:attrName>ppt_x</p:attrName>
                                          <p:attrName>ppt_y</p:attrName>
                                        </p:attrNameLst>
                                      </p:cBhvr>
                                    </p:animMotion>
                                  </p:childTnLst>
                                </p:cTn>
                              </p:par>
                              <p:par>
                                <p:cTn id="15" presetID="0" presetClass="path" presetSubtype="0" accel="50000" decel="50000" fill="hold" nodeType="withEffect">
                                  <p:stCondLst>
                                    <p:cond delay="0"/>
                                  </p:stCondLst>
                                  <p:childTnLst>
                                    <p:animMotion origin="layout" path="M 0.02901 0.00578 L 0.17217 0.06802 " pathEditMode="relative" ptsTypes="AA">
                                      <p:cBhvr>
                                        <p:cTn id="16" dur="2000" fill="hold"/>
                                        <p:tgtEl>
                                          <p:spTgt spid="82"/>
                                        </p:tgtEl>
                                        <p:attrNameLst>
                                          <p:attrName>ppt_x</p:attrName>
                                          <p:attrName>ppt_y</p:attrName>
                                        </p:attrNameLst>
                                      </p:cBhvr>
                                    </p:animMotion>
                                  </p:childTnLst>
                                </p:cTn>
                              </p:par>
                              <p:par>
                                <p:cTn id="17" presetID="0" presetClass="path" presetSubtype="0" accel="50000" decel="50000" fill="hold" nodeType="withEffect">
                                  <p:stCondLst>
                                    <p:cond delay="0"/>
                                  </p:stCondLst>
                                  <p:childTnLst>
                                    <p:animMotion origin="layout" path="M 2.68242E-6 2.13327E-6 L 0.18867 0.323 " pathEditMode="relative" ptsTypes="AA">
                                      <p:cBhvr>
                                        <p:cTn id="18" dur="2000" fill="hold"/>
                                        <p:tgtEl>
                                          <p:spTgt spid="95"/>
                                        </p:tgtEl>
                                        <p:attrNameLst>
                                          <p:attrName>ppt_x</p:attrName>
                                          <p:attrName>ppt_y</p:attrName>
                                        </p:attrNameLst>
                                      </p:cBhvr>
                                    </p:animMotion>
                                  </p:childTnLst>
                                </p:cTn>
                              </p:par>
                              <p:par>
                                <p:cTn id="19" presetID="0" presetClass="path" presetSubtype="0" accel="50000" decel="50000" fill="hold" nodeType="withEffect">
                                  <p:stCondLst>
                                    <p:cond delay="0"/>
                                  </p:stCondLst>
                                  <p:childTnLst>
                                    <p:animMotion origin="layout" path="M -2.24461E-6 7.58908E-7 L 0.12787 0.29014 " pathEditMode="relative" ptsTypes="AA">
                                      <p:cBhvr>
                                        <p:cTn id="20" dur="2000" fill="hold"/>
                                        <p:tgtEl>
                                          <p:spTgt spid="88"/>
                                        </p:tgtEl>
                                        <p:attrNameLst>
                                          <p:attrName>ppt_x</p:attrName>
                                          <p:attrName>ppt_y</p:attrName>
                                        </p:attrNameLst>
                                      </p:cBhvr>
                                    </p:animMotion>
                                  </p:childTnLst>
                                </p:cTn>
                              </p:par>
                              <p:par>
                                <p:cTn id="21" presetID="0" presetClass="path" presetSubtype="0" accel="50000" decel="50000" fill="hold" nodeType="withEffect">
                                  <p:stCondLst>
                                    <p:cond delay="0"/>
                                  </p:stCondLst>
                                  <p:childTnLst>
                                    <p:animMotion origin="layout" path="M 0.00938 0.03587 L 0.07036 0.38408 " pathEditMode="relative" ptsTypes="AA">
                                      <p:cBhvr>
                                        <p:cTn id="22" dur="2000" fill="hold"/>
                                        <p:tgtEl>
                                          <p:spTgt spid="92"/>
                                        </p:tgtEl>
                                        <p:attrNameLst>
                                          <p:attrName>ppt_x</p:attrName>
                                          <p:attrName>ppt_y</p:attrName>
                                        </p:attrNameLst>
                                      </p:cBhvr>
                                    </p:animMotion>
                                  </p:childTnLst>
                                </p:cTn>
                              </p:par>
                              <p:par>
                                <p:cTn id="23" presetID="0" presetClass="path" presetSubtype="0" accel="50000" decel="50000" fill="hold" nodeType="withEffect">
                                  <p:stCondLst>
                                    <p:cond delay="0"/>
                                  </p:stCondLst>
                                  <p:childTnLst>
                                    <p:animMotion origin="layout" path="M 1.48714E-6 -1.46691E-6 L 0.05142 0.26052 " pathEditMode="relative" ptsTypes="AA">
                                      <p:cBhvr>
                                        <p:cTn id="24" dur="2000" fill="hold"/>
                                        <p:tgtEl>
                                          <p:spTgt spid="119"/>
                                        </p:tgtEl>
                                        <p:attrNameLst>
                                          <p:attrName>ppt_x</p:attrName>
                                          <p:attrName>ppt_y</p:attrName>
                                        </p:attrNameLst>
                                      </p:cBhvr>
                                    </p:animMotion>
                                  </p:childTnLst>
                                </p:cTn>
                              </p:par>
                              <p:par>
                                <p:cTn id="25" presetID="0" presetClass="path" presetSubtype="0" accel="50000" decel="50000" fill="hold" nodeType="withEffect">
                                  <p:stCondLst>
                                    <p:cond delay="0"/>
                                  </p:stCondLst>
                                  <p:childTnLst>
                                    <p:animMotion origin="layout" path="M 8.04726E-6 1.42527E-6 L 0.12805 0.19574 " pathEditMode="relative" ptsTypes="AA">
                                      <p:cBhvr>
                                        <p:cTn id="26" dur="2000" fill="hold"/>
                                        <p:tgtEl>
                                          <p:spTgt spid="131"/>
                                        </p:tgtEl>
                                        <p:attrNameLst>
                                          <p:attrName>ppt_x</p:attrName>
                                          <p:attrName>ppt_y</p:attrName>
                                        </p:attrNameLst>
                                      </p:cBhvr>
                                    </p:animMotion>
                                  </p:childTnLst>
                                </p:cTn>
                              </p:par>
                              <p:par>
                                <p:cTn id="27" presetID="0" presetClass="path" presetSubtype="0" accel="50000" decel="50000" fill="hold" nodeType="withEffect">
                                  <p:stCondLst>
                                    <p:cond delay="0"/>
                                  </p:stCondLst>
                                  <p:childTnLst>
                                    <p:animMotion origin="layout" path="M -7.78318E-6 8.01018E-6 L 0.02571 0.03101 " pathEditMode="relative" ptsTypes="AA">
                                      <p:cBhvr>
                                        <p:cTn id="28" dur="2000" fill="hold"/>
                                        <p:tgtEl>
                                          <p:spTgt spid="125"/>
                                        </p:tgtEl>
                                        <p:attrNameLst>
                                          <p:attrName>ppt_x</p:attrName>
                                          <p:attrName>ppt_y</p:attrName>
                                        </p:attrNameLst>
                                      </p:cBhvr>
                                    </p:animMotion>
                                  </p:childTnLst>
                                </p:cTn>
                              </p:par>
                              <p:par>
                                <p:cTn id="29" presetID="0" presetClass="path" presetSubtype="0" accel="50000" decel="50000" fill="hold" nodeType="withEffect">
                                  <p:stCondLst>
                                    <p:cond delay="0"/>
                                  </p:stCondLst>
                                  <p:childTnLst>
                                    <p:animMotion origin="layout" path="M -9.03405E-7 1.04581E-6 L 0.1211 0.15895 " pathEditMode="relative" ptsTypes="AA">
                                      <p:cBhvr>
                                        <p:cTn id="30" dur="2000" fill="hold"/>
                                        <p:tgtEl>
                                          <p:spTgt spid="89"/>
                                        </p:tgtEl>
                                        <p:attrNameLst>
                                          <p:attrName>ppt_x</p:attrName>
                                          <p:attrName>ppt_y</p:attrName>
                                        </p:attrNameLst>
                                      </p:cBhvr>
                                    </p:animMotion>
                                  </p:childTnLst>
                                </p:cTn>
                              </p:par>
                              <p:par>
                                <p:cTn id="31" presetID="0" presetClass="path" presetSubtype="0" accel="50000" decel="50000" fill="hold" nodeType="withEffect">
                                  <p:stCondLst>
                                    <p:cond delay="0"/>
                                  </p:stCondLst>
                                  <p:childTnLst>
                                    <p:animMotion origin="layout" path="M 9.03405E-7 3.22073E-6 L 0.06932 0.24271 " pathEditMode="relative" ptsTypes="AA">
                                      <p:cBhvr>
                                        <p:cTn id="32" dur="2000" fill="hold"/>
                                        <p:tgtEl>
                                          <p:spTgt spid="111"/>
                                        </p:tgtEl>
                                        <p:attrNameLst>
                                          <p:attrName>ppt_x</p:attrName>
                                          <p:attrName>ppt_y</p:attrName>
                                        </p:attrNameLst>
                                      </p:cBhvr>
                                    </p:animMotion>
                                  </p:childTnLst>
                                </p:cTn>
                              </p:par>
                              <p:par>
                                <p:cTn id="33" presetID="0" presetClass="path" presetSubtype="0" accel="50000" decel="50000" fill="hold" nodeType="withEffect">
                                  <p:stCondLst>
                                    <p:cond delay="0"/>
                                  </p:stCondLst>
                                  <p:childTnLst>
                                    <p:animMotion origin="layout" path="M 0.01876 0.02314 L 0.22603 0.17076 " pathEditMode="relative" ptsTypes="AA">
                                      <p:cBhvr>
                                        <p:cTn id="34" dur="2000" fill="hold"/>
                                        <p:tgtEl>
                                          <p:spTgt spid="85"/>
                                        </p:tgtEl>
                                        <p:attrNameLst>
                                          <p:attrName>ppt_x</p:attrName>
                                          <p:attrName>ppt_y</p:attrName>
                                        </p:attrNameLst>
                                      </p:cBhvr>
                                    </p:animMotion>
                                  </p:childTnLst>
                                </p:cTn>
                              </p:par>
                              <p:par>
                                <p:cTn id="35" presetID="0" presetClass="path" presetSubtype="0" accel="50000" decel="50000" fill="hold" nodeType="withEffect">
                                  <p:stCondLst>
                                    <p:cond delay="0"/>
                                  </p:stCondLst>
                                  <p:childTnLst>
                                    <p:animMotion origin="layout" path="M -3.90549E-6 -1.37436E-6 L 0.1647 0.10412 " pathEditMode="relative" ptsTypes="AA">
                                      <p:cBhvr>
                                        <p:cTn id="36" dur="2000" fill="hold"/>
                                        <p:tgtEl>
                                          <p:spTgt spid="3"/>
                                        </p:tgtEl>
                                        <p:attrNameLst>
                                          <p:attrName>ppt_x</p:attrName>
                                          <p:attrName>ppt_y</p:attrName>
                                        </p:attrNameLst>
                                      </p:cBhvr>
                                    </p:animMotion>
                                  </p:childTnLst>
                                </p:cTn>
                              </p:par>
                              <p:par>
                                <p:cTn id="37" presetID="0" presetClass="path" presetSubtype="0" accel="50000" decel="50000" fill="hold" nodeType="withEffect">
                                  <p:stCondLst>
                                    <p:cond delay="0"/>
                                  </p:stCondLst>
                                  <p:childTnLst>
                                    <p:animMotion origin="layout" path="M 3.87769E-6 2.86904E-7 L 0.11414 0.07358 " pathEditMode="relative" ptsTypes="AA">
                                      <p:cBhvr>
                                        <p:cTn id="38" dur="2000" fill="hold"/>
                                        <p:tgtEl>
                                          <p:spTgt spid="128"/>
                                        </p:tgtEl>
                                        <p:attrNameLst>
                                          <p:attrName>ppt_x</p:attrName>
                                          <p:attrName>ppt_y</p:attrName>
                                        </p:attrNameLst>
                                      </p:cBhvr>
                                    </p:animMotion>
                                  </p:childTnLst>
                                </p:cTn>
                              </p:par>
                              <p:par>
                                <p:cTn id="39" presetID="0" presetClass="path" presetSubtype="0" accel="50000" decel="50000" fill="hold" nodeType="withEffect">
                                  <p:stCondLst>
                                    <p:cond delay="0"/>
                                  </p:stCondLst>
                                  <p:childTnLst>
                                    <p:animMotion origin="layout" path="M -7.5747E-7 -1.37436E-6 L 0.05767 0.17399 " pathEditMode="relative" ptsTypes="AA">
                                      <p:cBhvr>
                                        <p:cTn id="40" dur="2000" fill="hold"/>
                                        <p:tgtEl>
                                          <p:spTgt spid="10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p:cNvSpPr/>
          <p:nvPr/>
        </p:nvSpPr>
        <p:spPr>
          <a:xfrm>
            <a:off x="721360" y="822960"/>
            <a:ext cx="4744720" cy="3952240"/>
          </a:xfrm>
          <a:prstGeom prst="rect">
            <a:avLst/>
          </a:prstGeom>
          <a:solidFill>
            <a:schemeClr val="bg1">
              <a:lumMod val="7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4"/>
          <p:cNvGrpSpPr/>
          <p:nvPr/>
        </p:nvGrpSpPr>
        <p:grpSpPr>
          <a:xfrm>
            <a:off x="1059194" y="979738"/>
            <a:ext cx="4141667" cy="3588021"/>
            <a:chOff x="1040745" y="987905"/>
            <a:chExt cx="4141667" cy="3588021"/>
          </a:xfrm>
        </p:grpSpPr>
        <p:sp>
          <p:nvSpPr>
            <p:cNvPr id="4" name="Oval 3"/>
            <p:cNvSpPr/>
            <p:nvPr/>
          </p:nvSpPr>
          <p:spPr>
            <a:xfrm>
              <a:off x="1040745" y="987905"/>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53" name="Oval 52"/>
            <p:cNvSpPr/>
            <p:nvPr/>
          </p:nvSpPr>
          <p:spPr>
            <a:xfrm>
              <a:off x="1739977" y="987905"/>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54" name="Oval 53"/>
            <p:cNvSpPr/>
            <p:nvPr/>
          </p:nvSpPr>
          <p:spPr>
            <a:xfrm>
              <a:off x="2468131" y="987905"/>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55" name="Oval 54"/>
            <p:cNvSpPr/>
            <p:nvPr/>
          </p:nvSpPr>
          <p:spPr>
            <a:xfrm>
              <a:off x="3201210" y="987905"/>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56" name="Oval 55"/>
            <p:cNvSpPr/>
            <p:nvPr/>
          </p:nvSpPr>
          <p:spPr>
            <a:xfrm>
              <a:off x="3900442" y="987905"/>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57" name="Oval 56"/>
            <p:cNvSpPr/>
            <p:nvPr/>
          </p:nvSpPr>
          <p:spPr>
            <a:xfrm>
              <a:off x="4582034" y="992806"/>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58" name="Oval 57"/>
            <p:cNvSpPr/>
            <p:nvPr/>
          </p:nvSpPr>
          <p:spPr>
            <a:xfrm>
              <a:off x="1058385" y="172393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59" name="Oval 58"/>
            <p:cNvSpPr/>
            <p:nvPr/>
          </p:nvSpPr>
          <p:spPr>
            <a:xfrm>
              <a:off x="1757617" y="172393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0" name="Oval 59"/>
            <p:cNvSpPr/>
            <p:nvPr/>
          </p:nvSpPr>
          <p:spPr>
            <a:xfrm>
              <a:off x="2485771" y="172393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1" name="Oval 60"/>
            <p:cNvSpPr/>
            <p:nvPr/>
          </p:nvSpPr>
          <p:spPr>
            <a:xfrm>
              <a:off x="3218850" y="172393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2" name="Oval 61"/>
            <p:cNvSpPr/>
            <p:nvPr/>
          </p:nvSpPr>
          <p:spPr>
            <a:xfrm>
              <a:off x="3918082" y="172393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3" name="Oval 62"/>
            <p:cNvSpPr/>
            <p:nvPr/>
          </p:nvSpPr>
          <p:spPr>
            <a:xfrm>
              <a:off x="4599674" y="1728833"/>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4" name="Oval 63"/>
            <p:cNvSpPr/>
            <p:nvPr/>
          </p:nvSpPr>
          <p:spPr>
            <a:xfrm>
              <a:off x="1076651" y="2469761"/>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5" name="Oval 64"/>
            <p:cNvSpPr/>
            <p:nvPr/>
          </p:nvSpPr>
          <p:spPr>
            <a:xfrm>
              <a:off x="1775883" y="2469761"/>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6" name="Oval 65"/>
            <p:cNvSpPr/>
            <p:nvPr/>
          </p:nvSpPr>
          <p:spPr>
            <a:xfrm>
              <a:off x="2504037" y="2469761"/>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7" name="Oval 66"/>
            <p:cNvSpPr/>
            <p:nvPr/>
          </p:nvSpPr>
          <p:spPr>
            <a:xfrm>
              <a:off x="3237116" y="2469761"/>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8" name="Oval 67"/>
            <p:cNvSpPr/>
            <p:nvPr/>
          </p:nvSpPr>
          <p:spPr>
            <a:xfrm>
              <a:off x="3936348" y="2469761"/>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9" name="Oval 68"/>
            <p:cNvSpPr/>
            <p:nvPr/>
          </p:nvSpPr>
          <p:spPr>
            <a:xfrm>
              <a:off x="4617940" y="247466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0" name="Oval 69"/>
            <p:cNvSpPr/>
            <p:nvPr/>
          </p:nvSpPr>
          <p:spPr>
            <a:xfrm>
              <a:off x="1094291" y="320578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1" name="Oval 70"/>
            <p:cNvSpPr/>
            <p:nvPr/>
          </p:nvSpPr>
          <p:spPr>
            <a:xfrm>
              <a:off x="1793523" y="320578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2" name="Oval 71"/>
            <p:cNvSpPr/>
            <p:nvPr/>
          </p:nvSpPr>
          <p:spPr>
            <a:xfrm>
              <a:off x="2521677" y="320578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3" name="Oval 72"/>
            <p:cNvSpPr/>
            <p:nvPr/>
          </p:nvSpPr>
          <p:spPr>
            <a:xfrm>
              <a:off x="3254756" y="320578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4" name="Oval 73"/>
            <p:cNvSpPr/>
            <p:nvPr/>
          </p:nvSpPr>
          <p:spPr>
            <a:xfrm>
              <a:off x="3953988" y="320578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5" name="Oval 74"/>
            <p:cNvSpPr/>
            <p:nvPr/>
          </p:nvSpPr>
          <p:spPr>
            <a:xfrm>
              <a:off x="4635580" y="3210689"/>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6" name="Oval 75"/>
            <p:cNvSpPr/>
            <p:nvPr/>
          </p:nvSpPr>
          <p:spPr>
            <a:xfrm>
              <a:off x="1090619" y="3982497"/>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7" name="Oval 76"/>
            <p:cNvSpPr/>
            <p:nvPr/>
          </p:nvSpPr>
          <p:spPr>
            <a:xfrm>
              <a:off x="1789851" y="3982497"/>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8" name="Oval 77"/>
            <p:cNvSpPr/>
            <p:nvPr/>
          </p:nvSpPr>
          <p:spPr>
            <a:xfrm>
              <a:off x="2518005" y="3982497"/>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9" name="Oval 78"/>
            <p:cNvSpPr/>
            <p:nvPr/>
          </p:nvSpPr>
          <p:spPr>
            <a:xfrm>
              <a:off x="3251084" y="3982497"/>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80" name="Oval 79"/>
            <p:cNvSpPr/>
            <p:nvPr/>
          </p:nvSpPr>
          <p:spPr>
            <a:xfrm>
              <a:off x="3950316" y="3982497"/>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81" name="Oval 80"/>
            <p:cNvSpPr/>
            <p:nvPr/>
          </p:nvSpPr>
          <p:spPr>
            <a:xfrm>
              <a:off x="4631908" y="398739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grpSp>
      <p:grpSp>
        <p:nvGrpSpPr>
          <p:cNvPr id="3" name="Group 2"/>
          <p:cNvGrpSpPr/>
          <p:nvPr/>
        </p:nvGrpSpPr>
        <p:grpSpPr>
          <a:xfrm>
            <a:off x="3104320" y="3702838"/>
            <a:ext cx="300871" cy="369332"/>
            <a:chOff x="1604163" y="1452287"/>
            <a:chExt cx="300871" cy="369332"/>
          </a:xfrm>
        </p:grpSpPr>
        <p:sp>
          <p:nvSpPr>
            <p:cNvPr id="102" name="Oval 101"/>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2" name="TextBox 1"/>
            <p:cNvSpPr txBox="1"/>
            <p:nvPr/>
          </p:nvSpPr>
          <p:spPr>
            <a:xfrm>
              <a:off x="1604163" y="1452287"/>
              <a:ext cx="300871" cy="369332"/>
            </a:xfrm>
            <a:prstGeom prst="rect">
              <a:avLst/>
            </a:prstGeom>
            <a:noFill/>
          </p:spPr>
          <p:txBody>
            <a:bodyPr wrap="none" rtlCol="0">
              <a:spAutoFit/>
            </a:bodyPr>
            <a:lstStyle/>
            <a:p>
              <a:r>
                <a:rPr lang="en-US" b="1" dirty="0"/>
                <a:t>e</a:t>
              </a:r>
            </a:p>
          </p:txBody>
        </p:sp>
      </p:grpSp>
      <p:grpSp>
        <p:nvGrpSpPr>
          <p:cNvPr id="89" name="Group 88"/>
          <p:cNvGrpSpPr/>
          <p:nvPr/>
        </p:nvGrpSpPr>
        <p:grpSpPr>
          <a:xfrm>
            <a:off x="3184928" y="2999753"/>
            <a:ext cx="327808" cy="369332"/>
            <a:chOff x="1605217" y="1448664"/>
            <a:chExt cx="327808" cy="369332"/>
          </a:xfrm>
        </p:grpSpPr>
        <p:sp>
          <p:nvSpPr>
            <p:cNvPr id="90" name="Oval 89"/>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91" name="TextBox 90"/>
            <p:cNvSpPr txBox="1"/>
            <p:nvPr/>
          </p:nvSpPr>
          <p:spPr>
            <a:xfrm>
              <a:off x="1632154" y="1448664"/>
              <a:ext cx="300871" cy="369332"/>
            </a:xfrm>
            <a:prstGeom prst="rect">
              <a:avLst/>
            </a:prstGeom>
            <a:noFill/>
          </p:spPr>
          <p:txBody>
            <a:bodyPr wrap="none" rtlCol="0">
              <a:spAutoFit/>
            </a:bodyPr>
            <a:lstStyle/>
            <a:p>
              <a:r>
                <a:rPr lang="en-US" b="1" dirty="0" smtClean="0"/>
                <a:t>e</a:t>
              </a:r>
              <a:endParaRPr lang="en-US" b="1" dirty="0"/>
            </a:p>
          </p:txBody>
        </p:sp>
      </p:grpSp>
      <p:grpSp>
        <p:nvGrpSpPr>
          <p:cNvPr id="92" name="Group 91"/>
          <p:cNvGrpSpPr/>
          <p:nvPr/>
        </p:nvGrpSpPr>
        <p:grpSpPr>
          <a:xfrm>
            <a:off x="4418130" y="1354570"/>
            <a:ext cx="327808" cy="369332"/>
            <a:chOff x="1605217" y="1448664"/>
            <a:chExt cx="327808" cy="369332"/>
          </a:xfrm>
        </p:grpSpPr>
        <p:sp>
          <p:nvSpPr>
            <p:cNvPr id="93" name="Oval 92"/>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94" name="TextBox 93"/>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95" name="Group 94"/>
          <p:cNvGrpSpPr/>
          <p:nvPr/>
        </p:nvGrpSpPr>
        <p:grpSpPr>
          <a:xfrm>
            <a:off x="2777566" y="1375619"/>
            <a:ext cx="327808" cy="369332"/>
            <a:chOff x="1605217" y="1448664"/>
            <a:chExt cx="327808" cy="369332"/>
          </a:xfrm>
        </p:grpSpPr>
        <p:sp>
          <p:nvSpPr>
            <p:cNvPr id="96" name="Oval 95"/>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97" name="TextBox 96"/>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98" name="Group 97"/>
          <p:cNvGrpSpPr/>
          <p:nvPr/>
        </p:nvGrpSpPr>
        <p:grpSpPr>
          <a:xfrm>
            <a:off x="1320707" y="1396668"/>
            <a:ext cx="327808" cy="369332"/>
            <a:chOff x="1605217" y="1448664"/>
            <a:chExt cx="327808" cy="369332"/>
          </a:xfrm>
        </p:grpSpPr>
        <p:sp>
          <p:nvSpPr>
            <p:cNvPr id="99" name="Oval 98"/>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00" name="TextBox 99"/>
            <p:cNvSpPr txBox="1"/>
            <p:nvPr/>
          </p:nvSpPr>
          <p:spPr>
            <a:xfrm>
              <a:off x="1632154" y="1448664"/>
              <a:ext cx="300871" cy="369332"/>
            </a:xfrm>
            <a:prstGeom prst="rect">
              <a:avLst/>
            </a:prstGeom>
            <a:noFill/>
          </p:spPr>
          <p:txBody>
            <a:bodyPr wrap="none" rtlCol="0">
              <a:spAutoFit/>
            </a:bodyPr>
            <a:lstStyle/>
            <a:p>
              <a:r>
                <a:rPr lang="en-US" b="1" dirty="0" smtClean="0"/>
                <a:t>e</a:t>
              </a:r>
              <a:endParaRPr lang="en-US" b="1" dirty="0"/>
            </a:p>
          </p:txBody>
        </p:sp>
      </p:grpSp>
      <p:grpSp>
        <p:nvGrpSpPr>
          <p:cNvPr id="101" name="Group 100"/>
          <p:cNvGrpSpPr/>
          <p:nvPr/>
        </p:nvGrpSpPr>
        <p:grpSpPr>
          <a:xfrm>
            <a:off x="1739977" y="2318324"/>
            <a:ext cx="327808" cy="369332"/>
            <a:chOff x="1605217" y="1448664"/>
            <a:chExt cx="327808" cy="369332"/>
          </a:xfrm>
        </p:grpSpPr>
        <p:sp>
          <p:nvSpPr>
            <p:cNvPr id="103" name="Oval 102"/>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04" name="TextBox 103"/>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105" name="Group 104"/>
          <p:cNvGrpSpPr/>
          <p:nvPr/>
        </p:nvGrpSpPr>
        <p:grpSpPr>
          <a:xfrm>
            <a:off x="1473547" y="3243953"/>
            <a:ext cx="327808" cy="369332"/>
            <a:chOff x="1605217" y="1448664"/>
            <a:chExt cx="327808" cy="369332"/>
          </a:xfrm>
        </p:grpSpPr>
        <p:sp>
          <p:nvSpPr>
            <p:cNvPr id="106" name="Oval 105"/>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07" name="TextBox 106"/>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108" name="Group 107"/>
          <p:cNvGrpSpPr/>
          <p:nvPr/>
        </p:nvGrpSpPr>
        <p:grpSpPr>
          <a:xfrm>
            <a:off x="4492053" y="3025144"/>
            <a:ext cx="327808" cy="369332"/>
            <a:chOff x="1605217" y="1448664"/>
            <a:chExt cx="327808" cy="369332"/>
          </a:xfrm>
        </p:grpSpPr>
        <p:sp>
          <p:nvSpPr>
            <p:cNvPr id="109" name="Oval 108"/>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10" name="TextBox 109"/>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111" name="Group 110"/>
          <p:cNvGrpSpPr/>
          <p:nvPr/>
        </p:nvGrpSpPr>
        <p:grpSpPr>
          <a:xfrm>
            <a:off x="3900442" y="2193192"/>
            <a:ext cx="327808" cy="369332"/>
            <a:chOff x="1605217" y="1448664"/>
            <a:chExt cx="327808" cy="369332"/>
          </a:xfrm>
        </p:grpSpPr>
        <p:sp>
          <p:nvSpPr>
            <p:cNvPr id="112" name="Oval 111"/>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13" name="TextBox 112"/>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82" name="Group 81"/>
          <p:cNvGrpSpPr/>
          <p:nvPr/>
        </p:nvGrpSpPr>
        <p:grpSpPr>
          <a:xfrm>
            <a:off x="2308312" y="3949799"/>
            <a:ext cx="300871" cy="369332"/>
            <a:chOff x="1604163" y="1452287"/>
            <a:chExt cx="300871" cy="369332"/>
          </a:xfrm>
        </p:grpSpPr>
        <p:sp>
          <p:nvSpPr>
            <p:cNvPr id="83" name="Oval 82"/>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84" name="TextBox 83"/>
            <p:cNvSpPr txBox="1"/>
            <p:nvPr/>
          </p:nvSpPr>
          <p:spPr>
            <a:xfrm>
              <a:off x="1604163" y="1452287"/>
              <a:ext cx="300871" cy="369332"/>
            </a:xfrm>
            <a:prstGeom prst="rect">
              <a:avLst/>
            </a:prstGeom>
            <a:noFill/>
          </p:spPr>
          <p:txBody>
            <a:bodyPr wrap="none" rtlCol="0">
              <a:spAutoFit/>
            </a:bodyPr>
            <a:lstStyle/>
            <a:p>
              <a:r>
                <a:rPr lang="en-US" b="1" dirty="0"/>
                <a:t>e</a:t>
              </a:r>
            </a:p>
          </p:txBody>
        </p:sp>
      </p:grpSp>
      <p:grpSp>
        <p:nvGrpSpPr>
          <p:cNvPr id="85" name="Group 84"/>
          <p:cNvGrpSpPr/>
          <p:nvPr/>
        </p:nvGrpSpPr>
        <p:grpSpPr>
          <a:xfrm>
            <a:off x="2388920" y="3246714"/>
            <a:ext cx="327808" cy="369332"/>
            <a:chOff x="1605217" y="1448664"/>
            <a:chExt cx="327808" cy="369332"/>
          </a:xfrm>
        </p:grpSpPr>
        <p:sp>
          <p:nvSpPr>
            <p:cNvPr id="86" name="Oval 85"/>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87" name="TextBox 86"/>
            <p:cNvSpPr txBox="1"/>
            <p:nvPr/>
          </p:nvSpPr>
          <p:spPr>
            <a:xfrm>
              <a:off x="1632154" y="1448664"/>
              <a:ext cx="300871" cy="369332"/>
            </a:xfrm>
            <a:prstGeom prst="rect">
              <a:avLst/>
            </a:prstGeom>
            <a:noFill/>
          </p:spPr>
          <p:txBody>
            <a:bodyPr wrap="none" rtlCol="0">
              <a:spAutoFit/>
            </a:bodyPr>
            <a:lstStyle/>
            <a:p>
              <a:r>
                <a:rPr lang="en-US" b="1" dirty="0" smtClean="0"/>
                <a:t>e</a:t>
              </a:r>
              <a:endParaRPr lang="en-US" b="1" dirty="0"/>
            </a:p>
          </p:txBody>
        </p:sp>
      </p:grpSp>
      <p:grpSp>
        <p:nvGrpSpPr>
          <p:cNvPr id="88" name="Group 87"/>
          <p:cNvGrpSpPr/>
          <p:nvPr/>
        </p:nvGrpSpPr>
        <p:grpSpPr>
          <a:xfrm>
            <a:off x="3622122" y="1601531"/>
            <a:ext cx="327808" cy="369332"/>
            <a:chOff x="1605217" y="1448664"/>
            <a:chExt cx="327808" cy="369332"/>
          </a:xfrm>
        </p:grpSpPr>
        <p:sp>
          <p:nvSpPr>
            <p:cNvPr id="114" name="Oval 113"/>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15" name="TextBox 114"/>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116" name="Group 115"/>
          <p:cNvGrpSpPr/>
          <p:nvPr/>
        </p:nvGrpSpPr>
        <p:grpSpPr>
          <a:xfrm>
            <a:off x="1981558" y="1622580"/>
            <a:ext cx="327808" cy="369332"/>
            <a:chOff x="1605217" y="1448664"/>
            <a:chExt cx="327808" cy="369332"/>
          </a:xfrm>
        </p:grpSpPr>
        <p:sp>
          <p:nvSpPr>
            <p:cNvPr id="117" name="Oval 116"/>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18" name="TextBox 117"/>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119" name="Group 118"/>
          <p:cNvGrpSpPr/>
          <p:nvPr/>
        </p:nvGrpSpPr>
        <p:grpSpPr>
          <a:xfrm>
            <a:off x="4301819" y="2119627"/>
            <a:ext cx="327808" cy="369332"/>
            <a:chOff x="1605217" y="1448664"/>
            <a:chExt cx="327808" cy="369332"/>
          </a:xfrm>
        </p:grpSpPr>
        <p:sp>
          <p:nvSpPr>
            <p:cNvPr id="120" name="Oval 119"/>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21" name="TextBox 120"/>
            <p:cNvSpPr txBox="1"/>
            <p:nvPr/>
          </p:nvSpPr>
          <p:spPr>
            <a:xfrm>
              <a:off x="1632154" y="1448664"/>
              <a:ext cx="300871" cy="369332"/>
            </a:xfrm>
            <a:prstGeom prst="rect">
              <a:avLst/>
            </a:prstGeom>
            <a:noFill/>
          </p:spPr>
          <p:txBody>
            <a:bodyPr wrap="none" rtlCol="0">
              <a:spAutoFit/>
            </a:bodyPr>
            <a:lstStyle/>
            <a:p>
              <a:r>
                <a:rPr lang="en-US" b="1" dirty="0" smtClean="0"/>
                <a:t>e</a:t>
              </a:r>
              <a:endParaRPr lang="en-US" b="1" dirty="0"/>
            </a:p>
          </p:txBody>
        </p:sp>
      </p:grpSp>
      <p:grpSp>
        <p:nvGrpSpPr>
          <p:cNvPr id="122" name="Group 121"/>
          <p:cNvGrpSpPr/>
          <p:nvPr/>
        </p:nvGrpSpPr>
        <p:grpSpPr>
          <a:xfrm>
            <a:off x="943969" y="2565285"/>
            <a:ext cx="327808" cy="369332"/>
            <a:chOff x="1605217" y="1448664"/>
            <a:chExt cx="327808" cy="369332"/>
          </a:xfrm>
        </p:grpSpPr>
        <p:sp>
          <p:nvSpPr>
            <p:cNvPr id="123" name="Oval 122"/>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24" name="TextBox 123"/>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125" name="Group 124"/>
          <p:cNvGrpSpPr/>
          <p:nvPr/>
        </p:nvGrpSpPr>
        <p:grpSpPr>
          <a:xfrm>
            <a:off x="4454659" y="3966912"/>
            <a:ext cx="327808" cy="369332"/>
            <a:chOff x="1605217" y="1448664"/>
            <a:chExt cx="327808" cy="369332"/>
          </a:xfrm>
        </p:grpSpPr>
        <p:sp>
          <p:nvSpPr>
            <p:cNvPr id="126" name="Oval 125"/>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27" name="TextBox 126"/>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128" name="Group 127"/>
          <p:cNvGrpSpPr/>
          <p:nvPr/>
        </p:nvGrpSpPr>
        <p:grpSpPr>
          <a:xfrm>
            <a:off x="3728762" y="3821044"/>
            <a:ext cx="327808" cy="369332"/>
            <a:chOff x="1605217" y="1448664"/>
            <a:chExt cx="327808" cy="369332"/>
          </a:xfrm>
        </p:grpSpPr>
        <p:sp>
          <p:nvSpPr>
            <p:cNvPr id="129" name="Oval 128"/>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30" name="TextBox 129"/>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131" name="Group 130"/>
          <p:cNvGrpSpPr/>
          <p:nvPr/>
        </p:nvGrpSpPr>
        <p:grpSpPr>
          <a:xfrm>
            <a:off x="3104434" y="2440153"/>
            <a:ext cx="327808" cy="369332"/>
            <a:chOff x="1605217" y="1448664"/>
            <a:chExt cx="327808" cy="369332"/>
          </a:xfrm>
        </p:grpSpPr>
        <p:sp>
          <p:nvSpPr>
            <p:cNvPr id="132" name="Oval 131"/>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33" name="TextBox 132"/>
            <p:cNvSpPr txBox="1"/>
            <p:nvPr/>
          </p:nvSpPr>
          <p:spPr>
            <a:xfrm>
              <a:off x="1632154" y="1448664"/>
              <a:ext cx="300871" cy="369332"/>
            </a:xfrm>
            <a:prstGeom prst="rect">
              <a:avLst/>
            </a:prstGeom>
            <a:noFill/>
          </p:spPr>
          <p:txBody>
            <a:bodyPr wrap="none" rtlCol="0">
              <a:spAutoFit/>
            </a:bodyPr>
            <a:lstStyle/>
            <a:p>
              <a:r>
                <a:rPr lang="en-US" b="1" dirty="0"/>
                <a:t>e</a:t>
              </a:r>
            </a:p>
          </p:txBody>
        </p:sp>
      </p:grpSp>
      <p:sp>
        <p:nvSpPr>
          <p:cNvPr id="8" name="TextBox 7"/>
          <p:cNvSpPr txBox="1"/>
          <p:nvPr/>
        </p:nvSpPr>
        <p:spPr>
          <a:xfrm>
            <a:off x="5709920" y="640080"/>
            <a:ext cx="3322320" cy="2585323"/>
          </a:xfrm>
          <a:prstGeom prst="rect">
            <a:avLst/>
          </a:prstGeom>
          <a:noFill/>
        </p:spPr>
        <p:txBody>
          <a:bodyPr wrap="square" rtlCol="0">
            <a:spAutoFit/>
          </a:bodyPr>
          <a:lstStyle/>
          <a:p>
            <a:r>
              <a:rPr lang="en-US" dirty="0" smtClean="0">
                <a:solidFill>
                  <a:srgbClr val="FF0000"/>
                </a:solidFill>
              </a:rPr>
              <a:t>Inside metal, there are tiny little </a:t>
            </a:r>
          </a:p>
          <a:p>
            <a:r>
              <a:rPr lang="en-US" dirty="0" smtClean="0">
                <a:solidFill>
                  <a:srgbClr val="FF0000"/>
                </a:solidFill>
              </a:rPr>
              <a:t>things. Some are called atoms (in black), some are called electron (in white).</a:t>
            </a:r>
          </a:p>
          <a:p>
            <a:endParaRPr lang="en-US" dirty="0">
              <a:solidFill>
                <a:srgbClr val="FF0000"/>
              </a:solidFill>
            </a:endParaRPr>
          </a:p>
          <a:p>
            <a:r>
              <a:rPr lang="en-US" dirty="0" smtClean="0">
                <a:solidFill>
                  <a:srgbClr val="FF0000"/>
                </a:solidFill>
              </a:rPr>
              <a:t>When you bring the magnet close to a piece of metal, the all piece moves but inside it, the little electrons move too.</a:t>
            </a:r>
            <a:endParaRPr lang="en-US" dirty="0">
              <a:solidFill>
                <a:srgbClr val="FF0000"/>
              </a:solidFill>
            </a:endParaRPr>
          </a:p>
        </p:txBody>
      </p:sp>
      <p:pic>
        <p:nvPicPr>
          <p:cNvPr id="134" name="Picture 133"/>
          <p:cNvPicPr>
            <a:picLocks noChangeAspect="1"/>
          </p:cNvPicPr>
          <p:nvPr/>
        </p:nvPicPr>
        <p:blipFill>
          <a:blip r:embed="rId2"/>
          <a:stretch>
            <a:fillRect/>
          </a:stretch>
        </p:blipFill>
        <p:spPr>
          <a:xfrm rot="15191300">
            <a:off x="6755566" y="4709960"/>
            <a:ext cx="2243009" cy="1969286"/>
          </a:xfrm>
          <a:prstGeom prst="rect">
            <a:avLst/>
          </a:prstGeom>
        </p:spPr>
      </p:pic>
    </p:spTree>
    <p:extLst>
      <p:ext uri="{BB962C8B-B14F-4D97-AF65-F5344CB8AC3E}">
        <p14:creationId xmlns:p14="http://schemas.microsoft.com/office/powerpoint/2010/main" val="124410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L 0.10164 0.07219 " pathEditMode="relative" ptsTypes="AA">
                                      <p:cBhvr>
                                        <p:cTn id="6" dur="2000" fill="hold"/>
                                        <p:tgtEl>
                                          <p:spTgt spid="7"/>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 0 L 0.10164 0.07219 " pathEditMode="relative" ptsTypes="AA">
                                      <p:cBhvr>
                                        <p:cTn id="8" dur="2000" fill="hold"/>
                                        <p:tgtEl>
                                          <p:spTgt spid="5"/>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0 0 L 0.10164 0.07219 " pathEditMode="relative" ptsTypes="AA">
                                      <p:cBhvr>
                                        <p:cTn id="10" dur="2000" fill="hold"/>
                                        <p:tgtEl>
                                          <p:spTgt spid="3"/>
                                        </p:tgtEl>
                                        <p:attrNameLst>
                                          <p:attrName>ppt_x</p:attrName>
                                          <p:attrName>ppt_y</p:attrName>
                                        </p:attrNameLst>
                                      </p:cBhvr>
                                    </p:animMotion>
                                  </p:childTnLst>
                                </p:cTn>
                              </p:par>
                              <p:par>
                                <p:cTn id="11" presetID="0" presetClass="path" presetSubtype="0" accel="50000" decel="50000" fill="hold" nodeType="withEffect">
                                  <p:stCondLst>
                                    <p:cond delay="0"/>
                                  </p:stCondLst>
                                  <p:childTnLst>
                                    <p:animMotion origin="layout" path="M 0 0 L 0.10164 0.07219 " pathEditMode="relative" ptsTypes="AA">
                                      <p:cBhvr>
                                        <p:cTn id="12" dur="2000" fill="hold"/>
                                        <p:tgtEl>
                                          <p:spTgt spid="89"/>
                                        </p:tgtEl>
                                        <p:attrNameLst>
                                          <p:attrName>ppt_x</p:attrName>
                                          <p:attrName>ppt_y</p:attrName>
                                        </p:attrNameLst>
                                      </p:cBhvr>
                                    </p:animMotion>
                                  </p:childTnLst>
                                </p:cTn>
                              </p:par>
                              <p:par>
                                <p:cTn id="13" presetID="0" presetClass="path" presetSubtype="0" accel="50000" decel="50000" fill="hold" nodeType="withEffect">
                                  <p:stCondLst>
                                    <p:cond delay="0"/>
                                  </p:stCondLst>
                                  <p:childTnLst>
                                    <p:animMotion origin="layout" path="M 0 0 L 0.10164 0.07219 " pathEditMode="relative" ptsTypes="AA">
                                      <p:cBhvr>
                                        <p:cTn id="14" dur="2000" fill="hold"/>
                                        <p:tgtEl>
                                          <p:spTgt spid="92"/>
                                        </p:tgtEl>
                                        <p:attrNameLst>
                                          <p:attrName>ppt_x</p:attrName>
                                          <p:attrName>ppt_y</p:attrName>
                                        </p:attrNameLst>
                                      </p:cBhvr>
                                    </p:animMotion>
                                  </p:childTnLst>
                                </p:cTn>
                              </p:par>
                              <p:par>
                                <p:cTn id="15" presetID="0" presetClass="path" presetSubtype="0" accel="50000" decel="50000" fill="hold" nodeType="withEffect">
                                  <p:stCondLst>
                                    <p:cond delay="0"/>
                                  </p:stCondLst>
                                  <p:childTnLst>
                                    <p:animMotion origin="layout" path="M 0 0 L 0.10164 0.07219 " pathEditMode="relative" ptsTypes="AA">
                                      <p:cBhvr>
                                        <p:cTn id="16" dur="2000" fill="hold"/>
                                        <p:tgtEl>
                                          <p:spTgt spid="95"/>
                                        </p:tgtEl>
                                        <p:attrNameLst>
                                          <p:attrName>ppt_x</p:attrName>
                                          <p:attrName>ppt_y</p:attrName>
                                        </p:attrNameLst>
                                      </p:cBhvr>
                                    </p:animMotion>
                                  </p:childTnLst>
                                </p:cTn>
                              </p:par>
                              <p:par>
                                <p:cTn id="17" presetID="0" presetClass="path" presetSubtype="0" accel="50000" decel="50000" fill="hold" nodeType="withEffect">
                                  <p:stCondLst>
                                    <p:cond delay="0"/>
                                  </p:stCondLst>
                                  <p:childTnLst>
                                    <p:animMotion origin="layout" path="M 0 0 L 0.10164 0.07219 " pathEditMode="relative" ptsTypes="AA">
                                      <p:cBhvr>
                                        <p:cTn id="18" dur="2000" fill="hold"/>
                                        <p:tgtEl>
                                          <p:spTgt spid="98"/>
                                        </p:tgtEl>
                                        <p:attrNameLst>
                                          <p:attrName>ppt_x</p:attrName>
                                          <p:attrName>ppt_y</p:attrName>
                                        </p:attrNameLst>
                                      </p:cBhvr>
                                    </p:animMotion>
                                  </p:childTnLst>
                                </p:cTn>
                              </p:par>
                              <p:par>
                                <p:cTn id="19" presetID="0" presetClass="path" presetSubtype="0" accel="50000" decel="50000" fill="hold" nodeType="withEffect">
                                  <p:stCondLst>
                                    <p:cond delay="0"/>
                                  </p:stCondLst>
                                  <p:childTnLst>
                                    <p:animMotion origin="layout" path="M 0 0 L 0.10164 0.07219 " pathEditMode="relative" ptsTypes="AA">
                                      <p:cBhvr>
                                        <p:cTn id="20" dur="2000" fill="hold"/>
                                        <p:tgtEl>
                                          <p:spTgt spid="101"/>
                                        </p:tgtEl>
                                        <p:attrNameLst>
                                          <p:attrName>ppt_x</p:attrName>
                                          <p:attrName>ppt_y</p:attrName>
                                        </p:attrNameLst>
                                      </p:cBhvr>
                                    </p:animMotion>
                                  </p:childTnLst>
                                </p:cTn>
                              </p:par>
                              <p:par>
                                <p:cTn id="21" presetID="0" presetClass="path" presetSubtype="0" accel="50000" decel="50000" fill="hold" nodeType="withEffect">
                                  <p:stCondLst>
                                    <p:cond delay="0"/>
                                  </p:stCondLst>
                                  <p:childTnLst>
                                    <p:animMotion origin="layout" path="M 0 0 L 0.10164 0.07219 " pathEditMode="relative" ptsTypes="AA">
                                      <p:cBhvr>
                                        <p:cTn id="22" dur="2000" fill="hold"/>
                                        <p:tgtEl>
                                          <p:spTgt spid="105"/>
                                        </p:tgtEl>
                                        <p:attrNameLst>
                                          <p:attrName>ppt_x</p:attrName>
                                          <p:attrName>ppt_y</p:attrName>
                                        </p:attrNameLst>
                                      </p:cBhvr>
                                    </p:animMotion>
                                  </p:childTnLst>
                                </p:cTn>
                              </p:par>
                              <p:par>
                                <p:cTn id="23" presetID="0" presetClass="path" presetSubtype="0" accel="50000" decel="50000" fill="hold" nodeType="withEffect">
                                  <p:stCondLst>
                                    <p:cond delay="0"/>
                                  </p:stCondLst>
                                  <p:childTnLst>
                                    <p:animMotion origin="layout" path="M 0 0 L 0.10164 0.07219 " pathEditMode="relative" ptsTypes="AA">
                                      <p:cBhvr>
                                        <p:cTn id="24" dur="2000" fill="hold"/>
                                        <p:tgtEl>
                                          <p:spTgt spid="108"/>
                                        </p:tgtEl>
                                        <p:attrNameLst>
                                          <p:attrName>ppt_x</p:attrName>
                                          <p:attrName>ppt_y</p:attrName>
                                        </p:attrNameLst>
                                      </p:cBhvr>
                                    </p:animMotion>
                                  </p:childTnLst>
                                </p:cTn>
                              </p:par>
                              <p:par>
                                <p:cTn id="25" presetID="0" presetClass="path" presetSubtype="0" accel="50000" decel="50000" fill="hold" nodeType="withEffect">
                                  <p:stCondLst>
                                    <p:cond delay="0"/>
                                  </p:stCondLst>
                                  <p:childTnLst>
                                    <p:animMotion origin="layout" path="M 0 0 L 0.10164 0.07219 " pathEditMode="relative" ptsTypes="AA">
                                      <p:cBhvr>
                                        <p:cTn id="26" dur="2000" fill="hold"/>
                                        <p:tgtEl>
                                          <p:spTgt spid="111"/>
                                        </p:tgtEl>
                                        <p:attrNameLst>
                                          <p:attrName>ppt_x</p:attrName>
                                          <p:attrName>ppt_y</p:attrName>
                                        </p:attrNameLst>
                                      </p:cBhvr>
                                    </p:animMotion>
                                  </p:childTnLst>
                                </p:cTn>
                              </p:par>
                              <p:par>
                                <p:cTn id="27" presetID="0" presetClass="path" presetSubtype="0" accel="50000" decel="50000" fill="hold" nodeType="withEffect">
                                  <p:stCondLst>
                                    <p:cond delay="0"/>
                                  </p:stCondLst>
                                  <p:childTnLst>
                                    <p:animMotion origin="layout" path="M 0 0 L 0.10164 0.07219 " pathEditMode="relative" ptsTypes="AA">
                                      <p:cBhvr>
                                        <p:cTn id="28" dur="2000" fill="hold"/>
                                        <p:tgtEl>
                                          <p:spTgt spid="82"/>
                                        </p:tgtEl>
                                        <p:attrNameLst>
                                          <p:attrName>ppt_x</p:attrName>
                                          <p:attrName>ppt_y</p:attrName>
                                        </p:attrNameLst>
                                      </p:cBhvr>
                                    </p:animMotion>
                                  </p:childTnLst>
                                </p:cTn>
                              </p:par>
                              <p:par>
                                <p:cTn id="29" presetID="0" presetClass="path" presetSubtype="0" accel="50000" decel="50000" fill="hold" nodeType="withEffect">
                                  <p:stCondLst>
                                    <p:cond delay="0"/>
                                  </p:stCondLst>
                                  <p:childTnLst>
                                    <p:animMotion origin="layout" path="M 0 0 L 0.10164 0.07219 " pathEditMode="relative" ptsTypes="AA">
                                      <p:cBhvr>
                                        <p:cTn id="30" dur="2000" fill="hold"/>
                                        <p:tgtEl>
                                          <p:spTgt spid="85"/>
                                        </p:tgtEl>
                                        <p:attrNameLst>
                                          <p:attrName>ppt_x</p:attrName>
                                          <p:attrName>ppt_y</p:attrName>
                                        </p:attrNameLst>
                                      </p:cBhvr>
                                    </p:animMotion>
                                  </p:childTnLst>
                                </p:cTn>
                              </p:par>
                              <p:par>
                                <p:cTn id="31" presetID="0" presetClass="path" presetSubtype="0" accel="50000" decel="50000" fill="hold" nodeType="withEffect">
                                  <p:stCondLst>
                                    <p:cond delay="0"/>
                                  </p:stCondLst>
                                  <p:childTnLst>
                                    <p:animMotion origin="layout" path="M 0 0 L 0.10164 0.07219 " pathEditMode="relative" ptsTypes="AA">
                                      <p:cBhvr>
                                        <p:cTn id="32" dur="2000" fill="hold"/>
                                        <p:tgtEl>
                                          <p:spTgt spid="88"/>
                                        </p:tgtEl>
                                        <p:attrNameLst>
                                          <p:attrName>ppt_x</p:attrName>
                                          <p:attrName>ppt_y</p:attrName>
                                        </p:attrNameLst>
                                      </p:cBhvr>
                                    </p:animMotion>
                                  </p:childTnLst>
                                </p:cTn>
                              </p:par>
                              <p:par>
                                <p:cTn id="33" presetID="0" presetClass="path" presetSubtype="0" accel="50000" decel="50000" fill="hold" nodeType="withEffect">
                                  <p:stCondLst>
                                    <p:cond delay="0"/>
                                  </p:stCondLst>
                                  <p:childTnLst>
                                    <p:animMotion origin="layout" path="M 0 0 L 0.10164 0.07219 " pathEditMode="relative" ptsTypes="AA">
                                      <p:cBhvr>
                                        <p:cTn id="34" dur="2000" fill="hold"/>
                                        <p:tgtEl>
                                          <p:spTgt spid="116"/>
                                        </p:tgtEl>
                                        <p:attrNameLst>
                                          <p:attrName>ppt_x</p:attrName>
                                          <p:attrName>ppt_y</p:attrName>
                                        </p:attrNameLst>
                                      </p:cBhvr>
                                    </p:animMotion>
                                  </p:childTnLst>
                                </p:cTn>
                              </p:par>
                              <p:par>
                                <p:cTn id="35" presetID="0" presetClass="path" presetSubtype="0" accel="50000" decel="50000" fill="hold" nodeType="withEffect">
                                  <p:stCondLst>
                                    <p:cond delay="0"/>
                                  </p:stCondLst>
                                  <p:childTnLst>
                                    <p:animMotion origin="layout" path="M 0 0 L 0.10164 0.07219 " pathEditMode="relative" ptsTypes="AA">
                                      <p:cBhvr>
                                        <p:cTn id="36" dur="2000" fill="hold"/>
                                        <p:tgtEl>
                                          <p:spTgt spid="119"/>
                                        </p:tgtEl>
                                        <p:attrNameLst>
                                          <p:attrName>ppt_x</p:attrName>
                                          <p:attrName>ppt_y</p:attrName>
                                        </p:attrNameLst>
                                      </p:cBhvr>
                                    </p:animMotion>
                                  </p:childTnLst>
                                </p:cTn>
                              </p:par>
                              <p:par>
                                <p:cTn id="37" presetID="0" presetClass="path" presetSubtype="0" accel="50000" decel="50000" fill="hold" nodeType="withEffect">
                                  <p:stCondLst>
                                    <p:cond delay="0"/>
                                  </p:stCondLst>
                                  <p:childTnLst>
                                    <p:animMotion origin="layout" path="M 0 0 L 0.10164 0.07219 " pathEditMode="relative" ptsTypes="AA">
                                      <p:cBhvr>
                                        <p:cTn id="38" dur="2000" fill="hold"/>
                                        <p:tgtEl>
                                          <p:spTgt spid="122"/>
                                        </p:tgtEl>
                                        <p:attrNameLst>
                                          <p:attrName>ppt_x</p:attrName>
                                          <p:attrName>ppt_y</p:attrName>
                                        </p:attrNameLst>
                                      </p:cBhvr>
                                    </p:animMotion>
                                  </p:childTnLst>
                                </p:cTn>
                              </p:par>
                              <p:par>
                                <p:cTn id="39" presetID="0" presetClass="path" presetSubtype="0" accel="50000" decel="50000" fill="hold" nodeType="withEffect">
                                  <p:stCondLst>
                                    <p:cond delay="0"/>
                                  </p:stCondLst>
                                  <p:childTnLst>
                                    <p:animMotion origin="layout" path="M 0 0 L 0.10164 0.07219 " pathEditMode="relative" ptsTypes="AA">
                                      <p:cBhvr>
                                        <p:cTn id="40" dur="2000" fill="hold"/>
                                        <p:tgtEl>
                                          <p:spTgt spid="125"/>
                                        </p:tgtEl>
                                        <p:attrNameLst>
                                          <p:attrName>ppt_x</p:attrName>
                                          <p:attrName>ppt_y</p:attrName>
                                        </p:attrNameLst>
                                      </p:cBhvr>
                                    </p:animMotion>
                                  </p:childTnLst>
                                </p:cTn>
                              </p:par>
                              <p:par>
                                <p:cTn id="41" presetID="0" presetClass="path" presetSubtype="0" accel="50000" decel="50000" fill="hold" nodeType="withEffect">
                                  <p:stCondLst>
                                    <p:cond delay="0"/>
                                  </p:stCondLst>
                                  <p:childTnLst>
                                    <p:animMotion origin="layout" path="M 0 0 L 0.10164 0.07219 " pathEditMode="relative" ptsTypes="AA">
                                      <p:cBhvr>
                                        <p:cTn id="42" dur="2000" fill="hold"/>
                                        <p:tgtEl>
                                          <p:spTgt spid="128"/>
                                        </p:tgtEl>
                                        <p:attrNameLst>
                                          <p:attrName>ppt_x</p:attrName>
                                          <p:attrName>ppt_y</p:attrName>
                                        </p:attrNameLst>
                                      </p:cBhvr>
                                    </p:animMotion>
                                  </p:childTnLst>
                                </p:cTn>
                              </p:par>
                              <p:par>
                                <p:cTn id="43" presetID="0" presetClass="path" presetSubtype="0" accel="50000" decel="50000" fill="hold" nodeType="withEffect">
                                  <p:stCondLst>
                                    <p:cond delay="0"/>
                                  </p:stCondLst>
                                  <p:childTnLst>
                                    <p:animMotion origin="layout" path="M 0 0 L 0.10164 0.07219 " pathEditMode="relative" ptsTypes="AA">
                                      <p:cBhvr>
                                        <p:cTn id="44" dur="2000" fill="hold"/>
                                        <p:tgtEl>
                                          <p:spTgt spid="13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644</TotalTime>
  <Words>1047</Words>
  <Application>Microsoft Office PowerPoint</Application>
  <PresentationFormat>On-screen Show (4:3)</PresentationFormat>
  <Paragraphs>544</Paragraphs>
  <Slides>28</Slides>
  <Notes>0</Notes>
  <HiddenSlides>4</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Electricity For the wee ones….</vt:lpstr>
      <vt:lpstr>The purpose of this workshop is to understand what electrical current is.</vt:lpstr>
      <vt:lpstr>Which of these objects can move a piece of metal without touching it?</vt:lpstr>
      <vt:lpstr>The magnet!</vt:lpstr>
      <vt:lpstr>Do you know what is inside a piece of metal?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PowerPoint Presentation</vt:lpstr>
      <vt:lpstr>Workshop 1</vt:lpstr>
      <vt:lpstr>PowerPoint Presentation</vt:lpstr>
      <vt:lpstr>Workshop 2</vt:lpstr>
      <vt:lpstr>Workshop 3</vt:lpstr>
      <vt:lpstr>PowerPoint Presentation</vt:lpstr>
      <vt:lpstr>PowerPoint Presentation</vt:lpstr>
      <vt:lpstr>PowerPoint Presentation</vt:lpstr>
      <vt:lpstr>PowerPoint Presentation</vt:lpstr>
    </vt:vector>
  </TitlesOfParts>
  <Company>Xilinx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Electricity For the wee ones….</dc:title>
  <dc:creator>Martin Rhodes</dc:creator>
  <cp:lastModifiedBy>Dr Coenen</cp:lastModifiedBy>
  <cp:revision>221</cp:revision>
  <cp:lastPrinted>2018-01-11T12:16:23Z</cp:lastPrinted>
  <dcterms:created xsi:type="dcterms:W3CDTF">2017-10-18T09:24:26Z</dcterms:created>
  <dcterms:modified xsi:type="dcterms:W3CDTF">2018-01-29T13:32:38Z</dcterms:modified>
</cp:coreProperties>
</file>