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86" r:id="rId3"/>
    <p:sldId id="258" r:id="rId4"/>
    <p:sldId id="265" r:id="rId5"/>
    <p:sldId id="266" r:id="rId6"/>
    <p:sldId id="267" r:id="rId7"/>
    <p:sldId id="270" r:id="rId8"/>
    <p:sldId id="271" r:id="rId9"/>
    <p:sldId id="283" r:id="rId10"/>
    <p:sldId id="284" r:id="rId11"/>
    <p:sldId id="272" r:id="rId12"/>
    <p:sldId id="274" r:id="rId13"/>
    <p:sldId id="275" r:id="rId14"/>
    <p:sldId id="276" r:id="rId15"/>
    <p:sldId id="277" r:id="rId16"/>
    <p:sldId id="285" r:id="rId17"/>
    <p:sldId id="278" r:id="rId18"/>
    <p:sldId id="261" r:id="rId19"/>
    <p:sldId id="279" r:id="rId20"/>
    <p:sldId id="262" r:id="rId21"/>
    <p:sldId id="287" r:id="rId22"/>
    <p:sldId id="280" r:id="rId23"/>
    <p:sldId id="281" r:id="rId24"/>
    <p:sldId id="28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2" d="100"/>
          <a:sy n="82" d="100"/>
        </p:scale>
        <p:origin x="-1864" y="-12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1E90CE-CE97-2949-B60A-251D5E9063E3}" type="datetimeFigureOut">
              <a:rPr lang="en-US" smtClean="0"/>
              <a:t>11/01/18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51896A-2D4C-6842-B0DD-FB80E59A9245}" type="slidenum">
              <a:rPr lang="en-US" smtClean="0"/>
              <a:t>‹#›</a:t>
            </a:fld>
            <a:endParaRPr lang="en-US"/>
          </a:p>
        </p:txBody>
      </p:sp>
    </p:spTree>
    <p:extLst>
      <p:ext uri="{BB962C8B-B14F-4D97-AF65-F5344CB8AC3E}">
        <p14:creationId xmlns:p14="http://schemas.microsoft.com/office/powerpoint/2010/main" val="58071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51896A-2D4C-6842-B0DD-FB80E59A9245}" type="slidenum">
              <a:rPr lang="en-US" smtClean="0"/>
              <a:t>2</a:t>
            </a:fld>
            <a:endParaRPr lang="en-US"/>
          </a:p>
        </p:txBody>
      </p:sp>
    </p:spTree>
    <p:extLst>
      <p:ext uri="{BB962C8B-B14F-4D97-AF65-F5344CB8AC3E}">
        <p14:creationId xmlns:p14="http://schemas.microsoft.com/office/powerpoint/2010/main" val="2110810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7FA2BDB-6AFE-E642-B5D5-C0D3AD71F93B}" type="datetimeFigureOut">
              <a:rPr lang="en-US" smtClean="0"/>
              <a:t>11/01/18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26D20-41B8-1042-8683-95E5D42E32B7}" type="slidenum">
              <a:rPr lang="en-US" smtClean="0"/>
              <a:t>‹#›</a:t>
            </a:fld>
            <a:endParaRPr lang="en-US"/>
          </a:p>
        </p:txBody>
      </p:sp>
    </p:spTree>
    <p:extLst>
      <p:ext uri="{BB962C8B-B14F-4D97-AF65-F5344CB8AC3E}">
        <p14:creationId xmlns:p14="http://schemas.microsoft.com/office/powerpoint/2010/main" val="3003882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7FA2BDB-6AFE-E642-B5D5-C0D3AD71F93B}" type="datetimeFigureOut">
              <a:rPr lang="en-US" smtClean="0"/>
              <a:t>11/01/18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26D20-41B8-1042-8683-95E5D42E32B7}" type="slidenum">
              <a:rPr lang="en-US" smtClean="0"/>
              <a:t>‹#›</a:t>
            </a:fld>
            <a:endParaRPr lang="en-US"/>
          </a:p>
        </p:txBody>
      </p:sp>
    </p:spTree>
    <p:extLst>
      <p:ext uri="{BB962C8B-B14F-4D97-AF65-F5344CB8AC3E}">
        <p14:creationId xmlns:p14="http://schemas.microsoft.com/office/powerpoint/2010/main" val="70745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7FA2BDB-6AFE-E642-B5D5-C0D3AD71F93B}" type="datetimeFigureOut">
              <a:rPr lang="en-US" smtClean="0"/>
              <a:t>11/01/18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26D20-41B8-1042-8683-95E5D42E32B7}" type="slidenum">
              <a:rPr lang="en-US" smtClean="0"/>
              <a:t>‹#›</a:t>
            </a:fld>
            <a:endParaRPr lang="en-US"/>
          </a:p>
        </p:txBody>
      </p:sp>
    </p:spTree>
    <p:extLst>
      <p:ext uri="{BB962C8B-B14F-4D97-AF65-F5344CB8AC3E}">
        <p14:creationId xmlns:p14="http://schemas.microsoft.com/office/powerpoint/2010/main" val="3080280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7FA2BDB-6AFE-E642-B5D5-C0D3AD71F93B}" type="datetimeFigureOut">
              <a:rPr lang="en-US" smtClean="0"/>
              <a:t>11/01/18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26D20-41B8-1042-8683-95E5D42E32B7}" type="slidenum">
              <a:rPr lang="en-US" smtClean="0"/>
              <a:t>‹#›</a:t>
            </a:fld>
            <a:endParaRPr lang="en-US"/>
          </a:p>
        </p:txBody>
      </p:sp>
    </p:spTree>
    <p:extLst>
      <p:ext uri="{BB962C8B-B14F-4D97-AF65-F5344CB8AC3E}">
        <p14:creationId xmlns:p14="http://schemas.microsoft.com/office/powerpoint/2010/main" val="265981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7FA2BDB-6AFE-E642-B5D5-C0D3AD71F93B}" type="datetimeFigureOut">
              <a:rPr lang="en-US" smtClean="0"/>
              <a:t>11/01/18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726D20-41B8-1042-8683-95E5D42E32B7}" type="slidenum">
              <a:rPr lang="en-US" smtClean="0"/>
              <a:t>‹#›</a:t>
            </a:fld>
            <a:endParaRPr lang="en-US"/>
          </a:p>
        </p:txBody>
      </p:sp>
    </p:spTree>
    <p:extLst>
      <p:ext uri="{BB962C8B-B14F-4D97-AF65-F5344CB8AC3E}">
        <p14:creationId xmlns:p14="http://schemas.microsoft.com/office/powerpoint/2010/main" val="268253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7FA2BDB-6AFE-E642-B5D5-C0D3AD71F93B}" type="datetimeFigureOut">
              <a:rPr lang="en-US" smtClean="0"/>
              <a:t>11/01/18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726D20-41B8-1042-8683-95E5D42E32B7}" type="slidenum">
              <a:rPr lang="en-US" smtClean="0"/>
              <a:t>‹#›</a:t>
            </a:fld>
            <a:endParaRPr lang="en-US"/>
          </a:p>
        </p:txBody>
      </p:sp>
    </p:spTree>
    <p:extLst>
      <p:ext uri="{BB962C8B-B14F-4D97-AF65-F5344CB8AC3E}">
        <p14:creationId xmlns:p14="http://schemas.microsoft.com/office/powerpoint/2010/main" val="54430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7FA2BDB-6AFE-E642-B5D5-C0D3AD71F93B}" type="datetimeFigureOut">
              <a:rPr lang="en-US" smtClean="0"/>
              <a:t>11/01/18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726D20-41B8-1042-8683-95E5D42E32B7}" type="slidenum">
              <a:rPr lang="en-US" smtClean="0"/>
              <a:t>‹#›</a:t>
            </a:fld>
            <a:endParaRPr lang="en-US"/>
          </a:p>
        </p:txBody>
      </p:sp>
    </p:spTree>
    <p:extLst>
      <p:ext uri="{BB962C8B-B14F-4D97-AF65-F5344CB8AC3E}">
        <p14:creationId xmlns:p14="http://schemas.microsoft.com/office/powerpoint/2010/main" val="3455065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7FA2BDB-6AFE-E642-B5D5-C0D3AD71F93B}" type="datetimeFigureOut">
              <a:rPr lang="en-US" smtClean="0"/>
              <a:t>11/01/18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726D20-41B8-1042-8683-95E5D42E32B7}" type="slidenum">
              <a:rPr lang="en-US" smtClean="0"/>
              <a:t>‹#›</a:t>
            </a:fld>
            <a:endParaRPr lang="en-US"/>
          </a:p>
        </p:txBody>
      </p:sp>
    </p:spTree>
    <p:extLst>
      <p:ext uri="{BB962C8B-B14F-4D97-AF65-F5344CB8AC3E}">
        <p14:creationId xmlns:p14="http://schemas.microsoft.com/office/powerpoint/2010/main" val="1037478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A2BDB-6AFE-E642-B5D5-C0D3AD71F93B}" type="datetimeFigureOut">
              <a:rPr lang="en-US" smtClean="0"/>
              <a:t>11/01/18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726D20-41B8-1042-8683-95E5D42E32B7}" type="slidenum">
              <a:rPr lang="en-US" smtClean="0"/>
              <a:t>‹#›</a:t>
            </a:fld>
            <a:endParaRPr lang="en-US"/>
          </a:p>
        </p:txBody>
      </p:sp>
    </p:spTree>
    <p:extLst>
      <p:ext uri="{BB962C8B-B14F-4D97-AF65-F5344CB8AC3E}">
        <p14:creationId xmlns:p14="http://schemas.microsoft.com/office/powerpoint/2010/main" val="4018080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7FA2BDB-6AFE-E642-B5D5-C0D3AD71F93B}" type="datetimeFigureOut">
              <a:rPr lang="en-US" smtClean="0"/>
              <a:t>11/01/18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726D20-41B8-1042-8683-95E5D42E32B7}" type="slidenum">
              <a:rPr lang="en-US" smtClean="0"/>
              <a:t>‹#›</a:t>
            </a:fld>
            <a:endParaRPr lang="en-US"/>
          </a:p>
        </p:txBody>
      </p:sp>
    </p:spTree>
    <p:extLst>
      <p:ext uri="{BB962C8B-B14F-4D97-AF65-F5344CB8AC3E}">
        <p14:creationId xmlns:p14="http://schemas.microsoft.com/office/powerpoint/2010/main" val="1312028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7FA2BDB-6AFE-E642-B5D5-C0D3AD71F93B}" type="datetimeFigureOut">
              <a:rPr lang="en-US" smtClean="0"/>
              <a:t>11/01/18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726D20-41B8-1042-8683-95E5D42E32B7}" type="slidenum">
              <a:rPr lang="en-US" smtClean="0"/>
              <a:t>‹#›</a:t>
            </a:fld>
            <a:endParaRPr lang="en-US"/>
          </a:p>
        </p:txBody>
      </p:sp>
    </p:spTree>
    <p:extLst>
      <p:ext uri="{BB962C8B-B14F-4D97-AF65-F5344CB8AC3E}">
        <p14:creationId xmlns:p14="http://schemas.microsoft.com/office/powerpoint/2010/main" val="31180625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FA2BDB-6AFE-E642-B5D5-C0D3AD71F93B}" type="datetimeFigureOut">
              <a:rPr lang="en-US" smtClean="0"/>
              <a:t>11/01/18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726D20-41B8-1042-8683-95E5D42E32B7}" type="slidenum">
              <a:rPr lang="en-US" smtClean="0"/>
              <a:t>‹#›</a:t>
            </a:fld>
            <a:endParaRPr lang="en-US"/>
          </a:p>
        </p:txBody>
      </p:sp>
    </p:spTree>
    <p:extLst>
      <p:ext uri="{BB962C8B-B14F-4D97-AF65-F5344CB8AC3E}">
        <p14:creationId xmlns:p14="http://schemas.microsoft.com/office/powerpoint/2010/main" val="2907810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4048"/>
            <a:ext cx="7772400" cy="1470025"/>
          </a:xfrm>
        </p:spPr>
        <p:txBody>
          <a:bodyPr/>
          <a:lstStyle/>
          <a:p>
            <a:r>
              <a:rPr lang="en-US" dirty="0" smtClean="0"/>
              <a:t>Electricity</a:t>
            </a:r>
            <a:br>
              <a:rPr lang="en-US" dirty="0" smtClean="0"/>
            </a:br>
            <a:r>
              <a:rPr lang="en-US" dirty="0" smtClean="0"/>
              <a:t>For the wee ones</a:t>
            </a:r>
            <a:r>
              <a:rPr lang="is-IS" dirty="0" smtClean="0"/>
              <a:t>….</a:t>
            </a:r>
            <a:endParaRPr lang="en-US" dirty="0"/>
          </a:p>
        </p:txBody>
      </p:sp>
      <p:pic>
        <p:nvPicPr>
          <p:cNvPr id="5" name="Picture 4"/>
          <p:cNvPicPr>
            <a:picLocks noChangeAspect="1"/>
          </p:cNvPicPr>
          <p:nvPr/>
        </p:nvPicPr>
        <p:blipFill>
          <a:blip r:embed="rId3"/>
          <a:stretch>
            <a:fillRect/>
          </a:stretch>
        </p:blipFill>
        <p:spPr>
          <a:xfrm>
            <a:off x="2757182" y="1780217"/>
            <a:ext cx="3727114" cy="4515608"/>
          </a:xfrm>
          <a:prstGeom prst="rect">
            <a:avLst/>
          </a:prstGeom>
        </p:spPr>
      </p:pic>
    </p:spTree>
    <p:custDataLst>
      <p:tags r:id="rId1"/>
    </p:custDataLst>
    <p:extLst>
      <p:ext uri="{BB962C8B-B14F-4D97-AF65-F5344CB8AC3E}">
        <p14:creationId xmlns:p14="http://schemas.microsoft.com/office/powerpoint/2010/main" val="14719540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solidFill>
                  <a:srgbClr val="FF0000"/>
                </a:solidFill>
              </a:rPr>
              <a:t>Now, lets look at something different!</a:t>
            </a:r>
            <a:endParaRPr lang="en-US" dirty="0">
              <a:solidFill>
                <a:srgbClr val="FF0000"/>
              </a:solidFill>
            </a:endParaRPr>
          </a:p>
        </p:txBody>
      </p:sp>
    </p:spTree>
    <p:custDataLst>
      <p:tags r:id="rId1"/>
    </p:custDataLst>
    <p:extLst>
      <p:ext uri="{BB962C8B-B14F-4D97-AF65-F5344CB8AC3E}">
        <p14:creationId xmlns:p14="http://schemas.microsoft.com/office/powerpoint/2010/main" val="33707909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19346" y="1696109"/>
            <a:ext cx="6350000" cy="2921000"/>
          </a:xfrm>
          <a:prstGeom prst="rect">
            <a:avLst/>
          </a:prstGeom>
        </p:spPr>
      </p:pic>
      <p:sp>
        <p:nvSpPr>
          <p:cNvPr id="5" name="TextBox 4"/>
          <p:cNvSpPr txBox="1"/>
          <p:nvPr/>
        </p:nvSpPr>
        <p:spPr>
          <a:xfrm>
            <a:off x="54589" y="73670"/>
            <a:ext cx="8767869" cy="954107"/>
          </a:xfrm>
          <a:prstGeom prst="rect">
            <a:avLst/>
          </a:prstGeom>
          <a:noFill/>
        </p:spPr>
        <p:txBody>
          <a:bodyPr wrap="square" rtlCol="0">
            <a:spAutoFit/>
          </a:bodyPr>
          <a:lstStyle/>
          <a:p>
            <a:r>
              <a:rPr lang="en-US" sz="2800" dirty="0" smtClean="0"/>
              <a:t>What do you think is shown by the movement of the needle on this piece of equipment?</a:t>
            </a:r>
            <a:endParaRPr lang="en-US" sz="2800" dirty="0"/>
          </a:p>
        </p:txBody>
      </p:sp>
      <p:sp>
        <p:nvSpPr>
          <p:cNvPr id="2" name="Rectangle 1"/>
          <p:cNvSpPr/>
          <p:nvPr/>
        </p:nvSpPr>
        <p:spPr>
          <a:xfrm>
            <a:off x="630820" y="4957785"/>
            <a:ext cx="8191638" cy="1077218"/>
          </a:xfrm>
          <a:prstGeom prst="rect">
            <a:avLst/>
          </a:prstGeom>
        </p:spPr>
        <p:txBody>
          <a:bodyPr wrap="square">
            <a:spAutoFit/>
          </a:bodyPr>
          <a:lstStyle/>
          <a:p>
            <a:r>
              <a:rPr lang="en-US" sz="3200" dirty="0" smtClean="0"/>
              <a:t>The movement of the needle shows that electrical </a:t>
            </a:r>
            <a:r>
              <a:rPr lang="en-US" sz="3200" dirty="0"/>
              <a:t>current is passing in </a:t>
            </a:r>
            <a:r>
              <a:rPr lang="en-US" sz="3200" dirty="0" smtClean="0"/>
              <a:t>the </a:t>
            </a:r>
            <a:r>
              <a:rPr lang="en-US" sz="3200" dirty="0"/>
              <a:t>circuit!</a:t>
            </a:r>
            <a:endParaRPr lang="en-GB" sz="3200" dirty="0"/>
          </a:p>
        </p:txBody>
      </p:sp>
    </p:spTree>
    <p:custDataLst>
      <p:tags r:id="rId1"/>
    </p:custDataLst>
    <p:extLst>
      <p:ext uri="{BB962C8B-B14F-4D97-AF65-F5344CB8AC3E}">
        <p14:creationId xmlns:p14="http://schemas.microsoft.com/office/powerpoint/2010/main" val="34714434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flipH="1">
            <a:off x="3367705" y="1238084"/>
            <a:ext cx="5776295" cy="4729162"/>
          </a:xfrm>
          <a:prstGeom prst="rect">
            <a:avLst/>
          </a:prstGeom>
        </p:spPr>
      </p:pic>
      <p:pic>
        <p:nvPicPr>
          <p:cNvPr id="5" name="Picture 4"/>
          <p:cNvPicPr>
            <a:picLocks noChangeAspect="1"/>
          </p:cNvPicPr>
          <p:nvPr/>
        </p:nvPicPr>
        <p:blipFill>
          <a:blip r:embed="rId4"/>
          <a:stretch>
            <a:fillRect/>
          </a:stretch>
        </p:blipFill>
        <p:spPr>
          <a:xfrm rot="16200000">
            <a:off x="136534" y="2792246"/>
            <a:ext cx="3175000" cy="3175000"/>
          </a:xfrm>
          <a:prstGeom prst="rect">
            <a:avLst/>
          </a:prstGeom>
        </p:spPr>
      </p:pic>
      <p:sp>
        <p:nvSpPr>
          <p:cNvPr id="7" name="Freeform 6"/>
          <p:cNvSpPr/>
          <p:nvPr/>
        </p:nvSpPr>
        <p:spPr>
          <a:xfrm>
            <a:off x="3311534" y="1714879"/>
            <a:ext cx="3035120" cy="4352920"/>
          </a:xfrm>
          <a:custGeom>
            <a:avLst/>
            <a:gdLst>
              <a:gd name="connsiteX0" fmla="*/ 2266306 w 3035120"/>
              <a:gd name="connsiteY0" fmla="*/ 672721 h 4352920"/>
              <a:gd name="connsiteX1" fmla="*/ 1209666 w 3035120"/>
              <a:gd name="connsiteY1" fmla="*/ 73281 h 4352920"/>
              <a:gd name="connsiteX2" fmla="*/ 626 w 3035120"/>
              <a:gd name="connsiteY2" fmla="*/ 2156081 h 4352920"/>
              <a:gd name="connsiteX3" fmla="*/ 1372226 w 3035120"/>
              <a:gd name="connsiteY3" fmla="*/ 4320161 h 4352920"/>
              <a:gd name="connsiteX4" fmla="*/ 2997826 w 3035120"/>
              <a:gd name="connsiteY4" fmla="*/ 398401 h 4352920"/>
              <a:gd name="connsiteX5" fmla="*/ 2550786 w 3035120"/>
              <a:gd name="connsiteY5" fmla="*/ 703201 h 4352920"/>
              <a:gd name="connsiteX6" fmla="*/ 2550786 w 3035120"/>
              <a:gd name="connsiteY6" fmla="*/ 703201 h 435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5120" h="4352920">
                <a:moveTo>
                  <a:pt x="2266306" y="672721"/>
                </a:moveTo>
                <a:cubicBezTo>
                  <a:pt x="1926792" y="249387"/>
                  <a:pt x="1587279" y="-173946"/>
                  <a:pt x="1209666" y="73281"/>
                </a:cubicBezTo>
                <a:cubicBezTo>
                  <a:pt x="832053" y="320508"/>
                  <a:pt x="-26467" y="1448268"/>
                  <a:pt x="626" y="2156081"/>
                </a:cubicBezTo>
                <a:cubicBezTo>
                  <a:pt x="27719" y="2863894"/>
                  <a:pt x="872693" y="4613108"/>
                  <a:pt x="1372226" y="4320161"/>
                </a:cubicBezTo>
                <a:cubicBezTo>
                  <a:pt x="1871759" y="4027214"/>
                  <a:pt x="2801399" y="1001228"/>
                  <a:pt x="2997826" y="398401"/>
                </a:cubicBezTo>
                <a:cubicBezTo>
                  <a:pt x="3194253" y="-204426"/>
                  <a:pt x="2550786" y="703201"/>
                  <a:pt x="2550786" y="703201"/>
                </a:cubicBezTo>
                <a:lnTo>
                  <a:pt x="2550786" y="703201"/>
                </a:ln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461653" y="76609"/>
            <a:ext cx="8886084" cy="1754327"/>
          </a:xfrm>
          <a:prstGeom prst="rect">
            <a:avLst/>
          </a:prstGeom>
          <a:noFill/>
        </p:spPr>
        <p:txBody>
          <a:bodyPr wrap="square" rtlCol="0">
            <a:spAutoFit/>
          </a:bodyPr>
          <a:lstStyle/>
          <a:p>
            <a:r>
              <a:rPr lang="en-US" sz="3600" dirty="0" smtClean="0"/>
              <a:t>Do you think that waving the metal wire beside the magnet will produce electrical current?</a:t>
            </a:r>
            <a:endParaRPr lang="en-US" sz="3600" dirty="0"/>
          </a:p>
        </p:txBody>
      </p:sp>
      <p:cxnSp>
        <p:nvCxnSpPr>
          <p:cNvPr id="10" name="Straight Arrow Connector 9"/>
          <p:cNvCxnSpPr/>
          <p:nvPr/>
        </p:nvCxnSpPr>
        <p:spPr>
          <a:xfrm flipH="1">
            <a:off x="3525520" y="4886960"/>
            <a:ext cx="20320" cy="1402080"/>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84738302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90302" y="1020375"/>
            <a:ext cx="4141667" cy="3588021"/>
            <a:chOff x="1040745" y="987905"/>
            <a:chExt cx="4141667" cy="3588021"/>
          </a:xfrm>
        </p:grpSpPr>
        <p:sp>
          <p:nvSpPr>
            <p:cNvPr id="4" name="Oval 3"/>
            <p:cNvSpPr/>
            <p:nvPr/>
          </p:nvSpPr>
          <p:spPr>
            <a:xfrm>
              <a:off x="1040745"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3" name="Oval 52"/>
            <p:cNvSpPr/>
            <p:nvPr/>
          </p:nvSpPr>
          <p:spPr>
            <a:xfrm>
              <a:off x="1739977"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4" name="Oval 53"/>
            <p:cNvSpPr/>
            <p:nvPr/>
          </p:nvSpPr>
          <p:spPr>
            <a:xfrm>
              <a:off x="2468131"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5" name="Oval 54"/>
            <p:cNvSpPr/>
            <p:nvPr/>
          </p:nvSpPr>
          <p:spPr>
            <a:xfrm>
              <a:off x="3201210"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6" name="Oval 55"/>
            <p:cNvSpPr/>
            <p:nvPr/>
          </p:nvSpPr>
          <p:spPr>
            <a:xfrm>
              <a:off x="3900442"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7" name="Oval 56"/>
            <p:cNvSpPr/>
            <p:nvPr/>
          </p:nvSpPr>
          <p:spPr>
            <a:xfrm>
              <a:off x="4582034" y="992806"/>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8" name="Oval 57"/>
            <p:cNvSpPr/>
            <p:nvPr/>
          </p:nvSpPr>
          <p:spPr>
            <a:xfrm>
              <a:off x="1058385"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9" name="Oval 58"/>
            <p:cNvSpPr/>
            <p:nvPr/>
          </p:nvSpPr>
          <p:spPr>
            <a:xfrm>
              <a:off x="1757617"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0" name="Oval 59"/>
            <p:cNvSpPr/>
            <p:nvPr/>
          </p:nvSpPr>
          <p:spPr>
            <a:xfrm>
              <a:off x="2485771"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1" name="Oval 60"/>
            <p:cNvSpPr/>
            <p:nvPr/>
          </p:nvSpPr>
          <p:spPr>
            <a:xfrm>
              <a:off x="3218850"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2" name="Oval 61"/>
            <p:cNvSpPr/>
            <p:nvPr/>
          </p:nvSpPr>
          <p:spPr>
            <a:xfrm>
              <a:off x="3918082"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3" name="Oval 62"/>
            <p:cNvSpPr/>
            <p:nvPr/>
          </p:nvSpPr>
          <p:spPr>
            <a:xfrm>
              <a:off x="4599674" y="1728833"/>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4" name="Oval 63"/>
            <p:cNvSpPr/>
            <p:nvPr/>
          </p:nvSpPr>
          <p:spPr>
            <a:xfrm>
              <a:off x="1076651"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5" name="Oval 64"/>
            <p:cNvSpPr/>
            <p:nvPr/>
          </p:nvSpPr>
          <p:spPr>
            <a:xfrm>
              <a:off x="1775883"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6" name="Oval 65"/>
            <p:cNvSpPr/>
            <p:nvPr/>
          </p:nvSpPr>
          <p:spPr>
            <a:xfrm>
              <a:off x="2504037"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7" name="Oval 66"/>
            <p:cNvSpPr/>
            <p:nvPr/>
          </p:nvSpPr>
          <p:spPr>
            <a:xfrm>
              <a:off x="3237116"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8" name="Oval 67"/>
            <p:cNvSpPr/>
            <p:nvPr/>
          </p:nvSpPr>
          <p:spPr>
            <a:xfrm>
              <a:off x="3936348"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9" name="Oval 68"/>
            <p:cNvSpPr/>
            <p:nvPr/>
          </p:nvSpPr>
          <p:spPr>
            <a:xfrm>
              <a:off x="4617940" y="247466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0" name="Oval 69"/>
            <p:cNvSpPr/>
            <p:nvPr/>
          </p:nvSpPr>
          <p:spPr>
            <a:xfrm>
              <a:off x="1094291"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1" name="Oval 70"/>
            <p:cNvSpPr/>
            <p:nvPr/>
          </p:nvSpPr>
          <p:spPr>
            <a:xfrm>
              <a:off x="1793523"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2" name="Oval 71"/>
            <p:cNvSpPr/>
            <p:nvPr/>
          </p:nvSpPr>
          <p:spPr>
            <a:xfrm>
              <a:off x="2521677"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3" name="Oval 72"/>
            <p:cNvSpPr/>
            <p:nvPr/>
          </p:nvSpPr>
          <p:spPr>
            <a:xfrm>
              <a:off x="3254756"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4" name="Oval 73"/>
            <p:cNvSpPr/>
            <p:nvPr/>
          </p:nvSpPr>
          <p:spPr>
            <a:xfrm>
              <a:off x="3953988"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5" name="Oval 74"/>
            <p:cNvSpPr/>
            <p:nvPr/>
          </p:nvSpPr>
          <p:spPr>
            <a:xfrm>
              <a:off x="4635580" y="3210689"/>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6" name="Oval 75"/>
            <p:cNvSpPr/>
            <p:nvPr/>
          </p:nvSpPr>
          <p:spPr>
            <a:xfrm>
              <a:off x="1090619"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7" name="Oval 76"/>
            <p:cNvSpPr/>
            <p:nvPr/>
          </p:nvSpPr>
          <p:spPr>
            <a:xfrm>
              <a:off x="1789851"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8" name="Oval 77"/>
            <p:cNvSpPr/>
            <p:nvPr/>
          </p:nvSpPr>
          <p:spPr>
            <a:xfrm>
              <a:off x="2518005"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9" name="Oval 78"/>
            <p:cNvSpPr/>
            <p:nvPr/>
          </p:nvSpPr>
          <p:spPr>
            <a:xfrm>
              <a:off x="3251084"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80" name="Oval 79"/>
            <p:cNvSpPr/>
            <p:nvPr/>
          </p:nvSpPr>
          <p:spPr>
            <a:xfrm>
              <a:off x="3950316"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81" name="Oval 80"/>
            <p:cNvSpPr/>
            <p:nvPr/>
          </p:nvSpPr>
          <p:spPr>
            <a:xfrm>
              <a:off x="4631908" y="398739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grpSp>
      <p:grpSp>
        <p:nvGrpSpPr>
          <p:cNvPr id="3" name="Group 2"/>
          <p:cNvGrpSpPr/>
          <p:nvPr/>
        </p:nvGrpSpPr>
        <p:grpSpPr>
          <a:xfrm>
            <a:off x="2535428" y="3743475"/>
            <a:ext cx="300871" cy="369332"/>
            <a:chOff x="1604163" y="1452287"/>
            <a:chExt cx="300871" cy="369332"/>
          </a:xfrm>
        </p:grpSpPr>
        <p:sp>
          <p:nvSpPr>
            <p:cNvPr id="102" name="Oval 10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 name="TextBox 1"/>
            <p:cNvSpPr txBox="1"/>
            <p:nvPr/>
          </p:nvSpPr>
          <p:spPr>
            <a:xfrm>
              <a:off x="1604163" y="1452287"/>
              <a:ext cx="300871" cy="369332"/>
            </a:xfrm>
            <a:prstGeom prst="rect">
              <a:avLst/>
            </a:prstGeom>
            <a:noFill/>
          </p:spPr>
          <p:txBody>
            <a:bodyPr wrap="none" rtlCol="0">
              <a:spAutoFit/>
            </a:bodyPr>
            <a:lstStyle/>
            <a:p>
              <a:r>
                <a:rPr lang="en-US" b="1" dirty="0"/>
                <a:t>e</a:t>
              </a:r>
            </a:p>
          </p:txBody>
        </p:sp>
      </p:grpSp>
      <p:grpSp>
        <p:nvGrpSpPr>
          <p:cNvPr id="89" name="Group 88"/>
          <p:cNvGrpSpPr/>
          <p:nvPr/>
        </p:nvGrpSpPr>
        <p:grpSpPr>
          <a:xfrm>
            <a:off x="2616036" y="3040390"/>
            <a:ext cx="327808" cy="369332"/>
            <a:chOff x="1605217" y="1448664"/>
            <a:chExt cx="327808" cy="369332"/>
          </a:xfrm>
        </p:grpSpPr>
        <p:sp>
          <p:nvSpPr>
            <p:cNvPr id="90" name="Oval 89"/>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1" name="TextBox 90"/>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92" name="Group 91"/>
          <p:cNvGrpSpPr/>
          <p:nvPr/>
        </p:nvGrpSpPr>
        <p:grpSpPr>
          <a:xfrm>
            <a:off x="3849238" y="1395207"/>
            <a:ext cx="327808" cy="369332"/>
            <a:chOff x="1605217" y="1448664"/>
            <a:chExt cx="327808" cy="369332"/>
          </a:xfrm>
        </p:grpSpPr>
        <p:sp>
          <p:nvSpPr>
            <p:cNvPr id="93" name="Oval 9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4" name="TextBox 9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95" name="Group 94"/>
          <p:cNvGrpSpPr/>
          <p:nvPr/>
        </p:nvGrpSpPr>
        <p:grpSpPr>
          <a:xfrm>
            <a:off x="2208674" y="1416256"/>
            <a:ext cx="327808" cy="369332"/>
            <a:chOff x="1605217" y="1448664"/>
            <a:chExt cx="327808" cy="369332"/>
          </a:xfrm>
        </p:grpSpPr>
        <p:sp>
          <p:nvSpPr>
            <p:cNvPr id="96" name="Oval 9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7" name="TextBox 9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98" name="Group 97"/>
          <p:cNvGrpSpPr/>
          <p:nvPr/>
        </p:nvGrpSpPr>
        <p:grpSpPr>
          <a:xfrm>
            <a:off x="751815" y="1437305"/>
            <a:ext cx="327808" cy="369332"/>
            <a:chOff x="1605217" y="1448664"/>
            <a:chExt cx="327808" cy="369332"/>
          </a:xfrm>
        </p:grpSpPr>
        <p:sp>
          <p:nvSpPr>
            <p:cNvPr id="99" name="Oval 9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0" name="TextBox 99"/>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101" name="Group 100"/>
          <p:cNvGrpSpPr/>
          <p:nvPr/>
        </p:nvGrpSpPr>
        <p:grpSpPr>
          <a:xfrm>
            <a:off x="1171085" y="2358961"/>
            <a:ext cx="327808" cy="369332"/>
            <a:chOff x="1605217" y="1448664"/>
            <a:chExt cx="327808" cy="369332"/>
          </a:xfrm>
        </p:grpSpPr>
        <p:sp>
          <p:nvSpPr>
            <p:cNvPr id="103" name="Oval 10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4" name="TextBox 10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05" name="Group 104"/>
          <p:cNvGrpSpPr/>
          <p:nvPr/>
        </p:nvGrpSpPr>
        <p:grpSpPr>
          <a:xfrm>
            <a:off x="904655" y="3284590"/>
            <a:ext cx="327808" cy="369332"/>
            <a:chOff x="1605217" y="1448664"/>
            <a:chExt cx="327808" cy="369332"/>
          </a:xfrm>
        </p:grpSpPr>
        <p:sp>
          <p:nvSpPr>
            <p:cNvPr id="106" name="Oval 10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7" name="TextBox 10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08" name="Group 107"/>
          <p:cNvGrpSpPr/>
          <p:nvPr/>
        </p:nvGrpSpPr>
        <p:grpSpPr>
          <a:xfrm>
            <a:off x="3923161" y="3065781"/>
            <a:ext cx="327808" cy="369332"/>
            <a:chOff x="1605217" y="1448664"/>
            <a:chExt cx="327808" cy="369332"/>
          </a:xfrm>
        </p:grpSpPr>
        <p:sp>
          <p:nvSpPr>
            <p:cNvPr id="109" name="Oval 10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0" name="TextBox 109"/>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11" name="Group 110"/>
          <p:cNvGrpSpPr/>
          <p:nvPr/>
        </p:nvGrpSpPr>
        <p:grpSpPr>
          <a:xfrm>
            <a:off x="3331550" y="2233829"/>
            <a:ext cx="327808" cy="369332"/>
            <a:chOff x="1605217" y="1448664"/>
            <a:chExt cx="327808" cy="369332"/>
          </a:xfrm>
        </p:grpSpPr>
        <p:sp>
          <p:nvSpPr>
            <p:cNvPr id="112" name="Oval 11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3" name="TextBox 112"/>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82" name="Group 81"/>
          <p:cNvGrpSpPr/>
          <p:nvPr/>
        </p:nvGrpSpPr>
        <p:grpSpPr>
          <a:xfrm>
            <a:off x="1739420" y="3990436"/>
            <a:ext cx="300871" cy="369332"/>
            <a:chOff x="1604163" y="1452287"/>
            <a:chExt cx="300871" cy="369332"/>
          </a:xfrm>
        </p:grpSpPr>
        <p:sp>
          <p:nvSpPr>
            <p:cNvPr id="83" name="Oval 8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84" name="TextBox 83"/>
            <p:cNvSpPr txBox="1"/>
            <p:nvPr/>
          </p:nvSpPr>
          <p:spPr>
            <a:xfrm>
              <a:off x="1604163" y="1452287"/>
              <a:ext cx="300871" cy="369332"/>
            </a:xfrm>
            <a:prstGeom prst="rect">
              <a:avLst/>
            </a:prstGeom>
            <a:noFill/>
          </p:spPr>
          <p:txBody>
            <a:bodyPr wrap="none" rtlCol="0">
              <a:spAutoFit/>
            </a:bodyPr>
            <a:lstStyle/>
            <a:p>
              <a:r>
                <a:rPr lang="en-US" b="1" dirty="0"/>
                <a:t>e</a:t>
              </a:r>
            </a:p>
          </p:txBody>
        </p:sp>
      </p:grpSp>
      <p:grpSp>
        <p:nvGrpSpPr>
          <p:cNvPr id="85" name="Group 84"/>
          <p:cNvGrpSpPr/>
          <p:nvPr/>
        </p:nvGrpSpPr>
        <p:grpSpPr>
          <a:xfrm>
            <a:off x="1820028" y="3287351"/>
            <a:ext cx="327808" cy="369332"/>
            <a:chOff x="1605217" y="1448664"/>
            <a:chExt cx="327808" cy="369332"/>
          </a:xfrm>
        </p:grpSpPr>
        <p:sp>
          <p:nvSpPr>
            <p:cNvPr id="86" name="Oval 8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87" name="TextBox 86"/>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88" name="Group 87"/>
          <p:cNvGrpSpPr/>
          <p:nvPr/>
        </p:nvGrpSpPr>
        <p:grpSpPr>
          <a:xfrm>
            <a:off x="3053230" y="1642168"/>
            <a:ext cx="327808" cy="369332"/>
            <a:chOff x="1605217" y="1448664"/>
            <a:chExt cx="327808" cy="369332"/>
          </a:xfrm>
        </p:grpSpPr>
        <p:sp>
          <p:nvSpPr>
            <p:cNvPr id="114" name="Oval 113"/>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5" name="TextBox 114"/>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16" name="Group 115"/>
          <p:cNvGrpSpPr/>
          <p:nvPr/>
        </p:nvGrpSpPr>
        <p:grpSpPr>
          <a:xfrm>
            <a:off x="1412666" y="1663217"/>
            <a:ext cx="327808" cy="369332"/>
            <a:chOff x="1605217" y="1448664"/>
            <a:chExt cx="327808" cy="369332"/>
          </a:xfrm>
        </p:grpSpPr>
        <p:sp>
          <p:nvSpPr>
            <p:cNvPr id="117" name="Oval 116"/>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8" name="TextBox 117"/>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19" name="Group 118"/>
          <p:cNvGrpSpPr/>
          <p:nvPr/>
        </p:nvGrpSpPr>
        <p:grpSpPr>
          <a:xfrm>
            <a:off x="3732927" y="2160264"/>
            <a:ext cx="327808" cy="369332"/>
            <a:chOff x="1605217" y="1448664"/>
            <a:chExt cx="327808" cy="369332"/>
          </a:xfrm>
        </p:grpSpPr>
        <p:sp>
          <p:nvSpPr>
            <p:cNvPr id="120" name="Oval 119"/>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21" name="TextBox 120"/>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122" name="Group 121"/>
          <p:cNvGrpSpPr/>
          <p:nvPr/>
        </p:nvGrpSpPr>
        <p:grpSpPr>
          <a:xfrm>
            <a:off x="375077" y="2605922"/>
            <a:ext cx="327808" cy="369332"/>
            <a:chOff x="1605217" y="1448664"/>
            <a:chExt cx="327808" cy="369332"/>
          </a:xfrm>
        </p:grpSpPr>
        <p:sp>
          <p:nvSpPr>
            <p:cNvPr id="123" name="Oval 12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24" name="TextBox 12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25" name="Group 124"/>
          <p:cNvGrpSpPr/>
          <p:nvPr/>
        </p:nvGrpSpPr>
        <p:grpSpPr>
          <a:xfrm>
            <a:off x="3885767" y="4007549"/>
            <a:ext cx="327808" cy="369332"/>
            <a:chOff x="1605217" y="1448664"/>
            <a:chExt cx="327808" cy="369332"/>
          </a:xfrm>
        </p:grpSpPr>
        <p:sp>
          <p:nvSpPr>
            <p:cNvPr id="126" name="Oval 12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27" name="TextBox 12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28" name="Group 127"/>
          <p:cNvGrpSpPr/>
          <p:nvPr/>
        </p:nvGrpSpPr>
        <p:grpSpPr>
          <a:xfrm>
            <a:off x="3159870" y="3861681"/>
            <a:ext cx="327808" cy="369332"/>
            <a:chOff x="1605217" y="1448664"/>
            <a:chExt cx="327808" cy="369332"/>
          </a:xfrm>
        </p:grpSpPr>
        <p:sp>
          <p:nvSpPr>
            <p:cNvPr id="129" name="Oval 12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30" name="TextBox 129"/>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31" name="Group 130"/>
          <p:cNvGrpSpPr/>
          <p:nvPr/>
        </p:nvGrpSpPr>
        <p:grpSpPr>
          <a:xfrm>
            <a:off x="2535542" y="2480790"/>
            <a:ext cx="327808" cy="369332"/>
            <a:chOff x="1605217" y="1448664"/>
            <a:chExt cx="327808" cy="369332"/>
          </a:xfrm>
        </p:grpSpPr>
        <p:sp>
          <p:nvSpPr>
            <p:cNvPr id="132" name="Oval 13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33" name="TextBox 132"/>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34" name="Group 133"/>
          <p:cNvGrpSpPr/>
          <p:nvPr/>
        </p:nvGrpSpPr>
        <p:grpSpPr>
          <a:xfrm>
            <a:off x="4730823" y="1015474"/>
            <a:ext cx="4141667" cy="3588021"/>
            <a:chOff x="1040745" y="987905"/>
            <a:chExt cx="4141667" cy="3588021"/>
          </a:xfrm>
        </p:grpSpPr>
        <p:sp>
          <p:nvSpPr>
            <p:cNvPr id="135" name="Oval 134"/>
            <p:cNvSpPr/>
            <p:nvPr/>
          </p:nvSpPr>
          <p:spPr>
            <a:xfrm>
              <a:off x="1040745"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36" name="Oval 135"/>
            <p:cNvSpPr/>
            <p:nvPr/>
          </p:nvSpPr>
          <p:spPr>
            <a:xfrm>
              <a:off x="1739977"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37" name="Oval 136"/>
            <p:cNvSpPr/>
            <p:nvPr/>
          </p:nvSpPr>
          <p:spPr>
            <a:xfrm>
              <a:off x="2468131"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38" name="Oval 137"/>
            <p:cNvSpPr/>
            <p:nvPr/>
          </p:nvSpPr>
          <p:spPr>
            <a:xfrm>
              <a:off x="3201210"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39" name="Oval 138"/>
            <p:cNvSpPr/>
            <p:nvPr/>
          </p:nvSpPr>
          <p:spPr>
            <a:xfrm>
              <a:off x="3900442"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0" name="Oval 139"/>
            <p:cNvSpPr/>
            <p:nvPr/>
          </p:nvSpPr>
          <p:spPr>
            <a:xfrm>
              <a:off x="4582034" y="992806"/>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1" name="Oval 140"/>
            <p:cNvSpPr/>
            <p:nvPr/>
          </p:nvSpPr>
          <p:spPr>
            <a:xfrm>
              <a:off x="1058385"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2" name="Oval 141"/>
            <p:cNvSpPr/>
            <p:nvPr/>
          </p:nvSpPr>
          <p:spPr>
            <a:xfrm>
              <a:off x="1757617"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3" name="Oval 142"/>
            <p:cNvSpPr/>
            <p:nvPr/>
          </p:nvSpPr>
          <p:spPr>
            <a:xfrm>
              <a:off x="2485771"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4" name="Oval 143"/>
            <p:cNvSpPr/>
            <p:nvPr/>
          </p:nvSpPr>
          <p:spPr>
            <a:xfrm>
              <a:off x="3218850"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5" name="Oval 144"/>
            <p:cNvSpPr/>
            <p:nvPr/>
          </p:nvSpPr>
          <p:spPr>
            <a:xfrm>
              <a:off x="3918082"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6" name="Oval 145"/>
            <p:cNvSpPr/>
            <p:nvPr/>
          </p:nvSpPr>
          <p:spPr>
            <a:xfrm>
              <a:off x="4599674" y="1728833"/>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7" name="Oval 146"/>
            <p:cNvSpPr/>
            <p:nvPr/>
          </p:nvSpPr>
          <p:spPr>
            <a:xfrm>
              <a:off x="1076651"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8" name="Oval 147"/>
            <p:cNvSpPr/>
            <p:nvPr/>
          </p:nvSpPr>
          <p:spPr>
            <a:xfrm>
              <a:off x="1775883"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9" name="Oval 148"/>
            <p:cNvSpPr/>
            <p:nvPr/>
          </p:nvSpPr>
          <p:spPr>
            <a:xfrm>
              <a:off x="2504037"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0" name="Oval 149"/>
            <p:cNvSpPr/>
            <p:nvPr/>
          </p:nvSpPr>
          <p:spPr>
            <a:xfrm>
              <a:off x="3237116"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1" name="Oval 150"/>
            <p:cNvSpPr/>
            <p:nvPr/>
          </p:nvSpPr>
          <p:spPr>
            <a:xfrm>
              <a:off x="3936348"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2" name="Oval 151"/>
            <p:cNvSpPr/>
            <p:nvPr/>
          </p:nvSpPr>
          <p:spPr>
            <a:xfrm>
              <a:off x="4617940" y="247466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3" name="Oval 152"/>
            <p:cNvSpPr/>
            <p:nvPr/>
          </p:nvSpPr>
          <p:spPr>
            <a:xfrm>
              <a:off x="1094291"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4" name="Oval 153"/>
            <p:cNvSpPr/>
            <p:nvPr/>
          </p:nvSpPr>
          <p:spPr>
            <a:xfrm>
              <a:off x="1793523"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5" name="Oval 154"/>
            <p:cNvSpPr/>
            <p:nvPr/>
          </p:nvSpPr>
          <p:spPr>
            <a:xfrm>
              <a:off x="2521677"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6" name="Oval 155"/>
            <p:cNvSpPr/>
            <p:nvPr/>
          </p:nvSpPr>
          <p:spPr>
            <a:xfrm>
              <a:off x="3254756"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7" name="Oval 156"/>
            <p:cNvSpPr/>
            <p:nvPr/>
          </p:nvSpPr>
          <p:spPr>
            <a:xfrm>
              <a:off x="3953988"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8" name="Oval 157"/>
            <p:cNvSpPr/>
            <p:nvPr/>
          </p:nvSpPr>
          <p:spPr>
            <a:xfrm>
              <a:off x="4635580" y="3210689"/>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9" name="Oval 158"/>
            <p:cNvSpPr/>
            <p:nvPr/>
          </p:nvSpPr>
          <p:spPr>
            <a:xfrm>
              <a:off x="1090619"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60" name="Oval 159"/>
            <p:cNvSpPr/>
            <p:nvPr/>
          </p:nvSpPr>
          <p:spPr>
            <a:xfrm>
              <a:off x="1789851"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61" name="Oval 160"/>
            <p:cNvSpPr/>
            <p:nvPr/>
          </p:nvSpPr>
          <p:spPr>
            <a:xfrm>
              <a:off x="2518005"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62" name="Oval 161"/>
            <p:cNvSpPr/>
            <p:nvPr/>
          </p:nvSpPr>
          <p:spPr>
            <a:xfrm>
              <a:off x="3251084"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63" name="Oval 162"/>
            <p:cNvSpPr/>
            <p:nvPr/>
          </p:nvSpPr>
          <p:spPr>
            <a:xfrm>
              <a:off x="3950316"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64" name="Oval 163"/>
            <p:cNvSpPr/>
            <p:nvPr/>
          </p:nvSpPr>
          <p:spPr>
            <a:xfrm>
              <a:off x="4631908" y="398739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grpSp>
      <p:grpSp>
        <p:nvGrpSpPr>
          <p:cNvPr id="219" name="Group 218"/>
          <p:cNvGrpSpPr/>
          <p:nvPr/>
        </p:nvGrpSpPr>
        <p:grpSpPr>
          <a:xfrm>
            <a:off x="6567741" y="3743475"/>
            <a:ext cx="300871" cy="369332"/>
            <a:chOff x="1604163" y="1452287"/>
            <a:chExt cx="300871" cy="369332"/>
          </a:xfrm>
        </p:grpSpPr>
        <p:sp>
          <p:nvSpPr>
            <p:cNvPr id="220" name="Oval 219"/>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21" name="TextBox 220"/>
            <p:cNvSpPr txBox="1"/>
            <p:nvPr/>
          </p:nvSpPr>
          <p:spPr>
            <a:xfrm>
              <a:off x="1604163" y="1452287"/>
              <a:ext cx="300871" cy="369332"/>
            </a:xfrm>
            <a:prstGeom prst="rect">
              <a:avLst/>
            </a:prstGeom>
            <a:noFill/>
          </p:spPr>
          <p:txBody>
            <a:bodyPr wrap="none" rtlCol="0">
              <a:spAutoFit/>
            </a:bodyPr>
            <a:lstStyle/>
            <a:p>
              <a:r>
                <a:rPr lang="en-US" b="1" dirty="0"/>
                <a:t>e</a:t>
              </a:r>
            </a:p>
          </p:txBody>
        </p:sp>
      </p:grpSp>
      <p:grpSp>
        <p:nvGrpSpPr>
          <p:cNvPr id="222" name="Group 221"/>
          <p:cNvGrpSpPr/>
          <p:nvPr/>
        </p:nvGrpSpPr>
        <p:grpSpPr>
          <a:xfrm>
            <a:off x="6648349" y="3040390"/>
            <a:ext cx="327808" cy="369332"/>
            <a:chOff x="1605217" y="1448664"/>
            <a:chExt cx="327808" cy="369332"/>
          </a:xfrm>
        </p:grpSpPr>
        <p:sp>
          <p:nvSpPr>
            <p:cNvPr id="223" name="Oval 22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24" name="TextBox 223"/>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225" name="Group 224"/>
          <p:cNvGrpSpPr/>
          <p:nvPr/>
        </p:nvGrpSpPr>
        <p:grpSpPr>
          <a:xfrm>
            <a:off x="7881551" y="1395207"/>
            <a:ext cx="327808" cy="369332"/>
            <a:chOff x="1605217" y="1448664"/>
            <a:chExt cx="327808" cy="369332"/>
          </a:xfrm>
        </p:grpSpPr>
        <p:sp>
          <p:nvSpPr>
            <p:cNvPr id="226" name="Oval 22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27" name="TextBox 22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28" name="Group 227"/>
          <p:cNvGrpSpPr/>
          <p:nvPr/>
        </p:nvGrpSpPr>
        <p:grpSpPr>
          <a:xfrm>
            <a:off x="6240987" y="1416256"/>
            <a:ext cx="327808" cy="369332"/>
            <a:chOff x="1605217" y="1448664"/>
            <a:chExt cx="327808" cy="369332"/>
          </a:xfrm>
        </p:grpSpPr>
        <p:sp>
          <p:nvSpPr>
            <p:cNvPr id="229" name="Oval 22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30" name="TextBox 229"/>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31" name="Group 230"/>
          <p:cNvGrpSpPr/>
          <p:nvPr/>
        </p:nvGrpSpPr>
        <p:grpSpPr>
          <a:xfrm>
            <a:off x="4784128" y="1437305"/>
            <a:ext cx="327808" cy="369332"/>
            <a:chOff x="1605217" y="1448664"/>
            <a:chExt cx="327808" cy="369332"/>
          </a:xfrm>
        </p:grpSpPr>
        <p:sp>
          <p:nvSpPr>
            <p:cNvPr id="232" name="Oval 23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33" name="TextBox 232"/>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234" name="Group 233"/>
          <p:cNvGrpSpPr/>
          <p:nvPr/>
        </p:nvGrpSpPr>
        <p:grpSpPr>
          <a:xfrm>
            <a:off x="5203398" y="2358961"/>
            <a:ext cx="327808" cy="369332"/>
            <a:chOff x="1605217" y="1448664"/>
            <a:chExt cx="327808" cy="369332"/>
          </a:xfrm>
        </p:grpSpPr>
        <p:sp>
          <p:nvSpPr>
            <p:cNvPr id="235" name="Oval 234"/>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36" name="TextBox 235"/>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37" name="Group 236"/>
          <p:cNvGrpSpPr/>
          <p:nvPr/>
        </p:nvGrpSpPr>
        <p:grpSpPr>
          <a:xfrm>
            <a:off x="4936968" y="3284590"/>
            <a:ext cx="327808" cy="369332"/>
            <a:chOff x="1605217" y="1448664"/>
            <a:chExt cx="327808" cy="369332"/>
          </a:xfrm>
        </p:grpSpPr>
        <p:sp>
          <p:nvSpPr>
            <p:cNvPr id="238" name="Oval 237"/>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39" name="TextBox 238"/>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40" name="Group 239"/>
          <p:cNvGrpSpPr/>
          <p:nvPr/>
        </p:nvGrpSpPr>
        <p:grpSpPr>
          <a:xfrm>
            <a:off x="7955474" y="3065781"/>
            <a:ext cx="327808" cy="369332"/>
            <a:chOff x="1605217" y="1448664"/>
            <a:chExt cx="327808" cy="369332"/>
          </a:xfrm>
        </p:grpSpPr>
        <p:sp>
          <p:nvSpPr>
            <p:cNvPr id="241" name="Oval 240"/>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42" name="TextBox 241"/>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43" name="Group 242"/>
          <p:cNvGrpSpPr/>
          <p:nvPr/>
        </p:nvGrpSpPr>
        <p:grpSpPr>
          <a:xfrm>
            <a:off x="7363863" y="2233829"/>
            <a:ext cx="327808" cy="369332"/>
            <a:chOff x="1605217" y="1448664"/>
            <a:chExt cx="327808" cy="369332"/>
          </a:xfrm>
        </p:grpSpPr>
        <p:sp>
          <p:nvSpPr>
            <p:cNvPr id="244" name="Oval 243"/>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45" name="TextBox 244"/>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46" name="Group 245"/>
          <p:cNvGrpSpPr/>
          <p:nvPr/>
        </p:nvGrpSpPr>
        <p:grpSpPr>
          <a:xfrm>
            <a:off x="5771733" y="3990436"/>
            <a:ext cx="300871" cy="369332"/>
            <a:chOff x="1604163" y="1452287"/>
            <a:chExt cx="300871" cy="369332"/>
          </a:xfrm>
        </p:grpSpPr>
        <p:sp>
          <p:nvSpPr>
            <p:cNvPr id="247" name="Oval 246"/>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48" name="TextBox 247"/>
            <p:cNvSpPr txBox="1"/>
            <p:nvPr/>
          </p:nvSpPr>
          <p:spPr>
            <a:xfrm>
              <a:off x="1604163" y="1452287"/>
              <a:ext cx="300871" cy="369332"/>
            </a:xfrm>
            <a:prstGeom prst="rect">
              <a:avLst/>
            </a:prstGeom>
            <a:noFill/>
          </p:spPr>
          <p:txBody>
            <a:bodyPr wrap="none" rtlCol="0">
              <a:spAutoFit/>
            </a:bodyPr>
            <a:lstStyle/>
            <a:p>
              <a:r>
                <a:rPr lang="en-US" b="1" dirty="0"/>
                <a:t>e</a:t>
              </a:r>
            </a:p>
          </p:txBody>
        </p:sp>
      </p:grpSp>
      <p:grpSp>
        <p:nvGrpSpPr>
          <p:cNvPr id="249" name="Group 248"/>
          <p:cNvGrpSpPr/>
          <p:nvPr/>
        </p:nvGrpSpPr>
        <p:grpSpPr>
          <a:xfrm>
            <a:off x="5852341" y="3287351"/>
            <a:ext cx="327808" cy="369332"/>
            <a:chOff x="1605217" y="1448664"/>
            <a:chExt cx="327808" cy="369332"/>
          </a:xfrm>
        </p:grpSpPr>
        <p:sp>
          <p:nvSpPr>
            <p:cNvPr id="250" name="Oval 249"/>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51" name="TextBox 250"/>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252" name="Group 251"/>
          <p:cNvGrpSpPr/>
          <p:nvPr/>
        </p:nvGrpSpPr>
        <p:grpSpPr>
          <a:xfrm>
            <a:off x="7085543" y="1642168"/>
            <a:ext cx="327808" cy="369332"/>
            <a:chOff x="1605217" y="1448664"/>
            <a:chExt cx="327808" cy="369332"/>
          </a:xfrm>
        </p:grpSpPr>
        <p:sp>
          <p:nvSpPr>
            <p:cNvPr id="253" name="Oval 25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54" name="TextBox 25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55" name="Group 254"/>
          <p:cNvGrpSpPr/>
          <p:nvPr/>
        </p:nvGrpSpPr>
        <p:grpSpPr>
          <a:xfrm>
            <a:off x="5444979" y="1663217"/>
            <a:ext cx="327808" cy="369332"/>
            <a:chOff x="1605217" y="1448664"/>
            <a:chExt cx="327808" cy="369332"/>
          </a:xfrm>
        </p:grpSpPr>
        <p:sp>
          <p:nvSpPr>
            <p:cNvPr id="256" name="Oval 25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57" name="TextBox 25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58" name="Group 257"/>
          <p:cNvGrpSpPr/>
          <p:nvPr/>
        </p:nvGrpSpPr>
        <p:grpSpPr>
          <a:xfrm>
            <a:off x="7765240" y="2160264"/>
            <a:ext cx="327808" cy="369332"/>
            <a:chOff x="1605217" y="1448664"/>
            <a:chExt cx="327808" cy="369332"/>
          </a:xfrm>
        </p:grpSpPr>
        <p:sp>
          <p:nvSpPr>
            <p:cNvPr id="259" name="Oval 25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60" name="TextBox 259"/>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261" name="Group 260"/>
          <p:cNvGrpSpPr/>
          <p:nvPr/>
        </p:nvGrpSpPr>
        <p:grpSpPr>
          <a:xfrm>
            <a:off x="4407390" y="2605922"/>
            <a:ext cx="327808" cy="369332"/>
            <a:chOff x="1605217" y="1448664"/>
            <a:chExt cx="327808" cy="369332"/>
          </a:xfrm>
        </p:grpSpPr>
        <p:sp>
          <p:nvSpPr>
            <p:cNvPr id="262" name="Oval 26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63" name="TextBox 262"/>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64" name="Group 263"/>
          <p:cNvGrpSpPr/>
          <p:nvPr/>
        </p:nvGrpSpPr>
        <p:grpSpPr>
          <a:xfrm>
            <a:off x="7918080" y="4007549"/>
            <a:ext cx="327808" cy="369332"/>
            <a:chOff x="1605217" y="1448664"/>
            <a:chExt cx="327808" cy="369332"/>
          </a:xfrm>
        </p:grpSpPr>
        <p:sp>
          <p:nvSpPr>
            <p:cNvPr id="265" name="Oval 264"/>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66" name="TextBox 265"/>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67" name="Group 266"/>
          <p:cNvGrpSpPr/>
          <p:nvPr/>
        </p:nvGrpSpPr>
        <p:grpSpPr>
          <a:xfrm>
            <a:off x="7192183" y="3861681"/>
            <a:ext cx="327808" cy="369332"/>
            <a:chOff x="1605217" y="1448664"/>
            <a:chExt cx="327808" cy="369332"/>
          </a:xfrm>
        </p:grpSpPr>
        <p:sp>
          <p:nvSpPr>
            <p:cNvPr id="268" name="Oval 267"/>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69" name="TextBox 268"/>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70" name="Group 269"/>
          <p:cNvGrpSpPr/>
          <p:nvPr/>
        </p:nvGrpSpPr>
        <p:grpSpPr>
          <a:xfrm>
            <a:off x="6567855" y="2480790"/>
            <a:ext cx="327808" cy="369332"/>
            <a:chOff x="1605217" y="1448664"/>
            <a:chExt cx="327808" cy="369332"/>
          </a:xfrm>
        </p:grpSpPr>
        <p:sp>
          <p:nvSpPr>
            <p:cNvPr id="271" name="Oval 270"/>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72" name="TextBox 271"/>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73" name="Group 272"/>
          <p:cNvGrpSpPr/>
          <p:nvPr/>
        </p:nvGrpSpPr>
        <p:grpSpPr>
          <a:xfrm>
            <a:off x="4875590" y="3783661"/>
            <a:ext cx="327808" cy="369332"/>
            <a:chOff x="1605217" y="1448664"/>
            <a:chExt cx="327808" cy="369332"/>
          </a:xfrm>
        </p:grpSpPr>
        <p:sp>
          <p:nvSpPr>
            <p:cNvPr id="274" name="Oval 273"/>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75" name="TextBox 274"/>
            <p:cNvSpPr txBox="1"/>
            <p:nvPr/>
          </p:nvSpPr>
          <p:spPr>
            <a:xfrm>
              <a:off x="1632154" y="1448664"/>
              <a:ext cx="300871" cy="369332"/>
            </a:xfrm>
            <a:prstGeom prst="rect">
              <a:avLst/>
            </a:prstGeom>
            <a:noFill/>
          </p:spPr>
          <p:txBody>
            <a:bodyPr wrap="none" rtlCol="0">
              <a:spAutoFit/>
            </a:bodyPr>
            <a:lstStyle/>
            <a:p>
              <a:r>
                <a:rPr lang="en-US" b="1" dirty="0"/>
                <a:t>e</a:t>
              </a:r>
            </a:p>
          </p:txBody>
        </p:sp>
      </p:grpSp>
      <p:sp>
        <p:nvSpPr>
          <p:cNvPr id="6" name="TextBox 5"/>
          <p:cNvSpPr txBox="1"/>
          <p:nvPr/>
        </p:nvSpPr>
        <p:spPr>
          <a:xfrm>
            <a:off x="126035" y="140454"/>
            <a:ext cx="8710550" cy="646331"/>
          </a:xfrm>
          <a:prstGeom prst="rect">
            <a:avLst/>
          </a:prstGeom>
          <a:noFill/>
        </p:spPr>
        <p:txBody>
          <a:bodyPr wrap="square" rtlCol="0">
            <a:spAutoFit/>
          </a:bodyPr>
          <a:lstStyle/>
          <a:p>
            <a:r>
              <a:rPr lang="en-US" dirty="0" smtClean="0">
                <a:solidFill>
                  <a:srgbClr val="FF0000"/>
                </a:solidFill>
              </a:rPr>
              <a:t>Yes, when you move the wire close to the magnet, some electrical current is made, and this is due to the movement of the electrons in the metal wire(click)</a:t>
            </a:r>
            <a:endParaRPr lang="en-US" dirty="0">
              <a:solidFill>
                <a:srgbClr val="FF0000"/>
              </a:solidFill>
            </a:endParaRPr>
          </a:p>
        </p:txBody>
      </p:sp>
    </p:spTree>
    <p:extLst>
      <p:ext uri="{BB962C8B-B14F-4D97-AF65-F5344CB8AC3E}">
        <p14:creationId xmlns:p14="http://schemas.microsoft.com/office/powerpoint/2010/main" val="14645236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10781 0 " pathEditMode="relative" ptsTypes="AA">
                                      <p:cBhvr>
                                        <p:cTn id="6" dur="2000" fill="hold"/>
                                        <p:tgtEl>
                                          <p:spTgt spid="3"/>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L 0.10781 0 " pathEditMode="relative" ptsTypes="AA">
                                      <p:cBhvr>
                                        <p:cTn id="8" dur="2000" fill="hold"/>
                                        <p:tgtEl>
                                          <p:spTgt spid="89"/>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 0 L 0.10781 0 " pathEditMode="relative" ptsTypes="AA">
                                      <p:cBhvr>
                                        <p:cTn id="10" dur="2000" fill="hold"/>
                                        <p:tgtEl>
                                          <p:spTgt spid="92"/>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 0 L 0.10781 0 " pathEditMode="relative" ptsTypes="AA">
                                      <p:cBhvr>
                                        <p:cTn id="12" dur="2000" fill="hold"/>
                                        <p:tgtEl>
                                          <p:spTgt spid="95"/>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 0 L 0.10781 0 " pathEditMode="relative" ptsTypes="AA">
                                      <p:cBhvr>
                                        <p:cTn id="14" dur="2000" fill="hold"/>
                                        <p:tgtEl>
                                          <p:spTgt spid="98"/>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0 0 L 0.10781 0 " pathEditMode="relative" ptsTypes="AA">
                                      <p:cBhvr>
                                        <p:cTn id="16" dur="2000" fill="hold"/>
                                        <p:tgtEl>
                                          <p:spTgt spid="101"/>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 0 L 0.10781 0 " pathEditMode="relative" ptsTypes="AA">
                                      <p:cBhvr>
                                        <p:cTn id="18" dur="2000" fill="hold"/>
                                        <p:tgtEl>
                                          <p:spTgt spid="105"/>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 0 L 0.10781 0 " pathEditMode="relative" ptsTypes="AA">
                                      <p:cBhvr>
                                        <p:cTn id="20" dur="2000" fill="hold"/>
                                        <p:tgtEl>
                                          <p:spTgt spid="108"/>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 0 L 0.10781 0 " pathEditMode="relative" ptsTypes="AA">
                                      <p:cBhvr>
                                        <p:cTn id="22" dur="2000" fill="hold"/>
                                        <p:tgtEl>
                                          <p:spTgt spid="111"/>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0 0 L 0.10781 0 " pathEditMode="relative" ptsTypes="AA">
                                      <p:cBhvr>
                                        <p:cTn id="24" dur="2000" fill="hold"/>
                                        <p:tgtEl>
                                          <p:spTgt spid="82"/>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0 0 L 0.10781 0 " pathEditMode="relative" ptsTypes="AA">
                                      <p:cBhvr>
                                        <p:cTn id="26" dur="2000" fill="hold"/>
                                        <p:tgtEl>
                                          <p:spTgt spid="85"/>
                                        </p:tgtEl>
                                        <p:attrNameLst>
                                          <p:attrName>ppt_x</p:attrName>
                                          <p:attrName>ppt_y</p:attrName>
                                        </p:attrNameLst>
                                      </p:cBhvr>
                                    </p:animMotion>
                                  </p:childTnLst>
                                </p:cTn>
                              </p:par>
                              <p:par>
                                <p:cTn id="27" presetID="0" presetClass="path" presetSubtype="0" accel="50000" decel="50000" fill="hold" nodeType="withEffect">
                                  <p:stCondLst>
                                    <p:cond delay="0"/>
                                  </p:stCondLst>
                                  <p:childTnLst>
                                    <p:animMotion origin="layout" path="M 0 0 L 0.10781 0 " pathEditMode="relative" ptsTypes="AA">
                                      <p:cBhvr>
                                        <p:cTn id="28" dur="2000" fill="hold"/>
                                        <p:tgtEl>
                                          <p:spTgt spid="88"/>
                                        </p:tgtEl>
                                        <p:attrNameLst>
                                          <p:attrName>ppt_x</p:attrName>
                                          <p:attrName>ppt_y</p:attrName>
                                        </p:attrNameLst>
                                      </p:cBhvr>
                                    </p:animMotion>
                                  </p:childTnLst>
                                </p:cTn>
                              </p:par>
                              <p:par>
                                <p:cTn id="29" presetID="0" presetClass="path" presetSubtype="0" accel="50000" decel="50000" fill="hold" nodeType="withEffect">
                                  <p:stCondLst>
                                    <p:cond delay="0"/>
                                  </p:stCondLst>
                                  <p:childTnLst>
                                    <p:animMotion origin="layout" path="M 0 0 L 0.10781 0 " pathEditMode="relative" ptsTypes="AA">
                                      <p:cBhvr>
                                        <p:cTn id="30" dur="2000" fill="hold"/>
                                        <p:tgtEl>
                                          <p:spTgt spid="116"/>
                                        </p:tgtEl>
                                        <p:attrNameLst>
                                          <p:attrName>ppt_x</p:attrName>
                                          <p:attrName>ppt_y</p:attrName>
                                        </p:attrNameLst>
                                      </p:cBhvr>
                                    </p:animMotion>
                                  </p:childTnLst>
                                </p:cTn>
                              </p:par>
                              <p:par>
                                <p:cTn id="31" presetID="0" presetClass="path" presetSubtype="0" accel="50000" decel="50000" fill="hold" nodeType="withEffect">
                                  <p:stCondLst>
                                    <p:cond delay="0"/>
                                  </p:stCondLst>
                                  <p:childTnLst>
                                    <p:animMotion origin="layout" path="M 0 0 L 0.10781 0 " pathEditMode="relative" ptsTypes="AA">
                                      <p:cBhvr>
                                        <p:cTn id="32" dur="2000" fill="hold"/>
                                        <p:tgtEl>
                                          <p:spTgt spid="119"/>
                                        </p:tgtEl>
                                        <p:attrNameLst>
                                          <p:attrName>ppt_x</p:attrName>
                                          <p:attrName>ppt_y</p:attrName>
                                        </p:attrNameLst>
                                      </p:cBhvr>
                                    </p:animMotion>
                                  </p:childTnLst>
                                </p:cTn>
                              </p:par>
                              <p:par>
                                <p:cTn id="33" presetID="0" presetClass="path" presetSubtype="0" accel="50000" decel="50000" fill="hold" nodeType="withEffect">
                                  <p:stCondLst>
                                    <p:cond delay="0"/>
                                  </p:stCondLst>
                                  <p:childTnLst>
                                    <p:animMotion origin="layout" path="M 0 0 L 0.10781 0 " pathEditMode="relative" ptsTypes="AA">
                                      <p:cBhvr>
                                        <p:cTn id="34" dur="2000" fill="hold"/>
                                        <p:tgtEl>
                                          <p:spTgt spid="122"/>
                                        </p:tgtEl>
                                        <p:attrNameLst>
                                          <p:attrName>ppt_x</p:attrName>
                                          <p:attrName>ppt_y</p:attrName>
                                        </p:attrNameLst>
                                      </p:cBhvr>
                                    </p:animMotion>
                                  </p:childTnLst>
                                </p:cTn>
                              </p:par>
                              <p:par>
                                <p:cTn id="35" presetID="0" presetClass="path" presetSubtype="0" accel="50000" decel="50000" fill="hold" nodeType="withEffect">
                                  <p:stCondLst>
                                    <p:cond delay="0"/>
                                  </p:stCondLst>
                                  <p:childTnLst>
                                    <p:animMotion origin="layout" path="M 0 0 L 0.10781 0 " pathEditMode="relative" ptsTypes="AA">
                                      <p:cBhvr>
                                        <p:cTn id="36" dur="2000" fill="hold"/>
                                        <p:tgtEl>
                                          <p:spTgt spid="125"/>
                                        </p:tgtEl>
                                        <p:attrNameLst>
                                          <p:attrName>ppt_x</p:attrName>
                                          <p:attrName>ppt_y</p:attrName>
                                        </p:attrNameLst>
                                      </p:cBhvr>
                                    </p:animMotion>
                                  </p:childTnLst>
                                </p:cTn>
                              </p:par>
                              <p:par>
                                <p:cTn id="37" presetID="0" presetClass="path" presetSubtype="0" accel="50000" decel="50000" fill="hold" nodeType="withEffect">
                                  <p:stCondLst>
                                    <p:cond delay="0"/>
                                  </p:stCondLst>
                                  <p:childTnLst>
                                    <p:animMotion origin="layout" path="M 0 0 L 0.10781 0 " pathEditMode="relative" ptsTypes="AA">
                                      <p:cBhvr>
                                        <p:cTn id="38" dur="2000" fill="hold"/>
                                        <p:tgtEl>
                                          <p:spTgt spid="128"/>
                                        </p:tgtEl>
                                        <p:attrNameLst>
                                          <p:attrName>ppt_x</p:attrName>
                                          <p:attrName>ppt_y</p:attrName>
                                        </p:attrNameLst>
                                      </p:cBhvr>
                                    </p:animMotion>
                                  </p:childTnLst>
                                </p:cTn>
                              </p:par>
                              <p:par>
                                <p:cTn id="39" presetID="0" presetClass="path" presetSubtype="0" accel="50000" decel="50000" fill="hold" nodeType="withEffect">
                                  <p:stCondLst>
                                    <p:cond delay="0"/>
                                  </p:stCondLst>
                                  <p:childTnLst>
                                    <p:animMotion origin="layout" path="M 0 0 L 0.10781 0 " pathEditMode="relative" ptsTypes="AA">
                                      <p:cBhvr>
                                        <p:cTn id="40" dur="2000" fill="hold"/>
                                        <p:tgtEl>
                                          <p:spTgt spid="131"/>
                                        </p:tgtEl>
                                        <p:attrNameLst>
                                          <p:attrName>ppt_x</p:attrName>
                                          <p:attrName>ppt_y</p:attrName>
                                        </p:attrNameLst>
                                      </p:cBhvr>
                                    </p:animMotion>
                                  </p:childTnLst>
                                </p:cTn>
                              </p:par>
                              <p:par>
                                <p:cTn id="41" presetID="0" presetClass="path" presetSubtype="0" accel="50000" decel="50000" fill="hold" nodeType="withEffect">
                                  <p:stCondLst>
                                    <p:cond delay="0"/>
                                  </p:stCondLst>
                                  <p:childTnLst>
                                    <p:animMotion origin="layout" path="M 0 0 L 0.10781 0 " pathEditMode="relative" ptsTypes="AA">
                                      <p:cBhvr>
                                        <p:cTn id="42" dur="2000" fill="hold"/>
                                        <p:tgtEl>
                                          <p:spTgt spid="219"/>
                                        </p:tgtEl>
                                        <p:attrNameLst>
                                          <p:attrName>ppt_x</p:attrName>
                                          <p:attrName>ppt_y</p:attrName>
                                        </p:attrNameLst>
                                      </p:cBhvr>
                                    </p:animMotion>
                                  </p:childTnLst>
                                </p:cTn>
                              </p:par>
                              <p:par>
                                <p:cTn id="43" presetID="0" presetClass="path" presetSubtype="0" accel="50000" decel="50000" fill="hold" nodeType="withEffect">
                                  <p:stCondLst>
                                    <p:cond delay="0"/>
                                  </p:stCondLst>
                                  <p:childTnLst>
                                    <p:animMotion origin="layout" path="M 0 0 L 0.10781 0 " pathEditMode="relative" ptsTypes="AA">
                                      <p:cBhvr>
                                        <p:cTn id="44" dur="2000" fill="hold"/>
                                        <p:tgtEl>
                                          <p:spTgt spid="222"/>
                                        </p:tgtEl>
                                        <p:attrNameLst>
                                          <p:attrName>ppt_x</p:attrName>
                                          <p:attrName>ppt_y</p:attrName>
                                        </p:attrNameLst>
                                      </p:cBhvr>
                                    </p:animMotion>
                                  </p:childTnLst>
                                </p:cTn>
                              </p:par>
                              <p:par>
                                <p:cTn id="45" presetID="0" presetClass="path" presetSubtype="0" accel="50000" decel="50000" fill="hold" nodeType="withEffect">
                                  <p:stCondLst>
                                    <p:cond delay="0"/>
                                  </p:stCondLst>
                                  <p:childTnLst>
                                    <p:animMotion origin="layout" path="M 0 0 L 0.10781 0 " pathEditMode="relative" ptsTypes="AA">
                                      <p:cBhvr>
                                        <p:cTn id="46" dur="2000" fill="hold"/>
                                        <p:tgtEl>
                                          <p:spTgt spid="225"/>
                                        </p:tgtEl>
                                        <p:attrNameLst>
                                          <p:attrName>ppt_x</p:attrName>
                                          <p:attrName>ppt_y</p:attrName>
                                        </p:attrNameLst>
                                      </p:cBhvr>
                                    </p:animMotion>
                                  </p:childTnLst>
                                </p:cTn>
                              </p:par>
                              <p:par>
                                <p:cTn id="47" presetID="0" presetClass="path" presetSubtype="0" accel="50000" decel="50000" fill="hold" nodeType="withEffect">
                                  <p:stCondLst>
                                    <p:cond delay="0"/>
                                  </p:stCondLst>
                                  <p:childTnLst>
                                    <p:animMotion origin="layout" path="M 0 0 L 0.10781 0 " pathEditMode="relative" ptsTypes="AA">
                                      <p:cBhvr>
                                        <p:cTn id="48" dur="2000" fill="hold"/>
                                        <p:tgtEl>
                                          <p:spTgt spid="228"/>
                                        </p:tgtEl>
                                        <p:attrNameLst>
                                          <p:attrName>ppt_x</p:attrName>
                                          <p:attrName>ppt_y</p:attrName>
                                        </p:attrNameLst>
                                      </p:cBhvr>
                                    </p:animMotion>
                                  </p:childTnLst>
                                </p:cTn>
                              </p:par>
                              <p:par>
                                <p:cTn id="49" presetID="0" presetClass="path" presetSubtype="0" accel="50000" decel="50000" fill="hold" nodeType="withEffect">
                                  <p:stCondLst>
                                    <p:cond delay="0"/>
                                  </p:stCondLst>
                                  <p:childTnLst>
                                    <p:animMotion origin="layout" path="M 0 0 L 0.10781 0 " pathEditMode="relative" ptsTypes="AA">
                                      <p:cBhvr>
                                        <p:cTn id="50" dur="2000" fill="hold"/>
                                        <p:tgtEl>
                                          <p:spTgt spid="231"/>
                                        </p:tgtEl>
                                        <p:attrNameLst>
                                          <p:attrName>ppt_x</p:attrName>
                                          <p:attrName>ppt_y</p:attrName>
                                        </p:attrNameLst>
                                      </p:cBhvr>
                                    </p:animMotion>
                                  </p:childTnLst>
                                </p:cTn>
                              </p:par>
                              <p:par>
                                <p:cTn id="51" presetID="0" presetClass="path" presetSubtype="0" accel="50000" decel="50000" fill="hold" nodeType="withEffect">
                                  <p:stCondLst>
                                    <p:cond delay="0"/>
                                  </p:stCondLst>
                                  <p:childTnLst>
                                    <p:animMotion origin="layout" path="M 0 0 L 0.10781 0 " pathEditMode="relative" ptsTypes="AA">
                                      <p:cBhvr>
                                        <p:cTn id="52" dur="2000" fill="hold"/>
                                        <p:tgtEl>
                                          <p:spTgt spid="234"/>
                                        </p:tgtEl>
                                        <p:attrNameLst>
                                          <p:attrName>ppt_x</p:attrName>
                                          <p:attrName>ppt_y</p:attrName>
                                        </p:attrNameLst>
                                      </p:cBhvr>
                                    </p:animMotion>
                                  </p:childTnLst>
                                </p:cTn>
                              </p:par>
                              <p:par>
                                <p:cTn id="53" presetID="0" presetClass="path" presetSubtype="0" accel="50000" decel="50000" fill="hold" nodeType="withEffect">
                                  <p:stCondLst>
                                    <p:cond delay="0"/>
                                  </p:stCondLst>
                                  <p:childTnLst>
                                    <p:animMotion origin="layout" path="M 0 0 L 0.10781 0 " pathEditMode="relative" ptsTypes="AA">
                                      <p:cBhvr>
                                        <p:cTn id="54" dur="2000" fill="hold"/>
                                        <p:tgtEl>
                                          <p:spTgt spid="237"/>
                                        </p:tgtEl>
                                        <p:attrNameLst>
                                          <p:attrName>ppt_x</p:attrName>
                                          <p:attrName>ppt_y</p:attrName>
                                        </p:attrNameLst>
                                      </p:cBhvr>
                                    </p:animMotion>
                                  </p:childTnLst>
                                </p:cTn>
                              </p:par>
                              <p:par>
                                <p:cTn id="55" presetID="0" presetClass="path" presetSubtype="0" accel="50000" decel="50000" fill="hold" nodeType="withEffect">
                                  <p:stCondLst>
                                    <p:cond delay="0"/>
                                  </p:stCondLst>
                                  <p:childTnLst>
                                    <p:animMotion origin="layout" path="M 0 0 L 0.10781 0 " pathEditMode="relative" ptsTypes="AA">
                                      <p:cBhvr>
                                        <p:cTn id="56" dur="2000" fill="hold"/>
                                        <p:tgtEl>
                                          <p:spTgt spid="240"/>
                                        </p:tgtEl>
                                        <p:attrNameLst>
                                          <p:attrName>ppt_x</p:attrName>
                                          <p:attrName>ppt_y</p:attrName>
                                        </p:attrNameLst>
                                      </p:cBhvr>
                                    </p:animMotion>
                                  </p:childTnLst>
                                </p:cTn>
                              </p:par>
                              <p:par>
                                <p:cTn id="57" presetID="0" presetClass="path" presetSubtype="0" accel="50000" decel="50000" fill="hold" nodeType="withEffect">
                                  <p:stCondLst>
                                    <p:cond delay="0"/>
                                  </p:stCondLst>
                                  <p:childTnLst>
                                    <p:animMotion origin="layout" path="M 0 0 L 0.10781 0 " pathEditMode="relative" ptsTypes="AA">
                                      <p:cBhvr>
                                        <p:cTn id="58" dur="2000" fill="hold"/>
                                        <p:tgtEl>
                                          <p:spTgt spid="243"/>
                                        </p:tgtEl>
                                        <p:attrNameLst>
                                          <p:attrName>ppt_x</p:attrName>
                                          <p:attrName>ppt_y</p:attrName>
                                        </p:attrNameLst>
                                      </p:cBhvr>
                                    </p:animMotion>
                                  </p:childTnLst>
                                </p:cTn>
                              </p:par>
                              <p:par>
                                <p:cTn id="59" presetID="0" presetClass="path" presetSubtype="0" accel="50000" decel="50000" fill="hold" nodeType="withEffect">
                                  <p:stCondLst>
                                    <p:cond delay="0"/>
                                  </p:stCondLst>
                                  <p:childTnLst>
                                    <p:animMotion origin="layout" path="M 0 0 L 0.10781 0 " pathEditMode="relative" ptsTypes="AA">
                                      <p:cBhvr>
                                        <p:cTn id="60" dur="2000" fill="hold"/>
                                        <p:tgtEl>
                                          <p:spTgt spid="246"/>
                                        </p:tgtEl>
                                        <p:attrNameLst>
                                          <p:attrName>ppt_x</p:attrName>
                                          <p:attrName>ppt_y</p:attrName>
                                        </p:attrNameLst>
                                      </p:cBhvr>
                                    </p:animMotion>
                                  </p:childTnLst>
                                </p:cTn>
                              </p:par>
                              <p:par>
                                <p:cTn id="61" presetID="0" presetClass="path" presetSubtype="0" accel="50000" decel="50000" fill="hold" nodeType="withEffect">
                                  <p:stCondLst>
                                    <p:cond delay="0"/>
                                  </p:stCondLst>
                                  <p:childTnLst>
                                    <p:animMotion origin="layout" path="M 0 0 L 0.10781 0 " pathEditMode="relative" ptsTypes="AA">
                                      <p:cBhvr>
                                        <p:cTn id="62" dur="2000" fill="hold"/>
                                        <p:tgtEl>
                                          <p:spTgt spid="249"/>
                                        </p:tgtEl>
                                        <p:attrNameLst>
                                          <p:attrName>ppt_x</p:attrName>
                                          <p:attrName>ppt_y</p:attrName>
                                        </p:attrNameLst>
                                      </p:cBhvr>
                                    </p:animMotion>
                                  </p:childTnLst>
                                </p:cTn>
                              </p:par>
                              <p:par>
                                <p:cTn id="63" presetID="0" presetClass="path" presetSubtype="0" accel="50000" decel="50000" fill="hold" nodeType="withEffect">
                                  <p:stCondLst>
                                    <p:cond delay="0"/>
                                  </p:stCondLst>
                                  <p:childTnLst>
                                    <p:animMotion origin="layout" path="M 0 0 L 0.10781 0 " pathEditMode="relative" ptsTypes="AA">
                                      <p:cBhvr>
                                        <p:cTn id="64" dur="2000" fill="hold"/>
                                        <p:tgtEl>
                                          <p:spTgt spid="252"/>
                                        </p:tgtEl>
                                        <p:attrNameLst>
                                          <p:attrName>ppt_x</p:attrName>
                                          <p:attrName>ppt_y</p:attrName>
                                        </p:attrNameLst>
                                      </p:cBhvr>
                                    </p:animMotion>
                                  </p:childTnLst>
                                </p:cTn>
                              </p:par>
                              <p:par>
                                <p:cTn id="65" presetID="0" presetClass="path" presetSubtype="0" accel="50000" decel="50000" fill="hold" nodeType="withEffect">
                                  <p:stCondLst>
                                    <p:cond delay="0"/>
                                  </p:stCondLst>
                                  <p:childTnLst>
                                    <p:animMotion origin="layout" path="M 0 0 L 0.10781 0 " pathEditMode="relative" ptsTypes="AA">
                                      <p:cBhvr>
                                        <p:cTn id="66" dur="2000" fill="hold"/>
                                        <p:tgtEl>
                                          <p:spTgt spid="255"/>
                                        </p:tgtEl>
                                        <p:attrNameLst>
                                          <p:attrName>ppt_x</p:attrName>
                                          <p:attrName>ppt_y</p:attrName>
                                        </p:attrNameLst>
                                      </p:cBhvr>
                                    </p:animMotion>
                                  </p:childTnLst>
                                </p:cTn>
                              </p:par>
                              <p:par>
                                <p:cTn id="67" presetID="0" presetClass="path" presetSubtype="0" accel="50000" decel="50000" fill="hold" nodeType="withEffect">
                                  <p:stCondLst>
                                    <p:cond delay="0"/>
                                  </p:stCondLst>
                                  <p:childTnLst>
                                    <p:animMotion origin="layout" path="M 0 0 L 0.10781 0 " pathEditMode="relative" ptsTypes="AA">
                                      <p:cBhvr>
                                        <p:cTn id="68" dur="2000" fill="hold"/>
                                        <p:tgtEl>
                                          <p:spTgt spid="258"/>
                                        </p:tgtEl>
                                        <p:attrNameLst>
                                          <p:attrName>ppt_x</p:attrName>
                                          <p:attrName>ppt_y</p:attrName>
                                        </p:attrNameLst>
                                      </p:cBhvr>
                                    </p:animMotion>
                                  </p:childTnLst>
                                </p:cTn>
                              </p:par>
                              <p:par>
                                <p:cTn id="69" presetID="0" presetClass="path" presetSubtype="0" accel="50000" decel="50000" fill="hold" nodeType="withEffect">
                                  <p:stCondLst>
                                    <p:cond delay="0"/>
                                  </p:stCondLst>
                                  <p:childTnLst>
                                    <p:animMotion origin="layout" path="M 0 0 L 0.10781 0 " pathEditMode="relative" ptsTypes="AA">
                                      <p:cBhvr>
                                        <p:cTn id="70" dur="2000" fill="hold"/>
                                        <p:tgtEl>
                                          <p:spTgt spid="261"/>
                                        </p:tgtEl>
                                        <p:attrNameLst>
                                          <p:attrName>ppt_x</p:attrName>
                                          <p:attrName>ppt_y</p:attrName>
                                        </p:attrNameLst>
                                      </p:cBhvr>
                                    </p:animMotion>
                                  </p:childTnLst>
                                </p:cTn>
                              </p:par>
                              <p:par>
                                <p:cTn id="71" presetID="0" presetClass="path" presetSubtype="0" accel="50000" decel="50000" fill="hold" nodeType="withEffect">
                                  <p:stCondLst>
                                    <p:cond delay="0"/>
                                  </p:stCondLst>
                                  <p:childTnLst>
                                    <p:animMotion origin="layout" path="M 0 0 L 0.10781 0 " pathEditMode="relative" ptsTypes="AA">
                                      <p:cBhvr>
                                        <p:cTn id="72" dur="2000" fill="hold"/>
                                        <p:tgtEl>
                                          <p:spTgt spid="264"/>
                                        </p:tgtEl>
                                        <p:attrNameLst>
                                          <p:attrName>ppt_x</p:attrName>
                                          <p:attrName>ppt_y</p:attrName>
                                        </p:attrNameLst>
                                      </p:cBhvr>
                                    </p:animMotion>
                                  </p:childTnLst>
                                </p:cTn>
                              </p:par>
                              <p:par>
                                <p:cTn id="73" presetID="0" presetClass="path" presetSubtype="0" accel="50000" decel="50000" fill="hold" nodeType="withEffect">
                                  <p:stCondLst>
                                    <p:cond delay="0"/>
                                  </p:stCondLst>
                                  <p:childTnLst>
                                    <p:animMotion origin="layout" path="M 0 0 L 0.10781 0 " pathEditMode="relative" ptsTypes="AA">
                                      <p:cBhvr>
                                        <p:cTn id="74" dur="2000" fill="hold"/>
                                        <p:tgtEl>
                                          <p:spTgt spid="267"/>
                                        </p:tgtEl>
                                        <p:attrNameLst>
                                          <p:attrName>ppt_x</p:attrName>
                                          <p:attrName>ppt_y</p:attrName>
                                        </p:attrNameLst>
                                      </p:cBhvr>
                                    </p:animMotion>
                                  </p:childTnLst>
                                </p:cTn>
                              </p:par>
                              <p:par>
                                <p:cTn id="75" presetID="0" presetClass="path" presetSubtype="0" accel="50000" decel="50000" fill="hold" nodeType="withEffect">
                                  <p:stCondLst>
                                    <p:cond delay="0"/>
                                  </p:stCondLst>
                                  <p:childTnLst>
                                    <p:animMotion origin="layout" path="M 0 0 L 0.10781 0 " pathEditMode="relative" ptsTypes="AA">
                                      <p:cBhvr>
                                        <p:cTn id="76" dur="2000" fill="hold"/>
                                        <p:tgtEl>
                                          <p:spTgt spid="270"/>
                                        </p:tgtEl>
                                        <p:attrNameLst>
                                          <p:attrName>ppt_x</p:attrName>
                                          <p:attrName>ppt_y</p:attrName>
                                        </p:attrNameLst>
                                      </p:cBhvr>
                                    </p:animMotion>
                                  </p:childTnLst>
                                </p:cTn>
                              </p:par>
                              <p:par>
                                <p:cTn id="77" presetID="0" presetClass="path" presetSubtype="0" accel="50000" decel="50000" fill="hold" nodeType="withEffect">
                                  <p:stCondLst>
                                    <p:cond delay="0"/>
                                  </p:stCondLst>
                                  <p:childTnLst>
                                    <p:animMotion origin="layout" path="M 0 0 L 0.10781 0 " pathEditMode="relative" ptsTypes="AA">
                                      <p:cBhvr>
                                        <p:cTn id="78" dur="2000" fill="hold"/>
                                        <p:tgtEl>
                                          <p:spTgt spid="27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flipH="1">
            <a:off x="3367705" y="1238084"/>
            <a:ext cx="5776295" cy="4729162"/>
          </a:xfrm>
          <a:prstGeom prst="rect">
            <a:avLst/>
          </a:prstGeom>
        </p:spPr>
      </p:pic>
      <p:pic>
        <p:nvPicPr>
          <p:cNvPr id="5" name="Picture 4"/>
          <p:cNvPicPr>
            <a:picLocks noChangeAspect="1"/>
          </p:cNvPicPr>
          <p:nvPr/>
        </p:nvPicPr>
        <p:blipFill>
          <a:blip r:embed="rId4"/>
          <a:stretch>
            <a:fillRect/>
          </a:stretch>
        </p:blipFill>
        <p:spPr>
          <a:xfrm rot="16200000">
            <a:off x="136534" y="2792246"/>
            <a:ext cx="3175000" cy="3175000"/>
          </a:xfrm>
          <a:prstGeom prst="rect">
            <a:avLst/>
          </a:prstGeom>
        </p:spPr>
      </p:pic>
      <p:sp>
        <p:nvSpPr>
          <p:cNvPr id="7" name="Freeform 6"/>
          <p:cNvSpPr/>
          <p:nvPr/>
        </p:nvSpPr>
        <p:spPr>
          <a:xfrm>
            <a:off x="3311534" y="1714879"/>
            <a:ext cx="3035120" cy="4352920"/>
          </a:xfrm>
          <a:custGeom>
            <a:avLst/>
            <a:gdLst>
              <a:gd name="connsiteX0" fmla="*/ 2266306 w 3035120"/>
              <a:gd name="connsiteY0" fmla="*/ 672721 h 4352920"/>
              <a:gd name="connsiteX1" fmla="*/ 1209666 w 3035120"/>
              <a:gd name="connsiteY1" fmla="*/ 73281 h 4352920"/>
              <a:gd name="connsiteX2" fmla="*/ 626 w 3035120"/>
              <a:gd name="connsiteY2" fmla="*/ 2156081 h 4352920"/>
              <a:gd name="connsiteX3" fmla="*/ 1372226 w 3035120"/>
              <a:gd name="connsiteY3" fmla="*/ 4320161 h 4352920"/>
              <a:gd name="connsiteX4" fmla="*/ 2997826 w 3035120"/>
              <a:gd name="connsiteY4" fmla="*/ 398401 h 4352920"/>
              <a:gd name="connsiteX5" fmla="*/ 2550786 w 3035120"/>
              <a:gd name="connsiteY5" fmla="*/ 703201 h 4352920"/>
              <a:gd name="connsiteX6" fmla="*/ 2550786 w 3035120"/>
              <a:gd name="connsiteY6" fmla="*/ 703201 h 435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35120" h="4352920">
                <a:moveTo>
                  <a:pt x="2266306" y="672721"/>
                </a:moveTo>
                <a:cubicBezTo>
                  <a:pt x="1926792" y="249387"/>
                  <a:pt x="1587279" y="-173946"/>
                  <a:pt x="1209666" y="73281"/>
                </a:cubicBezTo>
                <a:cubicBezTo>
                  <a:pt x="832053" y="320508"/>
                  <a:pt x="-26467" y="1448268"/>
                  <a:pt x="626" y="2156081"/>
                </a:cubicBezTo>
                <a:cubicBezTo>
                  <a:pt x="27719" y="2863894"/>
                  <a:pt x="872693" y="4613108"/>
                  <a:pt x="1372226" y="4320161"/>
                </a:cubicBezTo>
                <a:cubicBezTo>
                  <a:pt x="1871759" y="4027214"/>
                  <a:pt x="2801399" y="1001228"/>
                  <a:pt x="2997826" y="398401"/>
                </a:cubicBezTo>
                <a:cubicBezTo>
                  <a:pt x="3194253" y="-204426"/>
                  <a:pt x="2550786" y="703201"/>
                  <a:pt x="2550786" y="703201"/>
                </a:cubicBezTo>
                <a:lnTo>
                  <a:pt x="2550786" y="703201"/>
                </a:ln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0" y="102418"/>
            <a:ext cx="8886084" cy="1384995"/>
          </a:xfrm>
          <a:prstGeom prst="rect">
            <a:avLst/>
          </a:prstGeom>
          <a:noFill/>
        </p:spPr>
        <p:txBody>
          <a:bodyPr wrap="square" rtlCol="0">
            <a:spAutoFit/>
          </a:bodyPr>
          <a:lstStyle/>
          <a:p>
            <a:r>
              <a:rPr lang="en-US" sz="2800" dirty="0" smtClean="0"/>
              <a:t>Do you think that waving the metal wire in the other direction will also produce electrical current? </a:t>
            </a:r>
          </a:p>
          <a:p>
            <a:r>
              <a:rPr lang="en-US" sz="2800" dirty="0" smtClean="0"/>
              <a:t>Do you think the needle will be doing exactly the same??</a:t>
            </a:r>
            <a:endParaRPr lang="en-US" sz="2800" dirty="0"/>
          </a:p>
        </p:txBody>
      </p:sp>
      <p:cxnSp>
        <p:nvCxnSpPr>
          <p:cNvPr id="10" name="Straight Arrow Connector 9"/>
          <p:cNvCxnSpPr/>
          <p:nvPr/>
        </p:nvCxnSpPr>
        <p:spPr>
          <a:xfrm flipV="1">
            <a:off x="3321694" y="1960880"/>
            <a:ext cx="0" cy="1463040"/>
          </a:xfrm>
          <a:prstGeom prst="straightConnector1">
            <a:avLst/>
          </a:prstGeom>
          <a:ln w="571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5324478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90302" y="1020375"/>
            <a:ext cx="4141667" cy="3588021"/>
            <a:chOff x="1040745" y="987905"/>
            <a:chExt cx="4141667" cy="3588021"/>
          </a:xfrm>
        </p:grpSpPr>
        <p:sp>
          <p:nvSpPr>
            <p:cNvPr id="4" name="Oval 3"/>
            <p:cNvSpPr/>
            <p:nvPr/>
          </p:nvSpPr>
          <p:spPr>
            <a:xfrm>
              <a:off x="1040745"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3" name="Oval 52"/>
            <p:cNvSpPr/>
            <p:nvPr/>
          </p:nvSpPr>
          <p:spPr>
            <a:xfrm>
              <a:off x="1739977"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4" name="Oval 53"/>
            <p:cNvSpPr/>
            <p:nvPr/>
          </p:nvSpPr>
          <p:spPr>
            <a:xfrm>
              <a:off x="2468131"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5" name="Oval 54"/>
            <p:cNvSpPr/>
            <p:nvPr/>
          </p:nvSpPr>
          <p:spPr>
            <a:xfrm>
              <a:off x="3201210"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6" name="Oval 55"/>
            <p:cNvSpPr/>
            <p:nvPr/>
          </p:nvSpPr>
          <p:spPr>
            <a:xfrm>
              <a:off x="3900442"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7" name="Oval 56"/>
            <p:cNvSpPr/>
            <p:nvPr/>
          </p:nvSpPr>
          <p:spPr>
            <a:xfrm>
              <a:off x="4582034" y="992806"/>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8" name="Oval 57"/>
            <p:cNvSpPr/>
            <p:nvPr/>
          </p:nvSpPr>
          <p:spPr>
            <a:xfrm>
              <a:off x="1058385"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9" name="Oval 58"/>
            <p:cNvSpPr/>
            <p:nvPr/>
          </p:nvSpPr>
          <p:spPr>
            <a:xfrm>
              <a:off x="1757617"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0" name="Oval 59"/>
            <p:cNvSpPr/>
            <p:nvPr/>
          </p:nvSpPr>
          <p:spPr>
            <a:xfrm>
              <a:off x="2485771"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1" name="Oval 60"/>
            <p:cNvSpPr/>
            <p:nvPr/>
          </p:nvSpPr>
          <p:spPr>
            <a:xfrm>
              <a:off x="3218850"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2" name="Oval 61"/>
            <p:cNvSpPr/>
            <p:nvPr/>
          </p:nvSpPr>
          <p:spPr>
            <a:xfrm>
              <a:off x="3918082"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3" name="Oval 62"/>
            <p:cNvSpPr/>
            <p:nvPr/>
          </p:nvSpPr>
          <p:spPr>
            <a:xfrm>
              <a:off x="4599674" y="1728833"/>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4" name="Oval 63"/>
            <p:cNvSpPr/>
            <p:nvPr/>
          </p:nvSpPr>
          <p:spPr>
            <a:xfrm>
              <a:off x="1076651"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5" name="Oval 64"/>
            <p:cNvSpPr/>
            <p:nvPr/>
          </p:nvSpPr>
          <p:spPr>
            <a:xfrm>
              <a:off x="1775883"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6" name="Oval 65"/>
            <p:cNvSpPr/>
            <p:nvPr/>
          </p:nvSpPr>
          <p:spPr>
            <a:xfrm>
              <a:off x="2504037"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7" name="Oval 66"/>
            <p:cNvSpPr/>
            <p:nvPr/>
          </p:nvSpPr>
          <p:spPr>
            <a:xfrm>
              <a:off x="3237116"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8" name="Oval 67"/>
            <p:cNvSpPr/>
            <p:nvPr/>
          </p:nvSpPr>
          <p:spPr>
            <a:xfrm>
              <a:off x="3936348"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9" name="Oval 68"/>
            <p:cNvSpPr/>
            <p:nvPr/>
          </p:nvSpPr>
          <p:spPr>
            <a:xfrm>
              <a:off x="4617940" y="247466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0" name="Oval 69"/>
            <p:cNvSpPr/>
            <p:nvPr/>
          </p:nvSpPr>
          <p:spPr>
            <a:xfrm>
              <a:off x="1094291"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1" name="Oval 70"/>
            <p:cNvSpPr/>
            <p:nvPr/>
          </p:nvSpPr>
          <p:spPr>
            <a:xfrm>
              <a:off x="1793523"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2" name="Oval 71"/>
            <p:cNvSpPr/>
            <p:nvPr/>
          </p:nvSpPr>
          <p:spPr>
            <a:xfrm>
              <a:off x="2521677"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3" name="Oval 72"/>
            <p:cNvSpPr/>
            <p:nvPr/>
          </p:nvSpPr>
          <p:spPr>
            <a:xfrm>
              <a:off x="3254756"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4" name="Oval 73"/>
            <p:cNvSpPr/>
            <p:nvPr/>
          </p:nvSpPr>
          <p:spPr>
            <a:xfrm>
              <a:off x="3953988"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5" name="Oval 74"/>
            <p:cNvSpPr/>
            <p:nvPr/>
          </p:nvSpPr>
          <p:spPr>
            <a:xfrm>
              <a:off x="4635580" y="3210689"/>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6" name="Oval 75"/>
            <p:cNvSpPr/>
            <p:nvPr/>
          </p:nvSpPr>
          <p:spPr>
            <a:xfrm>
              <a:off x="1090619"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7" name="Oval 76"/>
            <p:cNvSpPr/>
            <p:nvPr/>
          </p:nvSpPr>
          <p:spPr>
            <a:xfrm>
              <a:off x="1789851"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8" name="Oval 77"/>
            <p:cNvSpPr/>
            <p:nvPr/>
          </p:nvSpPr>
          <p:spPr>
            <a:xfrm>
              <a:off x="2518005"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9" name="Oval 78"/>
            <p:cNvSpPr/>
            <p:nvPr/>
          </p:nvSpPr>
          <p:spPr>
            <a:xfrm>
              <a:off x="3251084"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80" name="Oval 79"/>
            <p:cNvSpPr/>
            <p:nvPr/>
          </p:nvSpPr>
          <p:spPr>
            <a:xfrm>
              <a:off x="3950316"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81" name="Oval 80"/>
            <p:cNvSpPr/>
            <p:nvPr/>
          </p:nvSpPr>
          <p:spPr>
            <a:xfrm>
              <a:off x="4631908" y="398739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grpSp>
      <p:grpSp>
        <p:nvGrpSpPr>
          <p:cNvPr id="3" name="Group 2"/>
          <p:cNvGrpSpPr/>
          <p:nvPr/>
        </p:nvGrpSpPr>
        <p:grpSpPr>
          <a:xfrm>
            <a:off x="2535428" y="3743475"/>
            <a:ext cx="300871" cy="369332"/>
            <a:chOff x="1604163" y="1452287"/>
            <a:chExt cx="300871" cy="369332"/>
          </a:xfrm>
        </p:grpSpPr>
        <p:sp>
          <p:nvSpPr>
            <p:cNvPr id="102" name="Oval 10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 name="TextBox 1"/>
            <p:cNvSpPr txBox="1"/>
            <p:nvPr/>
          </p:nvSpPr>
          <p:spPr>
            <a:xfrm>
              <a:off x="1604163" y="1452287"/>
              <a:ext cx="300871" cy="369332"/>
            </a:xfrm>
            <a:prstGeom prst="rect">
              <a:avLst/>
            </a:prstGeom>
            <a:noFill/>
          </p:spPr>
          <p:txBody>
            <a:bodyPr wrap="none" rtlCol="0">
              <a:spAutoFit/>
            </a:bodyPr>
            <a:lstStyle/>
            <a:p>
              <a:r>
                <a:rPr lang="en-US" b="1" dirty="0"/>
                <a:t>e</a:t>
              </a:r>
            </a:p>
          </p:txBody>
        </p:sp>
      </p:grpSp>
      <p:grpSp>
        <p:nvGrpSpPr>
          <p:cNvPr id="89" name="Group 88"/>
          <p:cNvGrpSpPr/>
          <p:nvPr/>
        </p:nvGrpSpPr>
        <p:grpSpPr>
          <a:xfrm>
            <a:off x="2616036" y="3040390"/>
            <a:ext cx="327808" cy="369332"/>
            <a:chOff x="1605217" y="1448664"/>
            <a:chExt cx="327808" cy="369332"/>
          </a:xfrm>
        </p:grpSpPr>
        <p:sp>
          <p:nvSpPr>
            <p:cNvPr id="90" name="Oval 89"/>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1" name="TextBox 90"/>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92" name="Group 91"/>
          <p:cNvGrpSpPr/>
          <p:nvPr/>
        </p:nvGrpSpPr>
        <p:grpSpPr>
          <a:xfrm>
            <a:off x="3849238" y="1395207"/>
            <a:ext cx="327808" cy="369332"/>
            <a:chOff x="1605217" y="1448664"/>
            <a:chExt cx="327808" cy="369332"/>
          </a:xfrm>
        </p:grpSpPr>
        <p:sp>
          <p:nvSpPr>
            <p:cNvPr id="93" name="Oval 9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4" name="TextBox 9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95" name="Group 94"/>
          <p:cNvGrpSpPr/>
          <p:nvPr/>
        </p:nvGrpSpPr>
        <p:grpSpPr>
          <a:xfrm>
            <a:off x="2208674" y="1416256"/>
            <a:ext cx="327808" cy="369332"/>
            <a:chOff x="1605217" y="1448664"/>
            <a:chExt cx="327808" cy="369332"/>
          </a:xfrm>
        </p:grpSpPr>
        <p:sp>
          <p:nvSpPr>
            <p:cNvPr id="96" name="Oval 9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7" name="TextBox 9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98" name="Group 97"/>
          <p:cNvGrpSpPr/>
          <p:nvPr/>
        </p:nvGrpSpPr>
        <p:grpSpPr>
          <a:xfrm>
            <a:off x="751815" y="1437305"/>
            <a:ext cx="327808" cy="369332"/>
            <a:chOff x="1605217" y="1448664"/>
            <a:chExt cx="327808" cy="369332"/>
          </a:xfrm>
        </p:grpSpPr>
        <p:sp>
          <p:nvSpPr>
            <p:cNvPr id="99" name="Oval 9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0" name="TextBox 99"/>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101" name="Group 100"/>
          <p:cNvGrpSpPr/>
          <p:nvPr/>
        </p:nvGrpSpPr>
        <p:grpSpPr>
          <a:xfrm>
            <a:off x="1171085" y="2358961"/>
            <a:ext cx="327808" cy="369332"/>
            <a:chOff x="1605217" y="1448664"/>
            <a:chExt cx="327808" cy="369332"/>
          </a:xfrm>
        </p:grpSpPr>
        <p:sp>
          <p:nvSpPr>
            <p:cNvPr id="103" name="Oval 10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4" name="TextBox 10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05" name="Group 104"/>
          <p:cNvGrpSpPr/>
          <p:nvPr/>
        </p:nvGrpSpPr>
        <p:grpSpPr>
          <a:xfrm>
            <a:off x="904655" y="3284590"/>
            <a:ext cx="327808" cy="369332"/>
            <a:chOff x="1605217" y="1448664"/>
            <a:chExt cx="327808" cy="369332"/>
          </a:xfrm>
        </p:grpSpPr>
        <p:sp>
          <p:nvSpPr>
            <p:cNvPr id="106" name="Oval 10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7" name="TextBox 10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08" name="Group 107"/>
          <p:cNvGrpSpPr/>
          <p:nvPr/>
        </p:nvGrpSpPr>
        <p:grpSpPr>
          <a:xfrm>
            <a:off x="3923161" y="3065781"/>
            <a:ext cx="327808" cy="369332"/>
            <a:chOff x="1605217" y="1448664"/>
            <a:chExt cx="327808" cy="369332"/>
          </a:xfrm>
        </p:grpSpPr>
        <p:sp>
          <p:nvSpPr>
            <p:cNvPr id="109" name="Oval 10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0" name="TextBox 109"/>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11" name="Group 110"/>
          <p:cNvGrpSpPr/>
          <p:nvPr/>
        </p:nvGrpSpPr>
        <p:grpSpPr>
          <a:xfrm>
            <a:off x="3331550" y="2233829"/>
            <a:ext cx="327808" cy="369332"/>
            <a:chOff x="1605217" y="1448664"/>
            <a:chExt cx="327808" cy="369332"/>
          </a:xfrm>
        </p:grpSpPr>
        <p:sp>
          <p:nvSpPr>
            <p:cNvPr id="112" name="Oval 11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3" name="TextBox 112"/>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82" name="Group 81"/>
          <p:cNvGrpSpPr/>
          <p:nvPr/>
        </p:nvGrpSpPr>
        <p:grpSpPr>
          <a:xfrm>
            <a:off x="1739420" y="3990436"/>
            <a:ext cx="300871" cy="369332"/>
            <a:chOff x="1604163" y="1452287"/>
            <a:chExt cx="300871" cy="369332"/>
          </a:xfrm>
        </p:grpSpPr>
        <p:sp>
          <p:nvSpPr>
            <p:cNvPr id="83" name="Oval 8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84" name="TextBox 83"/>
            <p:cNvSpPr txBox="1"/>
            <p:nvPr/>
          </p:nvSpPr>
          <p:spPr>
            <a:xfrm>
              <a:off x="1604163" y="1452287"/>
              <a:ext cx="300871" cy="369332"/>
            </a:xfrm>
            <a:prstGeom prst="rect">
              <a:avLst/>
            </a:prstGeom>
            <a:noFill/>
          </p:spPr>
          <p:txBody>
            <a:bodyPr wrap="none" rtlCol="0">
              <a:spAutoFit/>
            </a:bodyPr>
            <a:lstStyle/>
            <a:p>
              <a:r>
                <a:rPr lang="en-US" b="1" dirty="0"/>
                <a:t>e</a:t>
              </a:r>
            </a:p>
          </p:txBody>
        </p:sp>
      </p:grpSp>
      <p:grpSp>
        <p:nvGrpSpPr>
          <p:cNvPr id="85" name="Group 84"/>
          <p:cNvGrpSpPr/>
          <p:nvPr/>
        </p:nvGrpSpPr>
        <p:grpSpPr>
          <a:xfrm>
            <a:off x="1820028" y="3287351"/>
            <a:ext cx="327808" cy="369332"/>
            <a:chOff x="1605217" y="1448664"/>
            <a:chExt cx="327808" cy="369332"/>
          </a:xfrm>
        </p:grpSpPr>
        <p:sp>
          <p:nvSpPr>
            <p:cNvPr id="86" name="Oval 8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87" name="TextBox 86"/>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88" name="Group 87"/>
          <p:cNvGrpSpPr/>
          <p:nvPr/>
        </p:nvGrpSpPr>
        <p:grpSpPr>
          <a:xfrm>
            <a:off x="3053230" y="1642168"/>
            <a:ext cx="327808" cy="369332"/>
            <a:chOff x="1605217" y="1448664"/>
            <a:chExt cx="327808" cy="369332"/>
          </a:xfrm>
        </p:grpSpPr>
        <p:sp>
          <p:nvSpPr>
            <p:cNvPr id="114" name="Oval 113"/>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5" name="TextBox 114"/>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16" name="Group 115"/>
          <p:cNvGrpSpPr/>
          <p:nvPr/>
        </p:nvGrpSpPr>
        <p:grpSpPr>
          <a:xfrm>
            <a:off x="1412666" y="1663217"/>
            <a:ext cx="327808" cy="369332"/>
            <a:chOff x="1605217" y="1448664"/>
            <a:chExt cx="327808" cy="369332"/>
          </a:xfrm>
        </p:grpSpPr>
        <p:sp>
          <p:nvSpPr>
            <p:cNvPr id="117" name="Oval 116"/>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8" name="TextBox 117"/>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19" name="Group 118"/>
          <p:cNvGrpSpPr/>
          <p:nvPr/>
        </p:nvGrpSpPr>
        <p:grpSpPr>
          <a:xfrm>
            <a:off x="3732927" y="2160264"/>
            <a:ext cx="327808" cy="369332"/>
            <a:chOff x="1605217" y="1448664"/>
            <a:chExt cx="327808" cy="369332"/>
          </a:xfrm>
        </p:grpSpPr>
        <p:sp>
          <p:nvSpPr>
            <p:cNvPr id="120" name="Oval 119"/>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21" name="TextBox 120"/>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122" name="Group 121"/>
          <p:cNvGrpSpPr/>
          <p:nvPr/>
        </p:nvGrpSpPr>
        <p:grpSpPr>
          <a:xfrm>
            <a:off x="375077" y="2605922"/>
            <a:ext cx="327808" cy="369332"/>
            <a:chOff x="1605217" y="1448664"/>
            <a:chExt cx="327808" cy="369332"/>
          </a:xfrm>
        </p:grpSpPr>
        <p:sp>
          <p:nvSpPr>
            <p:cNvPr id="123" name="Oval 12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24" name="TextBox 12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25" name="Group 124"/>
          <p:cNvGrpSpPr/>
          <p:nvPr/>
        </p:nvGrpSpPr>
        <p:grpSpPr>
          <a:xfrm>
            <a:off x="3885767" y="4007549"/>
            <a:ext cx="327808" cy="369332"/>
            <a:chOff x="1605217" y="1448664"/>
            <a:chExt cx="327808" cy="369332"/>
          </a:xfrm>
        </p:grpSpPr>
        <p:sp>
          <p:nvSpPr>
            <p:cNvPr id="126" name="Oval 12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27" name="TextBox 12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28" name="Group 127"/>
          <p:cNvGrpSpPr/>
          <p:nvPr/>
        </p:nvGrpSpPr>
        <p:grpSpPr>
          <a:xfrm>
            <a:off x="3159870" y="3861681"/>
            <a:ext cx="327808" cy="369332"/>
            <a:chOff x="1605217" y="1448664"/>
            <a:chExt cx="327808" cy="369332"/>
          </a:xfrm>
        </p:grpSpPr>
        <p:sp>
          <p:nvSpPr>
            <p:cNvPr id="129" name="Oval 12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30" name="TextBox 129"/>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31" name="Group 130"/>
          <p:cNvGrpSpPr/>
          <p:nvPr/>
        </p:nvGrpSpPr>
        <p:grpSpPr>
          <a:xfrm>
            <a:off x="2535542" y="2480790"/>
            <a:ext cx="327808" cy="369332"/>
            <a:chOff x="1605217" y="1448664"/>
            <a:chExt cx="327808" cy="369332"/>
          </a:xfrm>
        </p:grpSpPr>
        <p:sp>
          <p:nvSpPr>
            <p:cNvPr id="132" name="Oval 13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33" name="TextBox 132"/>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34" name="Group 133"/>
          <p:cNvGrpSpPr/>
          <p:nvPr/>
        </p:nvGrpSpPr>
        <p:grpSpPr>
          <a:xfrm>
            <a:off x="4730823" y="1015474"/>
            <a:ext cx="4141667" cy="3588021"/>
            <a:chOff x="1040745" y="987905"/>
            <a:chExt cx="4141667" cy="3588021"/>
          </a:xfrm>
        </p:grpSpPr>
        <p:sp>
          <p:nvSpPr>
            <p:cNvPr id="135" name="Oval 134"/>
            <p:cNvSpPr/>
            <p:nvPr/>
          </p:nvSpPr>
          <p:spPr>
            <a:xfrm>
              <a:off x="1040745"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36" name="Oval 135"/>
            <p:cNvSpPr/>
            <p:nvPr/>
          </p:nvSpPr>
          <p:spPr>
            <a:xfrm>
              <a:off x="1739977"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37" name="Oval 136"/>
            <p:cNvSpPr/>
            <p:nvPr/>
          </p:nvSpPr>
          <p:spPr>
            <a:xfrm>
              <a:off x="2468131"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38" name="Oval 137"/>
            <p:cNvSpPr/>
            <p:nvPr/>
          </p:nvSpPr>
          <p:spPr>
            <a:xfrm>
              <a:off x="3201210"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39" name="Oval 138"/>
            <p:cNvSpPr/>
            <p:nvPr/>
          </p:nvSpPr>
          <p:spPr>
            <a:xfrm>
              <a:off x="3900442"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0" name="Oval 139"/>
            <p:cNvSpPr/>
            <p:nvPr/>
          </p:nvSpPr>
          <p:spPr>
            <a:xfrm>
              <a:off x="4582034" y="992806"/>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1" name="Oval 140"/>
            <p:cNvSpPr/>
            <p:nvPr/>
          </p:nvSpPr>
          <p:spPr>
            <a:xfrm>
              <a:off x="1058385"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2" name="Oval 141"/>
            <p:cNvSpPr/>
            <p:nvPr/>
          </p:nvSpPr>
          <p:spPr>
            <a:xfrm>
              <a:off x="1757617"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3" name="Oval 142"/>
            <p:cNvSpPr/>
            <p:nvPr/>
          </p:nvSpPr>
          <p:spPr>
            <a:xfrm>
              <a:off x="2485771"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4" name="Oval 143"/>
            <p:cNvSpPr/>
            <p:nvPr/>
          </p:nvSpPr>
          <p:spPr>
            <a:xfrm>
              <a:off x="3218850"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5" name="Oval 144"/>
            <p:cNvSpPr/>
            <p:nvPr/>
          </p:nvSpPr>
          <p:spPr>
            <a:xfrm>
              <a:off x="3918082"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6" name="Oval 145"/>
            <p:cNvSpPr/>
            <p:nvPr/>
          </p:nvSpPr>
          <p:spPr>
            <a:xfrm>
              <a:off x="4599674" y="1728833"/>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7" name="Oval 146"/>
            <p:cNvSpPr/>
            <p:nvPr/>
          </p:nvSpPr>
          <p:spPr>
            <a:xfrm>
              <a:off x="1076651"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8" name="Oval 147"/>
            <p:cNvSpPr/>
            <p:nvPr/>
          </p:nvSpPr>
          <p:spPr>
            <a:xfrm>
              <a:off x="1775883"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49" name="Oval 148"/>
            <p:cNvSpPr/>
            <p:nvPr/>
          </p:nvSpPr>
          <p:spPr>
            <a:xfrm>
              <a:off x="2504037"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0" name="Oval 149"/>
            <p:cNvSpPr/>
            <p:nvPr/>
          </p:nvSpPr>
          <p:spPr>
            <a:xfrm>
              <a:off x="3237116"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1" name="Oval 150"/>
            <p:cNvSpPr/>
            <p:nvPr/>
          </p:nvSpPr>
          <p:spPr>
            <a:xfrm>
              <a:off x="3936348"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2" name="Oval 151"/>
            <p:cNvSpPr/>
            <p:nvPr/>
          </p:nvSpPr>
          <p:spPr>
            <a:xfrm>
              <a:off x="4617940" y="247466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3" name="Oval 152"/>
            <p:cNvSpPr/>
            <p:nvPr/>
          </p:nvSpPr>
          <p:spPr>
            <a:xfrm>
              <a:off x="1094291"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4" name="Oval 153"/>
            <p:cNvSpPr/>
            <p:nvPr/>
          </p:nvSpPr>
          <p:spPr>
            <a:xfrm>
              <a:off x="1793523"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5" name="Oval 154"/>
            <p:cNvSpPr/>
            <p:nvPr/>
          </p:nvSpPr>
          <p:spPr>
            <a:xfrm>
              <a:off x="2521677"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6" name="Oval 155"/>
            <p:cNvSpPr/>
            <p:nvPr/>
          </p:nvSpPr>
          <p:spPr>
            <a:xfrm>
              <a:off x="3254756"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7" name="Oval 156"/>
            <p:cNvSpPr/>
            <p:nvPr/>
          </p:nvSpPr>
          <p:spPr>
            <a:xfrm>
              <a:off x="3953988"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8" name="Oval 157"/>
            <p:cNvSpPr/>
            <p:nvPr/>
          </p:nvSpPr>
          <p:spPr>
            <a:xfrm>
              <a:off x="4635580" y="3210689"/>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59" name="Oval 158"/>
            <p:cNvSpPr/>
            <p:nvPr/>
          </p:nvSpPr>
          <p:spPr>
            <a:xfrm>
              <a:off x="1090619"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60" name="Oval 159"/>
            <p:cNvSpPr/>
            <p:nvPr/>
          </p:nvSpPr>
          <p:spPr>
            <a:xfrm>
              <a:off x="1789851"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61" name="Oval 160"/>
            <p:cNvSpPr/>
            <p:nvPr/>
          </p:nvSpPr>
          <p:spPr>
            <a:xfrm>
              <a:off x="2518005"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62" name="Oval 161"/>
            <p:cNvSpPr/>
            <p:nvPr/>
          </p:nvSpPr>
          <p:spPr>
            <a:xfrm>
              <a:off x="3251084"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63" name="Oval 162"/>
            <p:cNvSpPr/>
            <p:nvPr/>
          </p:nvSpPr>
          <p:spPr>
            <a:xfrm>
              <a:off x="3950316"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164" name="Oval 163"/>
            <p:cNvSpPr/>
            <p:nvPr/>
          </p:nvSpPr>
          <p:spPr>
            <a:xfrm>
              <a:off x="4631908" y="398739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grpSp>
      <p:grpSp>
        <p:nvGrpSpPr>
          <p:cNvPr id="219" name="Group 218"/>
          <p:cNvGrpSpPr/>
          <p:nvPr/>
        </p:nvGrpSpPr>
        <p:grpSpPr>
          <a:xfrm>
            <a:off x="6567741" y="3743475"/>
            <a:ext cx="300871" cy="369332"/>
            <a:chOff x="1604163" y="1452287"/>
            <a:chExt cx="300871" cy="369332"/>
          </a:xfrm>
        </p:grpSpPr>
        <p:sp>
          <p:nvSpPr>
            <p:cNvPr id="220" name="Oval 219"/>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21" name="TextBox 220"/>
            <p:cNvSpPr txBox="1"/>
            <p:nvPr/>
          </p:nvSpPr>
          <p:spPr>
            <a:xfrm>
              <a:off x="1604163" y="1452287"/>
              <a:ext cx="300871" cy="369332"/>
            </a:xfrm>
            <a:prstGeom prst="rect">
              <a:avLst/>
            </a:prstGeom>
            <a:noFill/>
          </p:spPr>
          <p:txBody>
            <a:bodyPr wrap="none" rtlCol="0">
              <a:spAutoFit/>
            </a:bodyPr>
            <a:lstStyle/>
            <a:p>
              <a:r>
                <a:rPr lang="en-US" b="1" dirty="0"/>
                <a:t>e</a:t>
              </a:r>
            </a:p>
          </p:txBody>
        </p:sp>
      </p:grpSp>
      <p:grpSp>
        <p:nvGrpSpPr>
          <p:cNvPr id="222" name="Group 221"/>
          <p:cNvGrpSpPr/>
          <p:nvPr/>
        </p:nvGrpSpPr>
        <p:grpSpPr>
          <a:xfrm>
            <a:off x="6648349" y="3040390"/>
            <a:ext cx="327808" cy="369332"/>
            <a:chOff x="1605217" y="1448664"/>
            <a:chExt cx="327808" cy="369332"/>
          </a:xfrm>
        </p:grpSpPr>
        <p:sp>
          <p:nvSpPr>
            <p:cNvPr id="223" name="Oval 22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24" name="TextBox 223"/>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225" name="Group 224"/>
          <p:cNvGrpSpPr/>
          <p:nvPr/>
        </p:nvGrpSpPr>
        <p:grpSpPr>
          <a:xfrm>
            <a:off x="7881551" y="1395207"/>
            <a:ext cx="327808" cy="369332"/>
            <a:chOff x="1605217" y="1448664"/>
            <a:chExt cx="327808" cy="369332"/>
          </a:xfrm>
        </p:grpSpPr>
        <p:sp>
          <p:nvSpPr>
            <p:cNvPr id="226" name="Oval 22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27" name="TextBox 22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28" name="Group 227"/>
          <p:cNvGrpSpPr/>
          <p:nvPr/>
        </p:nvGrpSpPr>
        <p:grpSpPr>
          <a:xfrm>
            <a:off x="6240987" y="1416256"/>
            <a:ext cx="327808" cy="369332"/>
            <a:chOff x="1605217" y="1448664"/>
            <a:chExt cx="327808" cy="369332"/>
          </a:xfrm>
        </p:grpSpPr>
        <p:sp>
          <p:nvSpPr>
            <p:cNvPr id="229" name="Oval 22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30" name="TextBox 229"/>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31" name="Group 230"/>
          <p:cNvGrpSpPr/>
          <p:nvPr/>
        </p:nvGrpSpPr>
        <p:grpSpPr>
          <a:xfrm>
            <a:off x="4784128" y="1437305"/>
            <a:ext cx="327808" cy="369332"/>
            <a:chOff x="1605217" y="1448664"/>
            <a:chExt cx="327808" cy="369332"/>
          </a:xfrm>
        </p:grpSpPr>
        <p:sp>
          <p:nvSpPr>
            <p:cNvPr id="232" name="Oval 23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33" name="TextBox 232"/>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234" name="Group 233"/>
          <p:cNvGrpSpPr/>
          <p:nvPr/>
        </p:nvGrpSpPr>
        <p:grpSpPr>
          <a:xfrm>
            <a:off x="5203398" y="2358961"/>
            <a:ext cx="327808" cy="369332"/>
            <a:chOff x="1605217" y="1448664"/>
            <a:chExt cx="327808" cy="369332"/>
          </a:xfrm>
        </p:grpSpPr>
        <p:sp>
          <p:nvSpPr>
            <p:cNvPr id="235" name="Oval 234"/>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36" name="TextBox 235"/>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37" name="Group 236"/>
          <p:cNvGrpSpPr/>
          <p:nvPr/>
        </p:nvGrpSpPr>
        <p:grpSpPr>
          <a:xfrm>
            <a:off x="4936968" y="3284590"/>
            <a:ext cx="327808" cy="369332"/>
            <a:chOff x="1605217" y="1448664"/>
            <a:chExt cx="327808" cy="369332"/>
          </a:xfrm>
        </p:grpSpPr>
        <p:sp>
          <p:nvSpPr>
            <p:cNvPr id="238" name="Oval 237"/>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39" name="TextBox 238"/>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40" name="Group 239"/>
          <p:cNvGrpSpPr/>
          <p:nvPr/>
        </p:nvGrpSpPr>
        <p:grpSpPr>
          <a:xfrm>
            <a:off x="7955474" y="3065781"/>
            <a:ext cx="327808" cy="369332"/>
            <a:chOff x="1605217" y="1448664"/>
            <a:chExt cx="327808" cy="369332"/>
          </a:xfrm>
        </p:grpSpPr>
        <p:sp>
          <p:nvSpPr>
            <p:cNvPr id="241" name="Oval 240"/>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42" name="TextBox 241"/>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43" name="Group 242"/>
          <p:cNvGrpSpPr/>
          <p:nvPr/>
        </p:nvGrpSpPr>
        <p:grpSpPr>
          <a:xfrm>
            <a:off x="7363863" y="2233829"/>
            <a:ext cx="327808" cy="369332"/>
            <a:chOff x="1605217" y="1448664"/>
            <a:chExt cx="327808" cy="369332"/>
          </a:xfrm>
        </p:grpSpPr>
        <p:sp>
          <p:nvSpPr>
            <p:cNvPr id="244" name="Oval 243"/>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45" name="TextBox 244"/>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46" name="Group 245"/>
          <p:cNvGrpSpPr/>
          <p:nvPr/>
        </p:nvGrpSpPr>
        <p:grpSpPr>
          <a:xfrm>
            <a:off x="5771733" y="3990436"/>
            <a:ext cx="300871" cy="369332"/>
            <a:chOff x="1604163" y="1452287"/>
            <a:chExt cx="300871" cy="369332"/>
          </a:xfrm>
        </p:grpSpPr>
        <p:sp>
          <p:nvSpPr>
            <p:cNvPr id="247" name="Oval 246"/>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48" name="TextBox 247"/>
            <p:cNvSpPr txBox="1"/>
            <p:nvPr/>
          </p:nvSpPr>
          <p:spPr>
            <a:xfrm>
              <a:off x="1604163" y="1452287"/>
              <a:ext cx="300871" cy="369332"/>
            </a:xfrm>
            <a:prstGeom prst="rect">
              <a:avLst/>
            </a:prstGeom>
            <a:noFill/>
          </p:spPr>
          <p:txBody>
            <a:bodyPr wrap="none" rtlCol="0">
              <a:spAutoFit/>
            </a:bodyPr>
            <a:lstStyle/>
            <a:p>
              <a:r>
                <a:rPr lang="en-US" b="1" dirty="0"/>
                <a:t>e</a:t>
              </a:r>
            </a:p>
          </p:txBody>
        </p:sp>
      </p:grpSp>
      <p:grpSp>
        <p:nvGrpSpPr>
          <p:cNvPr id="249" name="Group 248"/>
          <p:cNvGrpSpPr/>
          <p:nvPr/>
        </p:nvGrpSpPr>
        <p:grpSpPr>
          <a:xfrm>
            <a:off x="5852341" y="3287351"/>
            <a:ext cx="327808" cy="369332"/>
            <a:chOff x="1605217" y="1448664"/>
            <a:chExt cx="327808" cy="369332"/>
          </a:xfrm>
        </p:grpSpPr>
        <p:sp>
          <p:nvSpPr>
            <p:cNvPr id="250" name="Oval 249"/>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51" name="TextBox 250"/>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252" name="Group 251"/>
          <p:cNvGrpSpPr/>
          <p:nvPr/>
        </p:nvGrpSpPr>
        <p:grpSpPr>
          <a:xfrm>
            <a:off x="7085543" y="1642168"/>
            <a:ext cx="327808" cy="369332"/>
            <a:chOff x="1605217" y="1448664"/>
            <a:chExt cx="327808" cy="369332"/>
          </a:xfrm>
        </p:grpSpPr>
        <p:sp>
          <p:nvSpPr>
            <p:cNvPr id="253" name="Oval 25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54" name="TextBox 25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55" name="Group 254"/>
          <p:cNvGrpSpPr/>
          <p:nvPr/>
        </p:nvGrpSpPr>
        <p:grpSpPr>
          <a:xfrm>
            <a:off x="5444979" y="1663217"/>
            <a:ext cx="327808" cy="369332"/>
            <a:chOff x="1605217" y="1448664"/>
            <a:chExt cx="327808" cy="369332"/>
          </a:xfrm>
        </p:grpSpPr>
        <p:sp>
          <p:nvSpPr>
            <p:cNvPr id="256" name="Oval 25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57" name="TextBox 25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58" name="Group 257"/>
          <p:cNvGrpSpPr/>
          <p:nvPr/>
        </p:nvGrpSpPr>
        <p:grpSpPr>
          <a:xfrm>
            <a:off x="7765240" y="2160264"/>
            <a:ext cx="327808" cy="369332"/>
            <a:chOff x="1605217" y="1448664"/>
            <a:chExt cx="327808" cy="369332"/>
          </a:xfrm>
        </p:grpSpPr>
        <p:sp>
          <p:nvSpPr>
            <p:cNvPr id="259" name="Oval 25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60" name="TextBox 259"/>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261" name="Group 260"/>
          <p:cNvGrpSpPr/>
          <p:nvPr/>
        </p:nvGrpSpPr>
        <p:grpSpPr>
          <a:xfrm>
            <a:off x="4407390" y="2605922"/>
            <a:ext cx="327808" cy="369332"/>
            <a:chOff x="1605217" y="1448664"/>
            <a:chExt cx="327808" cy="369332"/>
          </a:xfrm>
        </p:grpSpPr>
        <p:sp>
          <p:nvSpPr>
            <p:cNvPr id="262" name="Oval 26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63" name="TextBox 262"/>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64" name="Group 263"/>
          <p:cNvGrpSpPr/>
          <p:nvPr/>
        </p:nvGrpSpPr>
        <p:grpSpPr>
          <a:xfrm>
            <a:off x="7918080" y="4007549"/>
            <a:ext cx="327808" cy="369332"/>
            <a:chOff x="1605217" y="1448664"/>
            <a:chExt cx="327808" cy="369332"/>
          </a:xfrm>
        </p:grpSpPr>
        <p:sp>
          <p:nvSpPr>
            <p:cNvPr id="265" name="Oval 264"/>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66" name="TextBox 265"/>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67" name="Group 266"/>
          <p:cNvGrpSpPr/>
          <p:nvPr/>
        </p:nvGrpSpPr>
        <p:grpSpPr>
          <a:xfrm>
            <a:off x="7192183" y="3861681"/>
            <a:ext cx="327808" cy="369332"/>
            <a:chOff x="1605217" y="1448664"/>
            <a:chExt cx="327808" cy="369332"/>
          </a:xfrm>
        </p:grpSpPr>
        <p:sp>
          <p:nvSpPr>
            <p:cNvPr id="268" name="Oval 267"/>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69" name="TextBox 268"/>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70" name="Group 269"/>
          <p:cNvGrpSpPr/>
          <p:nvPr/>
        </p:nvGrpSpPr>
        <p:grpSpPr>
          <a:xfrm>
            <a:off x="6567855" y="2480790"/>
            <a:ext cx="327808" cy="369332"/>
            <a:chOff x="1605217" y="1448664"/>
            <a:chExt cx="327808" cy="369332"/>
          </a:xfrm>
        </p:grpSpPr>
        <p:sp>
          <p:nvSpPr>
            <p:cNvPr id="271" name="Oval 270"/>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72" name="TextBox 271"/>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273" name="Group 272"/>
          <p:cNvGrpSpPr/>
          <p:nvPr/>
        </p:nvGrpSpPr>
        <p:grpSpPr>
          <a:xfrm>
            <a:off x="4875590" y="3783661"/>
            <a:ext cx="327808" cy="369332"/>
            <a:chOff x="1605217" y="1448664"/>
            <a:chExt cx="327808" cy="369332"/>
          </a:xfrm>
        </p:grpSpPr>
        <p:sp>
          <p:nvSpPr>
            <p:cNvPr id="274" name="Oval 273"/>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75" name="TextBox 274"/>
            <p:cNvSpPr txBox="1"/>
            <p:nvPr/>
          </p:nvSpPr>
          <p:spPr>
            <a:xfrm>
              <a:off x="1632154" y="1448664"/>
              <a:ext cx="300871" cy="369332"/>
            </a:xfrm>
            <a:prstGeom prst="rect">
              <a:avLst/>
            </a:prstGeom>
            <a:noFill/>
          </p:spPr>
          <p:txBody>
            <a:bodyPr wrap="none" rtlCol="0">
              <a:spAutoFit/>
            </a:bodyPr>
            <a:lstStyle/>
            <a:p>
              <a:r>
                <a:rPr lang="en-US" b="1" dirty="0"/>
                <a:t>e</a:t>
              </a:r>
            </a:p>
          </p:txBody>
        </p:sp>
      </p:grpSp>
      <p:sp>
        <p:nvSpPr>
          <p:cNvPr id="6" name="TextBox 5"/>
          <p:cNvSpPr txBox="1"/>
          <p:nvPr/>
        </p:nvSpPr>
        <p:spPr>
          <a:xfrm>
            <a:off x="674894" y="284480"/>
            <a:ext cx="8454057" cy="646331"/>
          </a:xfrm>
          <a:prstGeom prst="rect">
            <a:avLst/>
          </a:prstGeom>
          <a:noFill/>
        </p:spPr>
        <p:txBody>
          <a:bodyPr wrap="none" rtlCol="0">
            <a:spAutoFit/>
          </a:bodyPr>
          <a:lstStyle/>
          <a:p>
            <a:r>
              <a:rPr lang="en-US" dirty="0" smtClean="0">
                <a:solidFill>
                  <a:srgbClr val="FF0000"/>
                </a:solidFill>
              </a:rPr>
              <a:t>As you saw, it move the dial the other way, this is because the electrons were pulled the </a:t>
            </a:r>
          </a:p>
          <a:p>
            <a:r>
              <a:rPr lang="en-US" dirty="0">
                <a:solidFill>
                  <a:srgbClr val="FF0000"/>
                </a:solidFill>
              </a:rPr>
              <a:t>o</a:t>
            </a:r>
            <a:r>
              <a:rPr lang="en-US" dirty="0" smtClean="0">
                <a:solidFill>
                  <a:srgbClr val="FF0000"/>
                </a:solidFill>
              </a:rPr>
              <a:t>ther way in the wire (click)</a:t>
            </a:r>
            <a:endParaRPr lang="en-US" dirty="0">
              <a:solidFill>
                <a:srgbClr val="FF0000"/>
              </a:solidFill>
            </a:endParaRPr>
          </a:p>
        </p:txBody>
      </p:sp>
    </p:spTree>
    <p:extLst>
      <p:ext uri="{BB962C8B-B14F-4D97-AF65-F5344CB8AC3E}">
        <p14:creationId xmlns:p14="http://schemas.microsoft.com/office/powerpoint/2010/main" val="18402712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22778 -0.00301 " pathEditMode="relative" ptsTypes="AA">
                                      <p:cBhvr>
                                        <p:cTn id="6" dur="2000" fill="hold"/>
                                        <p:tgtEl>
                                          <p:spTgt spid="3"/>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L -0.22778 -0.00301 " pathEditMode="relative" ptsTypes="AA">
                                      <p:cBhvr>
                                        <p:cTn id="8" dur="2000" fill="hold"/>
                                        <p:tgtEl>
                                          <p:spTgt spid="89"/>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 0 L -0.22778 -0.00301 " pathEditMode="relative" ptsTypes="AA">
                                      <p:cBhvr>
                                        <p:cTn id="10" dur="2000" fill="hold"/>
                                        <p:tgtEl>
                                          <p:spTgt spid="92"/>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 0 L -0.22778 -0.00301 " pathEditMode="relative" ptsTypes="AA">
                                      <p:cBhvr>
                                        <p:cTn id="12" dur="2000" fill="hold"/>
                                        <p:tgtEl>
                                          <p:spTgt spid="95"/>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0 0 L -0.22778 -0.00301 " pathEditMode="relative" ptsTypes="AA">
                                      <p:cBhvr>
                                        <p:cTn id="14" dur="2000" fill="hold"/>
                                        <p:tgtEl>
                                          <p:spTgt spid="98"/>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0 0 L -0.22778 -0.00301 " pathEditMode="relative" ptsTypes="AA">
                                      <p:cBhvr>
                                        <p:cTn id="16" dur="2000" fill="hold"/>
                                        <p:tgtEl>
                                          <p:spTgt spid="101"/>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 0 L -0.22778 -0.00301 " pathEditMode="relative" ptsTypes="AA">
                                      <p:cBhvr>
                                        <p:cTn id="18" dur="2000" fill="hold"/>
                                        <p:tgtEl>
                                          <p:spTgt spid="105"/>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 0 L -0.22778 -0.00301 " pathEditMode="relative" ptsTypes="AA">
                                      <p:cBhvr>
                                        <p:cTn id="20" dur="2000" fill="hold"/>
                                        <p:tgtEl>
                                          <p:spTgt spid="108"/>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 0 L -0.22778 -0.00301 " pathEditMode="relative" ptsTypes="AA">
                                      <p:cBhvr>
                                        <p:cTn id="22" dur="2000" fill="hold"/>
                                        <p:tgtEl>
                                          <p:spTgt spid="111"/>
                                        </p:tgtEl>
                                        <p:attrNameLst>
                                          <p:attrName>ppt_x</p:attrName>
                                          <p:attrName>ppt_y</p:attrName>
                                        </p:attrNameLst>
                                      </p:cBhvr>
                                    </p:animMotion>
                                  </p:childTnLst>
                                </p:cTn>
                              </p:par>
                              <p:par>
                                <p:cTn id="23" presetID="0" presetClass="path" presetSubtype="0" accel="50000" decel="50000" fill="hold" nodeType="withEffect">
                                  <p:stCondLst>
                                    <p:cond delay="0"/>
                                  </p:stCondLst>
                                  <p:childTnLst>
                                    <p:animMotion origin="layout" path="M 0 0 L -0.22778 -0.00301 " pathEditMode="relative" ptsTypes="AA">
                                      <p:cBhvr>
                                        <p:cTn id="24" dur="2000" fill="hold"/>
                                        <p:tgtEl>
                                          <p:spTgt spid="82"/>
                                        </p:tgtEl>
                                        <p:attrNameLst>
                                          <p:attrName>ppt_x</p:attrName>
                                          <p:attrName>ppt_y</p:attrName>
                                        </p:attrNameLst>
                                      </p:cBhvr>
                                    </p:animMotion>
                                  </p:childTnLst>
                                </p:cTn>
                              </p:par>
                              <p:par>
                                <p:cTn id="25" presetID="0" presetClass="path" presetSubtype="0" accel="50000" decel="50000" fill="hold" nodeType="withEffect">
                                  <p:stCondLst>
                                    <p:cond delay="0"/>
                                  </p:stCondLst>
                                  <p:childTnLst>
                                    <p:animMotion origin="layout" path="M 0 0 L -0.22778 -0.00301 " pathEditMode="relative" ptsTypes="AA">
                                      <p:cBhvr>
                                        <p:cTn id="26" dur="2000" fill="hold"/>
                                        <p:tgtEl>
                                          <p:spTgt spid="85"/>
                                        </p:tgtEl>
                                        <p:attrNameLst>
                                          <p:attrName>ppt_x</p:attrName>
                                          <p:attrName>ppt_y</p:attrName>
                                        </p:attrNameLst>
                                      </p:cBhvr>
                                    </p:animMotion>
                                  </p:childTnLst>
                                </p:cTn>
                              </p:par>
                              <p:par>
                                <p:cTn id="27" presetID="0" presetClass="path" presetSubtype="0" accel="50000" decel="50000" fill="hold" nodeType="withEffect">
                                  <p:stCondLst>
                                    <p:cond delay="0"/>
                                  </p:stCondLst>
                                  <p:childTnLst>
                                    <p:animMotion origin="layout" path="M 0 0 L -0.22778 -0.00301 " pathEditMode="relative" ptsTypes="AA">
                                      <p:cBhvr>
                                        <p:cTn id="28" dur="2000" fill="hold"/>
                                        <p:tgtEl>
                                          <p:spTgt spid="88"/>
                                        </p:tgtEl>
                                        <p:attrNameLst>
                                          <p:attrName>ppt_x</p:attrName>
                                          <p:attrName>ppt_y</p:attrName>
                                        </p:attrNameLst>
                                      </p:cBhvr>
                                    </p:animMotion>
                                  </p:childTnLst>
                                </p:cTn>
                              </p:par>
                              <p:par>
                                <p:cTn id="29" presetID="0" presetClass="path" presetSubtype="0" accel="50000" decel="50000" fill="hold" nodeType="withEffect">
                                  <p:stCondLst>
                                    <p:cond delay="0"/>
                                  </p:stCondLst>
                                  <p:childTnLst>
                                    <p:animMotion origin="layout" path="M 0 0 L -0.22778 -0.00301 " pathEditMode="relative" ptsTypes="AA">
                                      <p:cBhvr>
                                        <p:cTn id="30" dur="2000" fill="hold"/>
                                        <p:tgtEl>
                                          <p:spTgt spid="116"/>
                                        </p:tgtEl>
                                        <p:attrNameLst>
                                          <p:attrName>ppt_x</p:attrName>
                                          <p:attrName>ppt_y</p:attrName>
                                        </p:attrNameLst>
                                      </p:cBhvr>
                                    </p:animMotion>
                                  </p:childTnLst>
                                </p:cTn>
                              </p:par>
                              <p:par>
                                <p:cTn id="31" presetID="0" presetClass="path" presetSubtype="0" accel="50000" decel="50000" fill="hold" nodeType="withEffect">
                                  <p:stCondLst>
                                    <p:cond delay="0"/>
                                  </p:stCondLst>
                                  <p:childTnLst>
                                    <p:animMotion origin="layout" path="M 0 0 L -0.22778 -0.00301 " pathEditMode="relative" ptsTypes="AA">
                                      <p:cBhvr>
                                        <p:cTn id="32" dur="2000" fill="hold"/>
                                        <p:tgtEl>
                                          <p:spTgt spid="119"/>
                                        </p:tgtEl>
                                        <p:attrNameLst>
                                          <p:attrName>ppt_x</p:attrName>
                                          <p:attrName>ppt_y</p:attrName>
                                        </p:attrNameLst>
                                      </p:cBhvr>
                                    </p:animMotion>
                                  </p:childTnLst>
                                </p:cTn>
                              </p:par>
                              <p:par>
                                <p:cTn id="33" presetID="0" presetClass="path" presetSubtype="0" accel="50000" decel="50000" fill="hold" nodeType="withEffect">
                                  <p:stCondLst>
                                    <p:cond delay="0"/>
                                  </p:stCondLst>
                                  <p:childTnLst>
                                    <p:animMotion origin="layout" path="M 0 0 L -0.22778 -0.00301 " pathEditMode="relative" ptsTypes="AA">
                                      <p:cBhvr>
                                        <p:cTn id="34" dur="2000" fill="hold"/>
                                        <p:tgtEl>
                                          <p:spTgt spid="122"/>
                                        </p:tgtEl>
                                        <p:attrNameLst>
                                          <p:attrName>ppt_x</p:attrName>
                                          <p:attrName>ppt_y</p:attrName>
                                        </p:attrNameLst>
                                      </p:cBhvr>
                                    </p:animMotion>
                                  </p:childTnLst>
                                </p:cTn>
                              </p:par>
                              <p:par>
                                <p:cTn id="35" presetID="0" presetClass="path" presetSubtype="0" accel="50000" decel="50000" fill="hold" nodeType="withEffect">
                                  <p:stCondLst>
                                    <p:cond delay="0"/>
                                  </p:stCondLst>
                                  <p:childTnLst>
                                    <p:animMotion origin="layout" path="M 0 0 L -0.22778 -0.00301 " pathEditMode="relative" ptsTypes="AA">
                                      <p:cBhvr>
                                        <p:cTn id="36" dur="2000" fill="hold"/>
                                        <p:tgtEl>
                                          <p:spTgt spid="125"/>
                                        </p:tgtEl>
                                        <p:attrNameLst>
                                          <p:attrName>ppt_x</p:attrName>
                                          <p:attrName>ppt_y</p:attrName>
                                        </p:attrNameLst>
                                      </p:cBhvr>
                                    </p:animMotion>
                                  </p:childTnLst>
                                </p:cTn>
                              </p:par>
                              <p:par>
                                <p:cTn id="37" presetID="0" presetClass="path" presetSubtype="0" accel="50000" decel="50000" fill="hold" nodeType="withEffect">
                                  <p:stCondLst>
                                    <p:cond delay="0"/>
                                  </p:stCondLst>
                                  <p:childTnLst>
                                    <p:animMotion origin="layout" path="M 0 0 L -0.22778 -0.00301 " pathEditMode="relative" ptsTypes="AA">
                                      <p:cBhvr>
                                        <p:cTn id="38" dur="2000" fill="hold"/>
                                        <p:tgtEl>
                                          <p:spTgt spid="128"/>
                                        </p:tgtEl>
                                        <p:attrNameLst>
                                          <p:attrName>ppt_x</p:attrName>
                                          <p:attrName>ppt_y</p:attrName>
                                        </p:attrNameLst>
                                      </p:cBhvr>
                                    </p:animMotion>
                                  </p:childTnLst>
                                </p:cTn>
                              </p:par>
                              <p:par>
                                <p:cTn id="39" presetID="0" presetClass="path" presetSubtype="0" accel="50000" decel="50000" fill="hold" nodeType="withEffect">
                                  <p:stCondLst>
                                    <p:cond delay="0"/>
                                  </p:stCondLst>
                                  <p:childTnLst>
                                    <p:animMotion origin="layout" path="M 0 0 L -0.22778 -0.00301 " pathEditMode="relative" ptsTypes="AA">
                                      <p:cBhvr>
                                        <p:cTn id="40" dur="2000" fill="hold"/>
                                        <p:tgtEl>
                                          <p:spTgt spid="131"/>
                                        </p:tgtEl>
                                        <p:attrNameLst>
                                          <p:attrName>ppt_x</p:attrName>
                                          <p:attrName>ppt_y</p:attrName>
                                        </p:attrNameLst>
                                      </p:cBhvr>
                                    </p:animMotion>
                                  </p:childTnLst>
                                </p:cTn>
                              </p:par>
                              <p:par>
                                <p:cTn id="41" presetID="0" presetClass="path" presetSubtype="0" accel="50000" decel="50000" fill="hold" nodeType="withEffect">
                                  <p:stCondLst>
                                    <p:cond delay="0"/>
                                  </p:stCondLst>
                                  <p:childTnLst>
                                    <p:animMotion origin="layout" path="M 0 0 L -0.22778 -0.00301 " pathEditMode="relative" ptsTypes="AA">
                                      <p:cBhvr>
                                        <p:cTn id="42" dur="2000" fill="hold"/>
                                        <p:tgtEl>
                                          <p:spTgt spid="219"/>
                                        </p:tgtEl>
                                        <p:attrNameLst>
                                          <p:attrName>ppt_x</p:attrName>
                                          <p:attrName>ppt_y</p:attrName>
                                        </p:attrNameLst>
                                      </p:cBhvr>
                                    </p:animMotion>
                                  </p:childTnLst>
                                </p:cTn>
                              </p:par>
                              <p:par>
                                <p:cTn id="43" presetID="0" presetClass="path" presetSubtype="0" accel="50000" decel="50000" fill="hold" nodeType="withEffect">
                                  <p:stCondLst>
                                    <p:cond delay="0"/>
                                  </p:stCondLst>
                                  <p:childTnLst>
                                    <p:animMotion origin="layout" path="M 0 0 L -0.22778 -0.00301 " pathEditMode="relative" ptsTypes="AA">
                                      <p:cBhvr>
                                        <p:cTn id="44" dur="2000" fill="hold"/>
                                        <p:tgtEl>
                                          <p:spTgt spid="222"/>
                                        </p:tgtEl>
                                        <p:attrNameLst>
                                          <p:attrName>ppt_x</p:attrName>
                                          <p:attrName>ppt_y</p:attrName>
                                        </p:attrNameLst>
                                      </p:cBhvr>
                                    </p:animMotion>
                                  </p:childTnLst>
                                </p:cTn>
                              </p:par>
                              <p:par>
                                <p:cTn id="45" presetID="0" presetClass="path" presetSubtype="0" accel="50000" decel="50000" fill="hold" nodeType="withEffect">
                                  <p:stCondLst>
                                    <p:cond delay="0"/>
                                  </p:stCondLst>
                                  <p:childTnLst>
                                    <p:animMotion origin="layout" path="M 0 0 L -0.22778 -0.00301 " pathEditMode="relative" ptsTypes="AA">
                                      <p:cBhvr>
                                        <p:cTn id="46" dur="2000" fill="hold"/>
                                        <p:tgtEl>
                                          <p:spTgt spid="225"/>
                                        </p:tgtEl>
                                        <p:attrNameLst>
                                          <p:attrName>ppt_x</p:attrName>
                                          <p:attrName>ppt_y</p:attrName>
                                        </p:attrNameLst>
                                      </p:cBhvr>
                                    </p:animMotion>
                                  </p:childTnLst>
                                </p:cTn>
                              </p:par>
                              <p:par>
                                <p:cTn id="47" presetID="0" presetClass="path" presetSubtype="0" accel="50000" decel="50000" fill="hold" nodeType="withEffect">
                                  <p:stCondLst>
                                    <p:cond delay="0"/>
                                  </p:stCondLst>
                                  <p:childTnLst>
                                    <p:animMotion origin="layout" path="M 0 0 L -0.22778 -0.00301 " pathEditMode="relative" ptsTypes="AA">
                                      <p:cBhvr>
                                        <p:cTn id="48" dur="2000" fill="hold"/>
                                        <p:tgtEl>
                                          <p:spTgt spid="228"/>
                                        </p:tgtEl>
                                        <p:attrNameLst>
                                          <p:attrName>ppt_x</p:attrName>
                                          <p:attrName>ppt_y</p:attrName>
                                        </p:attrNameLst>
                                      </p:cBhvr>
                                    </p:animMotion>
                                  </p:childTnLst>
                                </p:cTn>
                              </p:par>
                              <p:par>
                                <p:cTn id="49" presetID="0" presetClass="path" presetSubtype="0" accel="50000" decel="50000" fill="hold" nodeType="withEffect">
                                  <p:stCondLst>
                                    <p:cond delay="0"/>
                                  </p:stCondLst>
                                  <p:childTnLst>
                                    <p:animMotion origin="layout" path="M 0 0 L -0.22778 -0.00301 " pathEditMode="relative" ptsTypes="AA">
                                      <p:cBhvr>
                                        <p:cTn id="50" dur="2000" fill="hold"/>
                                        <p:tgtEl>
                                          <p:spTgt spid="231"/>
                                        </p:tgtEl>
                                        <p:attrNameLst>
                                          <p:attrName>ppt_x</p:attrName>
                                          <p:attrName>ppt_y</p:attrName>
                                        </p:attrNameLst>
                                      </p:cBhvr>
                                    </p:animMotion>
                                  </p:childTnLst>
                                </p:cTn>
                              </p:par>
                              <p:par>
                                <p:cTn id="51" presetID="0" presetClass="path" presetSubtype="0" accel="50000" decel="50000" fill="hold" nodeType="withEffect">
                                  <p:stCondLst>
                                    <p:cond delay="0"/>
                                  </p:stCondLst>
                                  <p:childTnLst>
                                    <p:animMotion origin="layout" path="M 0 0 L -0.22778 -0.00301 " pathEditMode="relative" ptsTypes="AA">
                                      <p:cBhvr>
                                        <p:cTn id="52" dur="2000" fill="hold"/>
                                        <p:tgtEl>
                                          <p:spTgt spid="234"/>
                                        </p:tgtEl>
                                        <p:attrNameLst>
                                          <p:attrName>ppt_x</p:attrName>
                                          <p:attrName>ppt_y</p:attrName>
                                        </p:attrNameLst>
                                      </p:cBhvr>
                                    </p:animMotion>
                                  </p:childTnLst>
                                </p:cTn>
                              </p:par>
                              <p:par>
                                <p:cTn id="53" presetID="0" presetClass="path" presetSubtype="0" accel="50000" decel="50000" fill="hold" nodeType="withEffect">
                                  <p:stCondLst>
                                    <p:cond delay="0"/>
                                  </p:stCondLst>
                                  <p:childTnLst>
                                    <p:animMotion origin="layout" path="M 0 0 L -0.22778 -0.00301 " pathEditMode="relative" ptsTypes="AA">
                                      <p:cBhvr>
                                        <p:cTn id="54" dur="2000" fill="hold"/>
                                        <p:tgtEl>
                                          <p:spTgt spid="237"/>
                                        </p:tgtEl>
                                        <p:attrNameLst>
                                          <p:attrName>ppt_x</p:attrName>
                                          <p:attrName>ppt_y</p:attrName>
                                        </p:attrNameLst>
                                      </p:cBhvr>
                                    </p:animMotion>
                                  </p:childTnLst>
                                </p:cTn>
                              </p:par>
                              <p:par>
                                <p:cTn id="55" presetID="0" presetClass="path" presetSubtype="0" accel="50000" decel="50000" fill="hold" nodeType="withEffect">
                                  <p:stCondLst>
                                    <p:cond delay="0"/>
                                  </p:stCondLst>
                                  <p:childTnLst>
                                    <p:animMotion origin="layout" path="M 0 0 L -0.22778 -0.00301 " pathEditMode="relative" ptsTypes="AA">
                                      <p:cBhvr>
                                        <p:cTn id="56" dur="2000" fill="hold"/>
                                        <p:tgtEl>
                                          <p:spTgt spid="240"/>
                                        </p:tgtEl>
                                        <p:attrNameLst>
                                          <p:attrName>ppt_x</p:attrName>
                                          <p:attrName>ppt_y</p:attrName>
                                        </p:attrNameLst>
                                      </p:cBhvr>
                                    </p:animMotion>
                                  </p:childTnLst>
                                </p:cTn>
                              </p:par>
                              <p:par>
                                <p:cTn id="57" presetID="0" presetClass="path" presetSubtype="0" accel="50000" decel="50000" fill="hold" nodeType="withEffect">
                                  <p:stCondLst>
                                    <p:cond delay="0"/>
                                  </p:stCondLst>
                                  <p:childTnLst>
                                    <p:animMotion origin="layout" path="M 0 0 L -0.22778 -0.00301 " pathEditMode="relative" ptsTypes="AA">
                                      <p:cBhvr>
                                        <p:cTn id="58" dur="2000" fill="hold"/>
                                        <p:tgtEl>
                                          <p:spTgt spid="243"/>
                                        </p:tgtEl>
                                        <p:attrNameLst>
                                          <p:attrName>ppt_x</p:attrName>
                                          <p:attrName>ppt_y</p:attrName>
                                        </p:attrNameLst>
                                      </p:cBhvr>
                                    </p:animMotion>
                                  </p:childTnLst>
                                </p:cTn>
                              </p:par>
                              <p:par>
                                <p:cTn id="59" presetID="0" presetClass="path" presetSubtype="0" accel="50000" decel="50000" fill="hold" nodeType="withEffect">
                                  <p:stCondLst>
                                    <p:cond delay="0"/>
                                  </p:stCondLst>
                                  <p:childTnLst>
                                    <p:animMotion origin="layout" path="M 0 0 L -0.22778 -0.00301 " pathEditMode="relative" ptsTypes="AA">
                                      <p:cBhvr>
                                        <p:cTn id="60" dur="2000" fill="hold"/>
                                        <p:tgtEl>
                                          <p:spTgt spid="246"/>
                                        </p:tgtEl>
                                        <p:attrNameLst>
                                          <p:attrName>ppt_x</p:attrName>
                                          <p:attrName>ppt_y</p:attrName>
                                        </p:attrNameLst>
                                      </p:cBhvr>
                                    </p:animMotion>
                                  </p:childTnLst>
                                </p:cTn>
                              </p:par>
                              <p:par>
                                <p:cTn id="61" presetID="0" presetClass="path" presetSubtype="0" accel="50000" decel="50000" fill="hold" nodeType="withEffect">
                                  <p:stCondLst>
                                    <p:cond delay="0"/>
                                  </p:stCondLst>
                                  <p:childTnLst>
                                    <p:animMotion origin="layout" path="M 0 0 L -0.22778 -0.00301 " pathEditMode="relative" ptsTypes="AA">
                                      <p:cBhvr>
                                        <p:cTn id="62" dur="2000" fill="hold"/>
                                        <p:tgtEl>
                                          <p:spTgt spid="249"/>
                                        </p:tgtEl>
                                        <p:attrNameLst>
                                          <p:attrName>ppt_x</p:attrName>
                                          <p:attrName>ppt_y</p:attrName>
                                        </p:attrNameLst>
                                      </p:cBhvr>
                                    </p:animMotion>
                                  </p:childTnLst>
                                </p:cTn>
                              </p:par>
                              <p:par>
                                <p:cTn id="63" presetID="0" presetClass="path" presetSubtype="0" accel="50000" decel="50000" fill="hold" nodeType="withEffect">
                                  <p:stCondLst>
                                    <p:cond delay="0"/>
                                  </p:stCondLst>
                                  <p:childTnLst>
                                    <p:animMotion origin="layout" path="M 0 0 L -0.22778 -0.00301 " pathEditMode="relative" ptsTypes="AA">
                                      <p:cBhvr>
                                        <p:cTn id="64" dur="2000" fill="hold"/>
                                        <p:tgtEl>
                                          <p:spTgt spid="252"/>
                                        </p:tgtEl>
                                        <p:attrNameLst>
                                          <p:attrName>ppt_x</p:attrName>
                                          <p:attrName>ppt_y</p:attrName>
                                        </p:attrNameLst>
                                      </p:cBhvr>
                                    </p:animMotion>
                                  </p:childTnLst>
                                </p:cTn>
                              </p:par>
                              <p:par>
                                <p:cTn id="65" presetID="0" presetClass="path" presetSubtype="0" accel="50000" decel="50000" fill="hold" nodeType="withEffect">
                                  <p:stCondLst>
                                    <p:cond delay="0"/>
                                  </p:stCondLst>
                                  <p:childTnLst>
                                    <p:animMotion origin="layout" path="M 0 0 L -0.22778 -0.00301 " pathEditMode="relative" ptsTypes="AA">
                                      <p:cBhvr>
                                        <p:cTn id="66" dur="2000" fill="hold"/>
                                        <p:tgtEl>
                                          <p:spTgt spid="255"/>
                                        </p:tgtEl>
                                        <p:attrNameLst>
                                          <p:attrName>ppt_x</p:attrName>
                                          <p:attrName>ppt_y</p:attrName>
                                        </p:attrNameLst>
                                      </p:cBhvr>
                                    </p:animMotion>
                                  </p:childTnLst>
                                </p:cTn>
                              </p:par>
                              <p:par>
                                <p:cTn id="67" presetID="0" presetClass="path" presetSubtype="0" accel="50000" decel="50000" fill="hold" nodeType="withEffect">
                                  <p:stCondLst>
                                    <p:cond delay="0"/>
                                  </p:stCondLst>
                                  <p:childTnLst>
                                    <p:animMotion origin="layout" path="M 0 0 L -0.22778 -0.00301 " pathEditMode="relative" ptsTypes="AA">
                                      <p:cBhvr>
                                        <p:cTn id="68" dur="2000" fill="hold"/>
                                        <p:tgtEl>
                                          <p:spTgt spid="258"/>
                                        </p:tgtEl>
                                        <p:attrNameLst>
                                          <p:attrName>ppt_x</p:attrName>
                                          <p:attrName>ppt_y</p:attrName>
                                        </p:attrNameLst>
                                      </p:cBhvr>
                                    </p:animMotion>
                                  </p:childTnLst>
                                </p:cTn>
                              </p:par>
                              <p:par>
                                <p:cTn id="69" presetID="0" presetClass="path" presetSubtype="0" accel="50000" decel="50000" fill="hold" nodeType="withEffect">
                                  <p:stCondLst>
                                    <p:cond delay="0"/>
                                  </p:stCondLst>
                                  <p:childTnLst>
                                    <p:animMotion origin="layout" path="M 0 0 L -0.22778 -0.00301 " pathEditMode="relative" ptsTypes="AA">
                                      <p:cBhvr>
                                        <p:cTn id="70" dur="2000" fill="hold"/>
                                        <p:tgtEl>
                                          <p:spTgt spid="261"/>
                                        </p:tgtEl>
                                        <p:attrNameLst>
                                          <p:attrName>ppt_x</p:attrName>
                                          <p:attrName>ppt_y</p:attrName>
                                        </p:attrNameLst>
                                      </p:cBhvr>
                                    </p:animMotion>
                                  </p:childTnLst>
                                </p:cTn>
                              </p:par>
                              <p:par>
                                <p:cTn id="71" presetID="0" presetClass="path" presetSubtype="0" accel="50000" decel="50000" fill="hold" nodeType="withEffect">
                                  <p:stCondLst>
                                    <p:cond delay="0"/>
                                  </p:stCondLst>
                                  <p:childTnLst>
                                    <p:animMotion origin="layout" path="M 0 0 L -0.22778 -0.00301 " pathEditMode="relative" ptsTypes="AA">
                                      <p:cBhvr>
                                        <p:cTn id="72" dur="2000" fill="hold"/>
                                        <p:tgtEl>
                                          <p:spTgt spid="264"/>
                                        </p:tgtEl>
                                        <p:attrNameLst>
                                          <p:attrName>ppt_x</p:attrName>
                                          <p:attrName>ppt_y</p:attrName>
                                        </p:attrNameLst>
                                      </p:cBhvr>
                                    </p:animMotion>
                                  </p:childTnLst>
                                </p:cTn>
                              </p:par>
                              <p:par>
                                <p:cTn id="73" presetID="0" presetClass="path" presetSubtype="0" accel="50000" decel="50000" fill="hold" nodeType="withEffect">
                                  <p:stCondLst>
                                    <p:cond delay="0"/>
                                  </p:stCondLst>
                                  <p:childTnLst>
                                    <p:animMotion origin="layout" path="M 0 0 L -0.22778 -0.00301 " pathEditMode="relative" ptsTypes="AA">
                                      <p:cBhvr>
                                        <p:cTn id="74" dur="2000" fill="hold"/>
                                        <p:tgtEl>
                                          <p:spTgt spid="267"/>
                                        </p:tgtEl>
                                        <p:attrNameLst>
                                          <p:attrName>ppt_x</p:attrName>
                                          <p:attrName>ppt_y</p:attrName>
                                        </p:attrNameLst>
                                      </p:cBhvr>
                                    </p:animMotion>
                                  </p:childTnLst>
                                </p:cTn>
                              </p:par>
                              <p:par>
                                <p:cTn id="75" presetID="0" presetClass="path" presetSubtype="0" accel="50000" decel="50000" fill="hold" nodeType="withEffect">
                                  <p:stCondLst>
                                    <p:cond delay="0"/>
                                  </p:stCondLst>
                                  <p:childTnLst>
                                    <p:animMotion origin="layout" path="M 0 0 L -0.22778 -0.00301 " pathEditMode="relative" ptsTypes="AA">
                                      <p:cBhvr>
                                        <p:cTn id="76" dur="2000" fill="hold"/>
                                        <p:tgtEl>
                                          <p:spTgt spid="270"/>
                                        </p:tgtEl>
                                        <p:attrNameLst>
                                          <p:attrName>ppt_x</p:attrName>
                                          <p:attrName>ppt_y</p:attrName>
                                        </p:attrNameLst>
                                      </p:cBhvr>
                                    </p:animMotion>
                                  </p:childTnLst>
                                </p:cTn>
                              </p:par>
                              <p:par>
                                <p:cTn id="77" presetID="0" presetClass="path" presetSubtype="0" accel="50000" decel="50000" fill="hold" nodeType="withEffect">
                                  <p:stCondLst>
                                    <p:cond delay="0"/>
                                  </p:stCondLst>
                                  <p:childTnLst>
                                    <p:animMotion origin="layout" path="M 0 0 L -0.22778 -0.00301 " pathEditMode="relative" ptsTypes="AA">
                                      <p:cBhvr>
                                        <p:cTn id="78" dur="2000" fill="hold"/>
                                        <p:tgtEl>
                                          <p:spTgt spid="27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flipH="1">
            <a:off x="3367705" y="1238084"/>
            <a:ext cx="5776295" cy="4729162"/>
          </a:xfrm>
          <a:prstGeom prst="rect">
            <a:avLst/>
          </a:prstGeom>
        </p:spPr>
      </p:pic>
      <p:pic>
        <p:nvPicPr>
          <p:cNvPr id="5" name="Picture 4"/>
          <p:cNvPicPr>
            <a:picLocks noChangeAspect="1"/>
          </p:cNvPicPr>
          <p:nvPr/>
        </p:nvPicPr>
        <p:blipFill>
          <a:blip r:embed="rId4"/>
          <a:stretch>
            <a:fillRect/>
          </a:stretch>
        </p:blipFill>
        <p:spPr>
          <a:xfrm rot="16200000">
            <a:off x="136534" y="2792246"/>
            <a:ext cx="3175000" cy="3175000"/>
          </a:xfrm>
          <a:prstGeom prst="rect">
            <a:avLst/>
          </a:prstGeom>
        </p:spPr>
      </p:pic>
      <p:sp>
        <p:nvSpPr>
          <p:cNvPr id="8" name="TextBox 7"/>
          <p:cNvSpPr txBox="1"/>
          <p:nvPr/>
        </p:nvSpPr>
        <p:spPr>
          <a:xfrm>
            <a:off x="0" y="102418"/>
            <a:ext cx="8886084" cy="523220"/>
          </a:xfrm>
          <a:prstGeom prst="rect">
            <a:avLst/>
          </a:prstGeom>
          <a:noFill/>
        </p:spPr>
        <p:txBody>
          <a:bodyPr wrap="square" rtlCol="0">
            <a:spAutoFit/>
          </a:bodyPr>
          <a:lstStyle/>
          <a:p>
            <a:r>
              <a:rPr lang="en-US" sz="2800" dirty="0" smtClean="0"/>
              <a:t>Will more current be generated by more coils in the wire? </a:t>
            </a:r>
          </a:p>
        </p:txBody>
      </p:sp>
      <p:sp>
        <p:nvSpPr>
          <p:cNvPr id="6" name="Freeform 5"/>
          <p:cNvSpPr/>
          <p:nvPr/>
        </p:nvSpPr>
        <p:spPr>
          <a:xfrm>
            <a:off x="2255394" y="1777314"/>
            <a:ext cx="4192192" cy="4654066"/>
          </a:xfrm>
          <a:custGeom>
            <a:avLst/>
            <a:gdLst>
              <a:gd name="connsiteX0" fmla="*/ 3281806 w 4192192"/>
              <a:gd name="connsiteY0" fmla="*/ 640766 h 4654066"/>
              <a:gd name="connsiteX1" fmla="*/ 3170046 w 4192192"/>
              <a:gd name="connsiteY1" fmla="*/ 417246 h 4654066"/>
              <a:gd name="connsiteX2" fmla="*/ 2408046 w 4192192"/>
              <a:gd name="connsiteY2" fmla="*/ 10846 h 4654066"/>
              <a:gd name="connsiteX3" fmla="*/ 965326 w 4192192"/>
              <a:gd name="connsiteY3" fmla="*/ 894766 h 4654066"/>
              <a:gd name="connsiteX4" fmla="*/ 203326 w 4192192"/>
              <a:gd name="connsiteY4" fmla="*/ 2561006 h 4654066"/>
              <a:gd name="connsiteX5" fmla="*/ 40766 w 4192192"/>
              <a:gd name="connsiteY5" fmla="*/ 3891966 h 4654066"/>
              <a:gd name="connsiteX6" fmla="*/ 833246 w 4192192"/>
              <a:gd name="connsiteY6" fmla="*/ 4125646 h 4654066"/>
              <a:gd name="connsiteX7" fmla="*/ 1473326 w 4192192"/>
              <a:gd name="connsiteY7" fmla="*/ 1473886 h 4654066"/>
              <a:gd name="connsiteX8" fmla="*/ 579246 w 4192192"/>
              <a:gd name="connsiteY8" fmla="*/ 1717726 h 4654066"/>
              <a:gd name="connsiteX9" fmla="*/ 81406 w 4192192"/>
              <a:gd name="connsiteY9" fmla="*/ 3577006 h 4654066"/>
              <a:gd name="connsiteX10" fmla="*/ 304926 w 4192192"/>
              <a:gd name="connsiteY10" fmla="*/ 4308526 h 4654066"/>
              <a:gd name="connsiteX11" fmla="*/ 1239646 w 4192192"/>
              <a:gd name="connsiteY11" fmla="*/ 3607486 h 4654066"/>
              <a:gd name="connsiteX12" fmla="*/ 1554606 w 4192192"/>
              <a:gd name="connsiteY12" fmla="*/ 1707566 h 4654066"/>
              <a:gd name="connsiteX13" fmla="*/ 1422526 w 4192192"/>
              <a:gd name="connsiteY13" fmla="*/ 1209726 h 4654066"/>
              <a:gd name="connsiteX14" fmla="*/ 660526 w 4192192"/>
              <a:gd name="connsiteY14" fmla="*/ 1799006 h 4654066"/>
              <a:gd name="connsiteX15" fmla="*/ 243966 w 4192192"/>
              <a:gd name="connsiteY15" fmla="*/ 3475406 h 4654066"/>
              <a:gd name="connsiteX16" fmla="*/ 365886 w 4192192"/>
              <a:gd name="connsiteY16" fmla="*/ 4572686 h 4654066"/>
              <a:gd name="connsiteX17" fmla="*/ 1351406 w 4192192"/>
              <a:gd name="connsiteY17" fmla="*/ 4349166 h 4654066"/>
              <a:gd name="connsiteX18" fmla="*/ 3078606 w 4192192"/>
              <a:gd name="connsiteY18" fmla="*/ 2571166 h 4654066"/>
              <a:gd name="connsiteX19" fmla="*/ 4104766 w 4192192"/>
              <a:gd name="connsiteY19" fmla="*/ 1006526 h 4654066"/>
              <a:gd name="connsiteX20" fmla="*/ 4074286 w 4192192"/>
              <a:gd name="connsiteY20" fmla="*/ 315646 h 4654066"/>
              <a:gd name="connsiteX21" fmla="*/ 3556126 w 4192192"/>
              <a:gd name="connsiteY21" fmla="*/ 305486 h 4654066"/>
              <a:gd name="connsiteX22" fmla="*/ 3576446 w 4192192"/>
              <a:gd name="connsiteY22" fmla="*/ 579806 h 465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92192" h="4654066">
                <a:moveTo>
                  <a:pt x="3281806" y="640766"/>
                </a:moveTo>
                <a:cubicBezTo>
                  <a:pt x="3298739" y="581499"/>
                  <a:pt x="3315673" y="522233"/>
                  <a:pt x="3170046" y="417246"/>
                </a:cubicBezTo>
                <a:cubicBezTo>
                  <a:pt x="3024419" y="312259"/>
                  <a:pt x="2775499" y="-68741"/>
                  <a:pt x="2408046" y="10846"/>
                </a:cubicBezTo>
                <a:cubicBezTo>
                  <a:pt x="2040593" y="90433"/>
                  <a:pt x="1332779" y="469739"/>
                  <a:pt x="965326" y="894766"/>
                </a:cubicBezTo>
                <a:cubicBezTo>
                  <a:pt x="597873" y="1319793"/>
                  <a:pt x="357419" y="2061473"/>
                  <a:pt x="203326" y="2561006"/>
                </a:cubicBezTo>
                <a:cubicBezTo>
                  <a:pt x="49233" y="3060539"/>
                  <a:pt x="-64221" y="3631193"/>
                  <a:pt x="40766" y="3891966"/>
                </a:cubicBezTo>
                <a:cubicBezTo>
                  <a:pt x="145753" y="4152739"/>
                  <a:pt x="594486" y="4528659"/>
                  <a:pt x="833246" y="4125646"/>
                </a:cubicBezTo>
                <a:cubicBezTo>
                  <a:pt x="1072006" y="3722633"/>
                  <a:pt x="1515659" y="1875206"/>
                  <a:pt x="1473326" y="1473886"/>
                </a:cubicBezTo>
                <a:cubicBezTo>
                  <a:pt x="1430993" y="1072566"/>
                  <a:pt x="811233" y="1367206"/>
                  <a:pt x="579246" y="1717726"/>
                </a:cubicBezTo>
                <a:cubicBezTo>
                  <a:pt x="347259" y="2068246"/>
                  <a:pt x="127126" y="3145206"/>
                  <a:pt x="81406" y="3577006"/>
                </a:cubicBezTo>
                <a:cubicBezTo>
                  <a:pt x="35686" y="4008806"/>
                  <a:pt x="111886" y="4303446"/>
                  <a:pt x="304926" y="4308526"/>
                </a:cubicBezTo>
                <a:cubicBezTo>
                  <a:pt x="497966" y="4313606"/>
                  <a:pt x="1031366" y="4040979"/>
                  <a:pt x="1239646" y="3607486"/>
                </a:cubicBezTo>
                <a:cubicBezTo>
                  <a:pt x="1447926" y="3173993"/>
                  <a:pt x="1524126" y="2107193"/>
                  <a:pt x="1554606" y="1707566"/>
                </a:cubicBezTo>
                <a:cubicBezTo>
                  <a:pt x="1585086" y="1307939"/>
                  <a:pt x="1571539" y="1194486"/>
                  <a:pt x="1422526" y="1209726"/>
                </a:cubicBezTo>
                <a:cubicBezTo>
                  <a:pt x="1273513" y="1224966"/>
                  <a:pt x="856953" y="1421393"/>
                  <a:pt x="660526" y="1799006"/>
                </a:cubicBezTo>
                <a:cubicBezTo>
                  <a:pt x="464099" y="2176619"/>
                  <a:pt x="293073" y="3013126"/>
                  <a:pt x="243966" y="3475406"/>
                </a:cubicBezTo>
                <a:cubicBezTo>
                  <a:pt x="194859" y="3937686"/>
                  <a:pt x="181313" y="4427059"/>
                  <a:pt x="365886" y="4572686"/>
                </a:cubicBezTo>
                <a:cubicBezTo>
                  <a:pt x="550459" y="4718313"/>
                  <a:pt x="899286" y="4682753"/>
                  <a:pt x="1351406" y="4349166"/>
                </a:cubicBezTo>
                <a:cubicBezTo>
                  <a:pt x="1803526" y="4015579"/>
                  <a:pt x="2619713" y="3128273"/>
                  <a:pt x="3078606" y="2571166"/>
                </a:cubicBezTo>
                <a:cubicBezTo>
                  <a:pt x="3537499" y="2014059"/>
                  <a:pt x="3938819" y="1382446"/>
                  <a:pt x="4104766" y="1006526"/>
                </a:cubicBezTo>
                <a:cubicBezTo>
                  <a:pt x="4270713" y="630606"/>
                  <a:pt x="4165726" y="432486"/>
                  <a:pt x="4074286" y="315646"/>
                </a:cubicBezTo>
                <a:cubicBezTo>
                  <a:pt x="3982846" y="198806"/>
                  <a:pt x="3639099" y="261459"/>
                  <a:pt x="3556126" y="305486"/>
                </a:cubicBezTo>
                <a:cubicBezTo>
                  <a:pt x="3473153" y="349513"/>
                  <a:pt x="3524799" y="464659"/>
                  <a:pt x="3576446" y="579806"/>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0846822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onclusion</a:t>
            </a:r>
            <a:endParaRPr lang="en-US" dirty="0"/>
          </a:p>
        </p:txBody>
      </p:sp>
      <p:sp>
        <p:nvSpPr>
          <p:cNvPr id="3" name="Content Placeholder 2"/>
          <p:cNvSpPr>
            <a:spLocks noGrp="1"/>
          </p:cNvSpPr>
          <p:nvPr>
            <p:ph idx="1"/>
          </p:nvPr>
        </p:nvSpPr>
        <p:spPr/>
        <p:txBody>
          <a:bodyPr/>
          <a:lstStyle/>
          <a:p>
            <a:r>
              <a:rPr lang="en-US" dirty="0" smtClean="0"/>
              <a:t>Electrical current is made by the movement of small particles called electrons.</a:t>
            </a:r>
          </a:p>
          <a:p>
            <a:r>
              <a:rPr lang="en-US" dirty="0" smtClean="0"/>
              <a:t>By coiling the wire, we generate more current!</a:t>
            </a:r>
            <a:endParaRPr lang="en-US" dirty="0"/>
          </a:p>
        </p:txBody>
      </p:sp>
    </p:spTree>
    <p:extLst>
      <p:ext uri="{BB962C8B-B14F-4D97-AF65-F5344CB8AC3E}">
        <p14:creationId xmlns:p14="http://schemas.microsoft.com/office/powerpoint/2010/main" val="33928330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1</a:t>
            </a:r>
            <a:endParaRPr lang="en-US" dirty="0"/>
          </a:p>
        </p:txBody>
      </p:sp>
      <p:sp>
        <p:nvSpPr>
          <p:cNvPr id="3" name="Content Placeholder 2"/>
          <p:cNvSpPr>
            <a:spLocks noGrp="1"/>
          </p:cNvSpPr>
          <p:nvPr>
            <p:ph idx="1"/>
          </p:nvPr>
        </p:nvSpPr>
        <p:spPr>
          <a:xfrm>
            <a:off x="457200" y="1269372"/>
            <a:ext cx="8229600" cy="5217236"/>
          </a:xfrm>
        </p:spPr>
        <p:txBody>
          <a:bodyPr>
            <a:normAutofit fontScale="62500" lnSpcReduction="20000"/>
          </a:bodyPr>
          <a:lstStyle/>
          <a:p>
            <a:pPr marL="0" indent="0">
              <a:buNone/>
            </a:pPr>
            <a:r>
              <a:rPr lang="en-US" dirty="0" smtClean="0"/>
              <a:t>1- How do we generate electricity?</a:t>
            </a:r>
          </a:p>
          <a:p>
            <a:r>
              <a:rPr lang="en-US" dirty="0" smtClean="0"/>
              <a:t>Simply by moving a magnet close to a coil of wire, or a coil of wire close to a magnet!</a:t>
            </a:r>
          </a:p>
          <a:p>
            <a:r>
              <a:rPr lang="en-US" dirty="0" smtClean="0"/>
              <a:t>In the Faraday torch, a magnet moves in and out of a coil and a little battery stores up the current so that you can use the lamp without having to shake it all the time.</a:t>
            </a:r>
            <a:endParaRPr lang="en-US" dirty="0"/>
          </a:p>
          <a:p>
            <a:pPr marL="0" indent="0">
              <a:buNone/>
            </a:pPr>
            <a:r>
              <a:rPr lang="en-US" dirty="0" smtClean="0"/>
              <a:t>2- Experiment with wind-up torches.</a:t>
            </a:r>
          </a:p>
          <a:p>
            <a:pPr marL="0" indent="0">
              <a:buNone/>
            </a:pPr>
            <a:r>
              <a:rPr lang="en-US" dirty="0"/>
              <a:t>	</a:t>
            </a:r>
            <a:r>
              <a:rPr lang="en-US" dirty="0" smtClean="0"/>
              <a:t>- We have seen that the the greater the number of coils, the greater the current.</a:t>
            </a:r>
            <a:endParaRPr lang="en-US" dirty="0"/>
          </a:p>
          <a:p>
            <a:pPr marL="0" indent="0">
              <a:buNone/>
            </a:pPr>
            <a:r>
              <a:rPr lang="en-US" smtClean="0"/>
              <a:t>	- Does </a:t>
            </a:r>
            <a:r>
              <a:rPr lang="en-US" dirty="0" smtClean="0"/>
              <a:t>the speed at which the magnet is moved by the wire affect how much electrical current is produced?</a:t>
            </a:r>
          </a:p>
          <a:p>
            <a:pPr lvl="2">
              <a:buFontTx/>
              <a:buChar char="-"/>
            </a:pPr>
            <a:r>
              <a:rPr lang="en-US" dirty="0" smtClean="0"/>
              <a:t>A torch in off position/timer/one helper per pair of kids</a:t>
            </a:r>
          </a:p>
          <a:p>
            <a:pPr lvl="2">
              <a:buFontTx/>
              <a:buChar char="-"/>
            </a:pPr>
            <a:r>
              <a:rPr lang="en-US" dirty="0" smtClean="0"/>
              <a:t>One kid to wind up torch twice slowly , then timer ready and torch switched on, time recorded for light to fade. Change kid, torch wound up fast for two turns. Timed again.(Hopefully, light for about 2min).</a:t>
            </a:r>
          </a:p>
          <a:p>
            <a:pPr lvl="2">
              <a:buFontTx/>
              <a:buChar char="-"/>
            </a:pPr>
            <a:r>
              <a:rPr lang="en-US" dirty="0" smtClean="0"/>
              <a:t>Results written on sheet- Results shared / Conclusion</a:t>
            </a:r>
          </a:p>
          <a:p>
            <a:pPr lvl="2">
              <a:buFontTx/>
              <a:buChar char="-"/>
            </a:pPr>
            <a:r>
              <a:rPr lang="en-US" dirty="0" smtClean="0"/>
              <a:t>Then prepare for competition, who can wind up light to shine for </a:t>
            </a:r>
            <a:r>
              <a:rPr lang="en-US" dirty="0" err="1" smtClean="0"/>
              <a:t>exactlyish</a:t>
            </a:r>
            <a:r>
              <a:rPr lang="en-US" dirty="0" smtClean="0"/>
              <a:t> 60s?</a:t>
            </a:r>
          </a:p>
          <a:p>
            <a:pPr lvl="2">
              <a:buFontTx/>
              <a:buChar char="-"/>
            </a:pPr>
            <a:r>
              <a:rPr lang="en-US" dirty="0" smtClean="0"/>
              <a:t>Competition with </a:t>
            </a:r>
            <a:r>
              <a:rPr lang="en-US" dirty="0"/>
              <a:t>1</a:t>
            </a:r>
            <a:r>
              <a:rPr lang="en-US" dirty="0" smtClean="0"/>
              <a:t>0 kids pairs.</a:t>
            </a:r>
          </a:p>
          <a:p>
            <a:pPr lvl="2">
              <a:buFontTx/>
              <a:buChar char="-"/>
            </a:pPr>
            <a:r>
              <a:rPr lang="en-US" dirty="0" smtClean="0"/>
              <a:t>Kids wind up the torch when in switched-off position, then time are compared to see who has won!</a:t>
            </a:r>
          </a:p>
          <a:p>
            <a:pPr lvl="2">
              <a:buFontTx/>
              <a:buChar char="-"/>
            </a:pPr>
            <a:endParaRPr lang="en-US" dirty="0" smtClean="0"/>
          </a:p>
        </p:txBody>
      </p:sp>
    </p:spTree>
    <p:extLst>
      <p:ext uri="{BB962C8B-B14F-4D97-AF65-F5344CB8AC3E}">
        <p14:creationId xmlns:p14="http://schemas.microsoft.com/office/powerpoint/2010/main" val="31701444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49193313"/>
              </p:ext>
            </p:extLst>
          </p:nvPr>
        </p:nvGraphicFramePr>
        <p:xfrm>
          <a:off x="274320" y="1665750"/>
          <a:ext cx="4307840" cy="5024121"/>
        </p:xfrm>
        <a:graphic>
          <a:graphicData uri="http://schemas.openxmlformats.org/drawingml/2006/table">
            <a:tbl>
              <a:tblPr firstRow="1" bandRow="1">
                <a:tableStyleId>{5940675A-B579-460E-94D1-54222C63F5DA}</a:tableStyleId>
              </a:tblPr>
              <a:tblGrid>
                <a:gridCol w="1532684"/>
                <a:gridCol w="2775156"/>
              </a:tblGrid>
              <a:tr h="1674707">
                <a:tc>
                  <a:txBody>
                    <a:bodyPr/>
                    <a:lstStyle/>
                    <a:p>
                      <a:pPr algn="ctr"/>
                      <a:endParaRPr lang="en-US" sz="3200" dirty="0"/>
                    </a:p>
                  </a:txBody>
                  <a:tcPr anchor="ctr"/>
                </a:tc>
                <a:tc>
                  <a:txBody>
                    <a:bodyPr/>
                    <a:lstStyle/>
                    <a:p>
                      <a:pPr algn="ctr"/>
                      <a:r>
                        <a:rPr lang="en-US" sz="3200" baseline="0" dirty="0" smtClean="0"/>
                        <a:t>Time</a:t>
                      </a:r>
                      <a:endParaRPr lang="en-US" sz="3200" baseline="0" dirty="0" smtClean="0"/>
                    </a:p>
                    <a:p>
                      <a:pPr algn="ctr"/>
                      <a:r>
                        <a:rPr lang="en-US" sz="3200" baseline="0" dirty="0" smtClean="0"/>
                        <a:t>(Seconds)</a:t>
                      </a:r>
                    </a:p>
                  </a:txBody>
                  <a:tcPr anchor="ctr"/>
                </a:tc>
              </a:tr>
              <a:tr h="1674707">
                <a:tc>
                  <a:txBody>
                    <a:bodyPr/>
                    <a:lstStyle/>
                    <a:p>
                      <a:pPr algn="ctr"/>
                      <a:r>
                        <a:rPr lang="en-US" sz="3600" b="1" dirty="0" smtClean="0"/>
                        <a:t>Slow</a:t>
                      </a:r>
                    </a:p>
                    <a:p>
                      <a:pPr algn="ctr"/>
                      <a:r>
                        <a:rPr lang="en-US" sz="2800" dirty="0" smtClean="0"/>
                        <a:t>wind-up</a:t>
                      </a:r>
                    </a:p>
                  </a:txBody>
                  <a:tcPr anchor="ctr"/>
                </a:tc>
                <a:tc>
                  <a:txBody>
                    <a:bodyPr/>
                    <a:lstStyle/>
                    <a:p>
                      <a:pPr algn="ctr"/>
                      <a:endParaRPr lang="en-US" sz="3200" dirty="0"/>
                    </a:p>
                  </a:txBody>
                  <a:tcPr anchor="ctr"/>
                </a:tc>
              </a:tr>
              <a:tr h="1674707">
                <a:tc>
                  <a:txBody>
                    <a:bodyPr/>
                    <a:lstStyle/>
                    <a:p>
                      <a:pPr algn="ctr"/>
                      <a:r>
                        <a:rPr lang="en-US" sz="3200" b="1" dirty="0" smtClean="0"/>
                        <a:t>Fast</a:t>
                      </a:r>
                    </a:p>
                    <a:p>
                      <a:pPr algn="ctr"/>
                      <a:r>
                        <a:rPr lang="en-US" sz="2800" dirty="0" smtClean="0"/>
                        <a:t>wind-up</a:t>
                      </a:r>
                    </a:p>
                    <a:p>
                      <a:pPr algn="ctr"/>
                      <a:endParaRPr lang="en-US" sz="3200" dirty="0"/>
                    </a:p>
                  </a:txBody>
                  <a:tcPr anchor="ctr"/>
                </a:tc>
                <a:tc>
                  <a:txBody>
                    <a:bodyPr/>
                    <a:lstStyle/>
                    <a:p>
                      <a:pPr algn="ctr"/>
                      <a:endParaRPr lang="en-US" sz="3200" dirty="0"/>
                    </a:p>
                  </a:txBody>
                  <a:tcPr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752026957"/>
              </p:ext>
            </p:extLst>
          </p:nvPr>
        </p:nvGraphicFramePr>
        <p:xfrm>
          <a:off x="4734560" y="1665750"/>
          <a:ext cx="4307840" cy="5024121"/>
        </p:xfrm>
        <a:graphic>
          <a:graphicData uri="http://schemas.openxmlformats.org/drawingml/2006/table">
            <a:tbl>
              <a:tblPr firstRow="1" bandRow="1">
                <a:tableStyleId>{5940675A-B579-460E-94D1-54222C63F5DA}</a:tableStyleId>
              </a:tblPr>
              <a:tblGrid>
                <a:gridCol w="1532684"/>
                <a:gridCol w="2775156"/>
              </a:tblGrid>
              <a:tr h="1674707">
                <a:tc>
                  <a:txBody>
                    <a:bodyPr/>
                    <a:lstStyle/>
                    <a:p>
                      <a:pPr algn="ctr"/>
                      <a:endParaRPr lang="en-US" sz="3200" dirty="0"/>
                    </a:p>
                  </a:txBody>
                  <a:tcPr anchor="ctr"/>
                </a:tc>
                <a:tc>
                  <a:txBody>
                    <a:bodyPr/>
                    <a:lstStyle/>
                    <a:p>
                      <a:pPr algn="ctr"/>
                      <a:r>
                        <a:rPr lang="en-US" sz="3200" baseline="0" dirty="0" smtClean="0"/>
                        <a:t>Time</a:t>
                      </a:r>
                      <a:endParaRPr lang="en-US" sz="3200" baseline="0" dirty="0" smtClean="0"/>
                    </a:p>
                    <a:p>
                      <a:pPr algn="ctr"/>
                      <a:r>
                        <a:rPr lang="en-US" sz="3200" baseline="0" dirty="0" smtClean="0"/>
                        <a:t>(Seconds)</a:t>
                      </a:r>
                    </a:p>
                  </a:txBody>
                  <a:tcPr anchor="ctr"/>
                </a:tc>
              </a:tr>
              <a:tr h="1674707">
                <a:tc>
                  <a:txBody>
                    <a:bodyPr/>
                    <a:lstStyle/>
                    <a:p>
                      <a:pPr algn="ctr"/>
                      <a:r>
                        <a:rPr lang="en-US" sz="3600" b="1" dirty="0" smtClean="0"/>
                        <a:t>Slow</a:t>
                      </a:r>
                    </a:p>
                    <a:p>
                      <a:pPr algn="ctr"/>
                      <a:r>
                        <a:rPr lang="en-US" sz="2800" dirty="0" smtClean="0"/>
                        <a:t>wind-up</a:t>
                      </a:r>
                    </a:p>
                  </a:txBody>
                  <a:tcPr anchor="ctr"/>
                </a:tc>
                <a:tc>
                  <a:txBody>
                    <a:bodyPr/>
                    <a:lstStyle/>
                    <a:p>
                      <a:pPr algn="ctr"/>
                      <a:endParaRPr lang="en-US" sz="3200" dirty="0"/>
                    </a:p>
                  </a:txBody>
                  <a:tcPr anchor="ctr"/>
                </a:tc>
              </a:tr>
              <a:tr h="1674707">
                <a:tc>
                  <a:txBody>
                    <a:bodyPr/>
                    <a:lstStyle/>
                    <a:p>
                      <a:pPr algn="ctr"/>
                      <a:r>
                        <a:rPr lang="en-US" sz="3200" b="1" dirty="0" smtClean="0"/>
                        <a:t>Fast</a:t>
                      </a:r>
                    </a:p>
                    <a:p>
                      <a:pPr algn="ctr"/>
                      <a:r>
                        <a:rPr lang="en-US" sz="2800" dirty="0" smtClean="0"/>
                        <a:t>wind-up</a:t>
                      </a:r>
                    </a:p>
                    <a:p>
                      <a:pPr algn="ctr"/>
                      <a:endParaRPr lang="en-US" sz="3200" dirty="0"/>
                    </a:p>
                  </a:txBody>
                  <a:tcPr anchor="ctr"/>
                </a:tc>
                <a:tc>
                  <a:txBody>
                    <a:bodyPr/>
                    <a:lstStyle/>
                    <a:p>
                      <a:pPr algn="ctr"/>
                      <a:endParaRPr lang="en-US" sz="3200" dirty="0"/>
                    </a:p>
                  </a:txBody>
                  <a:tcPr anchor="ctr"/>
                </a:tc>
              </a:tr>
            </a:tbl>
          </a:graphicData>
        </a:graphic>
      </p:graphicFrame>
      <p:sp>
        <p:nvSpPr>
          <p:cNvPr id="2" name="TextBox 1"/>
          <p:cNvSpPr txBox="1"/>
          <p:nvPr/>
        </p:nvSpPr>
        <p:spPr>
          <a:xfrm>
            <a:off x="382739" y="170385"/>
            <a:ext cx="4057540" cy="1200329"/>
          </a:xfrm>
          <a:prstGeom prst="rect">
            <a:avLst/>
          </a:prstGeom>
          <a:solidFill>
            <a:srgbClr val="CCFFCC"/>
          </a:solidFill>
        </p:spPr>
        <p:txBody>
          <a:bodyPr wrap="square" rtlCol="0">
            <a:spAutoFit/>
          </a:bodyPr>
          <a:lstStyle/>
          <a:p>
            <a:pPr algn="ctr"/>
            <a:r>
              <a:rPr lang="en-US" sz="3600" dirty="0" smtClean="0"/>
              <a:t>How long does the torch shine for?</a:t>
            </a:r>
            <a:endParaRPr lang="en-US" sz="3600" dirty="0"/>
          </a:p>
        </p:txBody>
      </p:sp>
      <p:sp>
        <p:nvSpPr>
          <p:cNvPr id="5" name="TextBox 4"/>
          <p:cNvSpPr txBox="1"/>
          <p:nvPr/>
        </p:nvSpPr>
        <p:spPr>
          <a:xfrm>
            <a:off x="4825444" y="180880"/>
            <a:ext cx="4057540" cy="1200329"/>
          </a:xfrm>
          <a:prstGeom prst="rect">
            <a:avLst/>
          </a:prstGeom>
          <a:solidFill>
            <a:srgbClr val="CCFFCC"/>
          </a:solidFill>
        </p:spPr>
        <p:txBody>
          <a:bodyPr wrap="square" rtlCol="0">
            <a:spAutoFit/>
          </a:bodyPr>
          <a:lstStyle/>
          <a:p>
            <a:pPr algn="ctr"/>
            <a:r>
              <a:rPr lang="en-US" sz="3600" dirty="0" smtClean="0"/>
              <a:t>How long does the torch shine for?</a:t>
            </a:r>
            <a:endParaRPr lang="en-US" sz="3600" dirty="0"/>
          </a:p>
        </p:txBody>
      </p:sp>
    </p:spTree>
    <p:extLst>
      <p:ext uri="{BB962C8B-B14F-4D97-AF65-F5344CB8AC3E}">
        <p14:creationId xmlns:p14="http://schemas.microsoft.com/office/powerpoint/2010/main" val="38641989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54791409"/>
              </p:ext>
            </p:extLst>
          </p:nvPr>
        </p:nvGraphicFramePr>
        <p:xfrm>
          <a:off x="229023" y="168546"/>
          <a:ext cx="8811418" cy="5302758"/>
        </p:xfrm>
        <a:graphic>
          <a:graphicData uri="http://schemas.openxmlformats.org/drawingml/2006/table">
            <a:tbl>
              <a:tblPr firstRow="1" bandRow="1">
                <a:tableStyleId>{5940675A-B579-460E-94D1-54222C63F5DA}</a:tableStyleId>
              </a:tblPr>
              <a:tblGrid>
                <a:gridCol w="3081399"/>
                <a:gridCol w="1857884"/>
                <a:gridCol w="1857884"/>
                <a:gridCol w="2014251"/>
              </a:tblGrid>
              <a:tr h="500647">
                <a:tc>
                  <a:txBody>
                    <a:bodyPr/>
                    <a:lstStyle/>
                    <a:p>
                      <a:endParaRPr lang="en-US" sz="1800" dirty="0"/>
                    </a:p>
                  </a:txBody>
                  <a:tcPr/>
                </a:tc>
                <a:tc gridSpan="3">
                  <a:txBody>
                    <a:bodyPr/>
                    <a:lstStyle/>
                    <a:p>
                      <a:pPr algn="ctr"/>
                      <a:r>
                        <a:rPr lang="en-US" dirty="0" smtClean="0"/>
                        <a:t>Time</a:t>
                      </a:r>
                      <a:r>
                        <a:rPr lang="en-US" baseline="0" dirty="0" smtClean="0"/>
                        <a:t> at which the session starts</a:t>
                      </a:r>
                      <a:endParaRPr lang="en-US" dirty="0"/>
                    </a:p>
                  </a:txBody>
                  <a:tcPr/>
                </a:tc>
                <a:tc hMerge="1">
                  <a:txBody>
                    <a:bodyPr/>
                    <a:lstStyle/>
                    <a:p>
                      <a:endParaRPr lang="en-US" dirty="0"/>
                    </a:p>
                  </a:txBody>
                  <a:tcPr/>
                </a:tc>
                <a:tc hMerge="1">
                  <a:txBody>
                    <a:bodyPr/>
                    <a:lstStyle/>
                    <a:p>
                      <a:endParaRPr lang="en-US" dirty="0"/>
                    </a:p>
                  </a:txBody>
                  <a:tcPr/>
                </a:tc>
              </a:tr>
              <a:tr h="500647">
                <a:tc>
                  <a:txBody>
                    <a:bodyPr/>
                    <a:lstStyle/>
                    <a:p>
                      <a:r>
                        <a:rPr lang="en-US" sz="1800" dirty="0" smtClean="0"/>
                        <a:t>Group</a:t>
                      </a:r>
                      <a:endParaRPr lang="en-US" sz="1800"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r>
              <a:tr h="735305">
                <a:tc>
                  <a:txBody>
                    <a:bodyPr/>
                    <a:lstStyle/>
                    <a:p>
                      <a:r>
                        <a:rPr lang="en-US" sz="1800" dirty="0" smtClean="0"/>
                        <a:t>Introduction</a:t>
                      </a:r>
                    </a:p>
                    <a:p>
                      <a:r>
                        <a:rPr lang="en-US" sz="1800" dirty="0" smtClean="0"/>
                        <a:t>Magnet and wire / Video</a:t>
                      </a:r>
                      <a:endParaRPr lang="en-US" sz="1800" dirty="0"/>
                    </a:p>
                  </a:txBody>
                  <a:tcPr/>
                </a:tc>
                <a:tc>
                  <a:txBody>
                    <a:bodyPr/>
                    <a:lstStyle/>
                    <a:p>
                      <a:pPr algn="ctr"/>
                      <a:r>
                        <a:rPr lang="en-US" sz="1600" dirty="0" smtClean="0"/>
                        <a:t>1.15pm</a:t>
                      </a:r>
                      <a:endParaRPr lang="en-US" sz="1600" dirty="0"/>
                    </a:p>
                  </a:txBody>
                  <a:tcPr>
                    <a:solidFill>
                      <a:srgbClr val="FFFF00"/>
                    </a:solidFill>
                  </a:tcPr>
                </a:tc>
                <a:tc>
                  <a:txBody>
                    <a:bodyPr/>
                    <a:lstStyle/>
                    <a:p>
                      <a:pPr algn="ctr"/>
                      <a:r>
                        <a:rPr lang="en-US" sz="1600" dirty="0" smtClean="0"/>
                        <a:t>1.45pm</a:t>
                      </a:r>
                      <a:endParaRPr lang="en-US" sz="1600" dirty="0"/>
                    </a:p>
                  </a:txBody>
                  <a:tcPr>
                    <a:solidFill>
                      <a:srgbClr val="FFFF00"/>
                    </a:solidFill>
                  </a:tcPr>
                </a:tc>
                <a:tc>
                  <a:txBody>
                    <a:bodyPr/>
                    <a:lstStyle/>
                    <a:p>
                      <a:pPr algn="ctr"/>
                      <a:r>
                        <a:rPr lang="en-US" sz="1600" dirty="0" smtClean="0"/>
                        <a:t>2.15pm</a:t>
                      </a:r>
                      <a:endParaRPr lang="en-US" sz="1600" dirty="0"/>
                    </a:p>
                  </a:txBody>
                  <a:tcPr>
                    <a:solidFill>
                      <a:srgbClr val="FFFF00"/>
                    </a:solidFill>
                  </a:tcPr>
                </a:tc>
              </a:tr>
              <a:tr h="1333102">
                <a:tc>
                  <a:txBody>
                    <a:bodyPr/>
                    <a:lstStyle/>
                    <a:p>
                      <a:r>
                        <a:rPr lang="en-US" sz="1800" b="1" dirty="0" smtClean="0"/>
                        <a:t>Workshop</a:t>
                      </a:r>
                      <a:r>
                        <a:rPr lang="en-US" sz="1800" b="1" baseline="0" dirty="0" smtClean="0"/>
                        <a:t> 1 (25min)</a:t>
                      </a:r>
                    </a:p>
                    <a:p>
                      <a:r>
                        <a:rPr lang="en-US" sz="1800" baseline="0" dirty="0" smtClean="0"/>
                        <a:t>How is a generator made (demo) + experiment with wind up lamps.(5 if groups of 4)</a:t>
                      </a:r>
                      <a:endParaRPr lang="en-US" sz="1800" dirty="0"/>
                    </a:p>
                  </a:txBody>
                  <a:tcPr/>
                </a:tc>
                <a:tc>
                  <a:txBody>
                    <a:bodyPr/>
                    <a:lstStyle/>
                    <a:p>
                      <a:pPr algn="ctr"/>
                      <a:r>
                        <a:rPr lang="en-US" sz="1600" dirty="0" smtClean="0"/>
                        <a:t>1.25</a:t>
                      </a:r>
                      <a:r>
                        <a:rPr lang="en-US" sz="1600" baseline="0" dirty="0" smtClean="0"/>
                        <a:t> pm</a:t>
                      </a:r>
                      <a:endParaRPr lang="en-US" sz="1600" dirty="0"/>
                    </a:p>
                  </a:txBody>
                  <a:tcPr>
                    <a:solidFill>
                      <a:srgbClr val="C0504D"/>
                    </a:solidFill>
                  </a:tcPr>
                </a:tc>
                <a:tc>
                  <a:txBody>
                    <a:bodyPr/>
                    <a:lstStyle/>
                    <a:p>
                      <a:r>
                        <a:rPr lang="en-US" sz="1600" dirty="0" smtClean="0"/>
                        <a:t>            1.55pm</a:t>
                      </a:r>
                      <a:endParaRPr lang="en-US" sz="1600" dirty="0"/>
                    </a:p>
                  </a:txBody>
                  <a:tcPr>
                    <a:solidFill>
                      <a:srgbClr val="C0504D"/>
                    </a:solidFill>
                  </a:tcPr>
                </a:tc>
                <a:tc>
                  <a:txBody>
                    <a:bodyPr/>
                    <a:lstStyle/>
                    <a:p>
                      <a:pPr algn="ctr"/>
                      <a:r>
                        <a:rPr lang="en-US" sz="1600" dirty="0" smtClean="0"/>
                        <a:t>2.25pm</a:t>
                      </a:r>
                      <a:endParaRPr lang="en-US" sz="1600" dirty="0"/>
                    </a:p>
                    <a:p>
                      <a:pPr algn="ctr"/>
                      <a:endParaRPr lang="en-US" sz="1600" dirty="0"/>
                    </a:p>
                  </a:txBody>
                  <a:tcPr>
                    <a:solidFill>
                      <a:srgbClr val="C0504D"/>
                    </a:solidFill>
                  </a:tcPr>
                </a:tc>
              </a:tr>
              <a:tr h="500647">
                <a:tc>
                  <a:txBody>
                    <a:bodyPr/>
                    <a:lstStyle/>
                    <a:p>
                      <a:r>
                        <a:rPr lang="en-US" sz="1800" b="1" dirty="0" smtClean="0"/>
                        <a:t>Workshop 2 (15 min)</a:t>
                      </a:r>
                    </a:p>
                    <a:p>
                      <a:r>
                        <a:rPr lang="en-US" sz="1800" b="0" dirty="0" smtClean="0"/>
                        <a:t>-    Circuit</a:t>
                      </a:r>
                      <a:r>
                        <a:rPr lang="en-US" sz="1800" b="0" baseline="0" dirty="0" smtClean="0"/>
                        <a:t> with hats</a:t>
                      </a:r>
                      <a:endParaRPr lang="en-US" sz="1800" b="0" dirty="0" smtClean="0"/>
                    </a:p>
                    <a:p>
                      <a:pPr marL="285750" indent="-285750">
                        <a:buFontTx/>
                        <a:buChar char="-"/>
                      </a:pPr>
                      <a:r>
                        <a:rPr lang="en-US" sz="1800" b="0" dirty="0" smtClean="0"/>
                        <a:t>Messy</a:t>
                      </a:r>
                      <a:r>
                        <a:rPr lang="en-US" sz="1800" b="0" baseline="0" dirty="0" smtClean="0"/>
                        <a:t> goes to </a:t>
                      </a:r>
                      <a:r>
                        <a:rPr lang="en-US" sz="1800" b="0" baseline="0" dirty="0" err="1" smtClean="0"/>
                        <a:t>Okido</a:t>
                      </a:r>
                      <a:endParaRPr lang="en-US" sz="1800" b="0" baseline="0" dirty="0" smtClean="0"/>
                    </a:p>
                  </a:txBody>
                  <a:tcPr/>
                </a:tc>
                <a:tc>
                  <a:txBody>
                    <a:bodyPr/>
                    <a:lstStyle/>
                    <a:p>
                      <a:pPr algn="ctr"/>
                      <a:r>
                        <a:rPr lang="en-US" dirty="0" smtClean="0"/>
                        <a:t>1.50pm</a:t>
                      </a:r>
                      <a:endParaRPr lang="en-US" dirty="0"/>
                    </a:p>
                  </a:txBody>
                  <a:tcPr>
                    <a:solidFill>
                      <a:srgbClr val="008000"/>
                    </a:solidFill>
                  </a:tcPr>
                </a:tc>
                <a:tc>
                  <a:txBody>
                    <a:bodyPr/>
                    <a:lstStyle/>
                    <a:p>
                      <a:pPr algn="ctr"/>
                      <a:r>
                        <a:rPr lang="en-US" dirty="0" smtClean="0"/>
                        <a:t>2.20pm</a:t>
                      </a:r>
                      <a:endParaRPr lang="en-US" dirty="0"/>
                    </a:p>
                  </a:txBody>
                  <a:tcPr>
                    <a:solidFill>
                      <a:srgbClr val="008000"/>
                    </a:solidFill>
                  </a:tcPr>
                </a:tc>
                <a:tc>
                  <a:txBody>
                    <a:bodyPr/>
                    <a:lstStyle/>
                    <a:p>
                      <a:pPr algn="ctr"/>
                      <a:r>
                        <a:rPr lang="en-US" dirty="0" smtClean="0"/>
                        <a:t>2.50pm</a:t>
                      </a:r>
                      <a:endParaRPr lang="en-US" dirty="0"/>
                    </a:p>
                    <a:p>
                      <a:pPr algn="ctr"/>
                      <a:endParaRPr lang="en-US" dirty="0"/>
                    </a:p>
                  </a:txBody>
                  <a:tcPr>
                    <a:solidFill>
                      <a:srgbClr val="008000"/>
                    </a:solidFill>
                  </a:tcPr>
                </a:tc>
              </a:tr>
              <a:tr h="500647">
                <a:tc>
                  <a:txBody>
                    <a:bodyPr/>
                    <a:lstStyle/>
                    <a:p>
                      <a:r>
                        <a:rPr lang="en-US" sz="1800" b="1" dirty="0" smtClean="0"/>
                        <a:t>Workshop 3 (10min)</a:t>
                      </a:r>
                      <a:endParaRPr lang="en-US" sz="1800" b="0" dirty="0" smtClean="0"/>
                    </a:p>
                    <a:p>
                      <a:r>
                        <a:rPr lang="en-US" sz="1800" b="0" dirty="0" smtClean="0"/>
                        <a:t>How</a:t>
                      </a:r>
                      <a:r>
                        <a:rPr lang="en-US" sz="1800" b="0" baseline="0" dirty="0" smtClean="0"/>
                        <a:t> do we generate light from electricity passing into a wire?</a:t>
                      </a:r>
                    </a:p>
                    <a:p>
                      <a:r>
                        <a:rPr lang="en-US" sz="1800" b="0" baseline="0" dirty="0" smtClean="0"/>
                        <a:t>(Power Supply/bulb)</a:t>
                      </a:r>
                      <a:endParaRPr lang="en-US" sz="1800" b="0" dirty="0" smtClean="0"/>
                    </a:p>
                  </a:txBody>
                  <a:tcPr/>
                </a:tc>
                <a:tc>
                  <a:txBody>
                    <a:bodyPr/>
                    <a:lstStyle/>
                    <a:p>
                      <a:pPr algn="ctr"/>
                      <a:r>
                        <a:rPr lang="en-US" sz="1600" dirty="0" smtClean="0"/>
                        <a:t>2.05 pm</a:t>
                      </a:r>
                      <a:endParaRPr lang="en-US" sz="1600" dirty="0"/>
                    </a:p>
                  </a:txBody>
                  <a:tcPr>
                    <a:solidFill>
                      <a:srgbClr val="3366FF"/>
                    </a:solidFill>
                  </a:tcPr>
                </a:tc>
                <a:tc>
                  <a:txBody>
                    <a:bodyPr/>
                    <a:lstStyle/>
                    <a:p>
                      <a:pPr algn="ctr"/>
                      <a:r>
                        <a:rPr lang="en-US" sz="1600" dirty="0" smtClean="0"/>
                        <a:t>2.35pm</a:t>
                      </a:r>
                      <a:endParaRPr lang="en-US" sz="1600" dirty="0"/>
                    </a:p>
                  </a:txBody>
                  <a:tcPr>
                    <a:solidFill>
                      <a:srgbClr val="3366FF"/>
                    </a:solidFill>
                  </a:tcPr>
                </a:tc>
                <a:tc>
                  <a:txBody>
                    <a:bodyPr/>
                    <a:lstStyle/>
                    <a:p>
                      <a:pPr algn="ctr"/>
                      <a:r>
                        <a:rPr lang="en-US" sz="1600" dirty="0" smtClean="0"/>
                        <a:t>3.05pm</a:t>
                      </a:r>
                      <a:endParaRPr lang="en-US" sz="1600" dirty="0"/>
                    </a:p>
                  </a:txBody>
                  <a:tcPr>
                    <a:solidFill>
                      <a:srgbClr val="3366FF"/>
                    </a:solidFill>
                  </a:tcPr>
                </a:tc>
              </a:tr>
            </a:tbl>
          </a:graphicData>
        </a:graphic>
      </p:graphicFrame>
    </p:spTree>
    <p:extLst>
      <p:ext uri="{BB962C8B-B14F-4D97-AF65-F5344CB8AC3E}">
        <p14:creationId xmlns:p14="http://schemas.microsoft.com/office/powerpoint/2010/main" val="213491422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Workshop 2</a:t>
            </a:r>
            <a:endParaRPr lang="en-US" dirty="0"/>
          </a:p>
        </p:txBody>
      </p:sp>
      <p:sp>
        <p:nvSpPr>
          <p:cNvPr id="3" name="Content Placeholder 2"/>
          <p:cNvSpPr>
            <a:spLocks noGrp="1"/>
          </p:cNvSpPr>
          <p:nvPr>
            <p:ph idx="1"/>
          </p:nvPr>
        </p:nvSpPr>
        <p:spPr>
          <a:xfrm>
            <a:off x="640374" y="991905"/>
            <a:ext cx="8046426" cy="5434989"/>
          </a:xfrm>
        </p:spPr>
        <p:txBody>
          <a:bodyPr>
            <a:noAutofit/>
          </a:bodyPr>
          <a:lstStyle/>
          <a:p>
            <a:r>
              <a:rPr lang="en-US" sz="2000" dirty="0" smtClean="0"/>
              <a:t>How do particles move in a circuit?</a:t>
            </a:r>
          </a:p>
          <a:p>
            <a:endParaRPr lang="en-US" sz="2000" dirty="0"/>
          </a:p>
          <a:p>
            <a:r>
              <a:rPr lang="en-US" sz="2000" dirty="0" smtClean="0"/>
              <a:t>Kids forming a ring at hand reach. One kid is the battery, another is the buzzer and another the switch (PHS pupil).</a:t>
            </a:r>
          </a:p>
          <a:p>
            <a:endParaRPr lang="en-US" sz="2000" dirty="0" smtClean="0"/>
          </a:p>
          <a:p>
            <a:r>
              <a:rPr lang="en-US" sz="2000" dirty="0" smtClean="0"/>
              <a:t>A pile of electrons (scrunched up papers) in a bucket in the center.</a:t>
            </a:r>
          </a:p>
          <a:p>
            <a:endParaRPr lang="en-US" sz="2000" dirty="0" smtClean="0"/>
          </a:p>
          <a:p>
            <a:r>
              <a:rPr lang="en-US" sz="2000" dirty="0" smtClean="0"/>
              <a:t>Kids tasked to show us how they think that the electrons move in the circuit. Buzzer told to buzz only if electrons are passing by him.</a:t>
            </a:r>
          </a:p>
          <a:p>
            <a:r>
              <a:rPr lang="en-US" sz="2000" dirty="0" smtClean="0"/>
              <a:t>Then if mistake corrected.</a:t>
            </a:r>
          </a:p>
          <a:p>
            <a:r>
              <a:rPr lang="en-US" sz="2000" dirty="0" smtClean="0"/>
              <a:t>Then video watched to assess the kids’ understanding.</a:t>
            </a:r>
          </a:p>
        </p:txBody>
      </p:sp>
    </p:spTree>
    <p:extLst>
      <p:ext uri="{BB962C8B-B14F-4D97-AF65-F5344CB8AC3E}">
        <p14:creationId xmlns:p14="http://schemas.microsoft.com/office/powerpoint/2010/main" val="20429363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Workshop 3</a:t>
            </a:r>
            <a:endParaRPr lang="en-US" dirty="0"/>
          </a:p>
        </p:txBody>
      </p:sp>
      <p:sp>
        <p:nvSpPr>
          <p:cNvPr id="3" name="Content Placeholder 2"/>
          <p:cNvSpPr>
            <a:spLocks noGrp="1"/>
          </p:cNvSpPr>
          <p:nvPr>
            <p:ph idx="1"/>
          </p:nvPr>
        </p:nvSpPr>
        <p:spPr>
          <a:xfrm>
            <a:off x="640374" y="991905"/>
            <a:ext cx="8046426" cy="5434989"/>
          </a:xfrm>
        </p:spPr>
        <p:txBody>
          <a:bodyPr>
            <a:noAutofit/>
          </a:bodyPr>
          <a:lstStyle/>
          <a:p>
            <a:r>
              <a:rPr lang="en-US" sz="2000" b="0" dirty="0" smtClean="0"/>
              <a:t>How</a:t>
            </a:r>
            <a:r>
              <a:rPr lang="en-US" sz="2000" b="0" baseline="0" dirty="0" smtClean="0"/>
              <a:t> do we generate </a:t>
            </a:r>
            <a:r>
              <a:rPr lang="en-US" sz="2000" b="0" baseline="0" dirty="0" smtClean="0">
                <a:solidFill>
                  <a:srgbClr val="FF0000"/>
                </a:solidFill>
              </a:rPr>
              <a:t>light</a:t>
            </a:r>
            <a:r>
              <a:rPr lang="en-US" sz="2000" b="0" baseline="0" dirty="0" smtClean="0"/>
              <a:t> from electricity passing into a wire? </a:t>
            </a:r>
          </a:p>
          <a:p>
            <a:endParaRPr lang="en-US" sz="2000" dirty="0"/>
          </a:p>
          <a:p>
            <a:r>
              <a:rPr lang="en-US" sz="2000" b="0" baseline="0" dirty="0" smtClean="0"/>
              <a:t>Kids</a:t>
            </a:r>
            <a:r>
              <a:rPr lang="en-US" sz="2000" b="0" dirty="0" smtClean="0"/>
              <a:t> provided by a few set-up with power supplies and a connected light bulb. At low power, the filament of the bulb </a:t>
            </a:r>
            <a:r>
              <a:rPr lang="en-US" sz="2000" dirty="0" smtClean="0"/>
              <a:t>glows dimly like lava, at higher power, the</a:t>
            </a:r>
            <a:r>
              <a:rPr lang="en-US" sz="2000" b="0" dirty="0" smtClean="0"/>
              <a:t> bulb is fully lit. </a:t>
            </a:r>
          </a:p>
          <a:p>
            <a:r>
              <a:rPr lang="en-US" sz="2000" b="0" dirty="0" smtClean="0"/>
              <a:t>We can try to see if they can come up with an idea of how light is generated by electricity, friction of electrons in the wire heat up the filament, the sam</a:t>
            </a:r>
            <a:r>
              <a:rPr lang="en-US" sz="2000" dirty="0" smtClean="0"/>
              <a:t>e way friction of rubbing hands warms them up.</a:t>
            </a:r>
            <a:endParaRPr lang="en-US" sz="2000" b="0" baseline="0" dirty="0" smtClean="0"/>
          </a:p>
        </p:txBody>
      </p:sp>
    </p:spTree>
    <p:extLst>
      <p:ext uri="{BB962C8B-B14F-4D97-AF65-F5344CB8AC3E}">
        <p14:creationId xmlns:p14="http://schemas.microsoft.com/office/powerpoint/2010/main" val="2727844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33680" y="736600"/>
            <a:ext cx="5613400" cy="5613400"/>
          </a:xfrm>
          <a:prstGeom prst="rect">
            <a:avLst/>
          </a:prstGeom>
        </p:spPr>
      </p:pic>
    </p:spTree>
    <p:extLst>
      <p:ext uri="{BB962C8B-B14F-4D97-AF65-F5344CB8AC3E}">
        <p14:creationId xmlns:p14="http://schemas.microsoft.com/office/powerpoint/2010/main" val="1926216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16200000">
            <a:off x="-1830790" y="1240601"/>
            <a:ext cx="7948191" cy="4450987"/>
          </a:xfrm>
          <a:prstGeom prst="rect">
            <a:avLst/>
          </a:prstGeom>
        </p:spPr>
      </p:pic>
    </p:spTree>
    <p:extLst>
      <p:ext uri="{BB962C8B-B14F-4D97-AF65-F5344CB8AC3E}">
        <p14:creationId xmlns:p14="http://schemas.microsoft.com/office/powerpoint/2010/main" val="2383109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16200000">
            <a:off x="274320" y="1374708"/>
            <a:ext cx="3782060" cy="4098992"/>
          </a:xfrm>
          <a:prstGeom prst="rect">
            <a:avLst/>
          </a:prstGeom>
        </p:spPr>
      </p:pic>
    </p:spTree>
    <p:extLst>
      <p:ext uri="{BB962C8B-B14F-4D97-AF65-F5344CB8AC3E}">
        <p14:creationId xmlns:p14="http://schemas.microsoft.com/office/powerpoint/2010/main" val="4124344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purpose of this workshop is to understand what electrical current is.</a:t>
            </a:r>
            <a:endParaRPr lang="en-US" dirty="0"/>
          </a:p>
        </p:txBody>
      </p:sp>
    </p:spTree>
    <p:extLst>
      <p:ext uri="{BB962C8B-B14F-4D97-AF65-F5344CB8AC3E}">
        <p14:creationId xmlns:p14="http://schemas.microsoft.com/office/powerpoint/2010/main" val="13149162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of these objects can move a piece of metal without touching it?</a:t>
            </a:r>
            <a:endParaRPr lang="en-US" dirty="0"/>
          </a:p>
        </p:txBody>
      </p:sp>
      <p:pic>
        <p:nvPicPr>
          <p:cNvPr id="5" name="Picture 4"/>
          <p:cNvPicPr>
            <a:picLocks noChangeAspect="1"/>
          </p:cNvPicPr>
          <p:nvPr/>
        </p:nvPicPr>
        <p:blipFill>
          <a:blip r:embed="rId2"/>
          <a:stretch>
            <a:fillRect/>
          </a:stretch>
        </p:blipFill>
        <p:spPr>
          <a:xfrm>
            <a:off x="4640580" y="3581547"/>
            <a:ext cx="2278380" cy="1706586"/>
          </a:xfrm>
          <a:prstGeom prst="rect">
            <a:avLst/>
          </a:prstGeom>
        </p:spPr>
      </p:pic>
      <p:pic>
        <p:nvPicPr>
          <p:cNvPr id="7" name="Picture 6"/>
          <p:cNvPicPr>
            <a:picLocks noChangeAspect="1"/>
          </p:cNvPicPr>
          <p:nvPr/>
        </p:nvPicPr>
        <p:blipFill>
          <a:blip r:embed="rId3"/>
          <a:stretch>
            <a:fillRect/>
          </a:stretch>
        </p:blipFill>
        <p:spPr>
          <a:xfrm>
            <a:off x="853440" y="2327172"/>
            <a:ext cx="2621280" cy="1641577"/>
          </a:xfrm>
          <a:prstGeom prst="rect">
            <a:avLst/>
          </a:prstGeom>
        </p:spPr>
      </p:pic>
      <p:pic>
        <p:nvPicPr>
          <p:cNvPr id="9" name="Picture 8"/>
          <p:cNvPicPr>
            <a:picLocks noChangeAspect="1"/>
          </p:cNvPicPr>
          <p:nvPr/>
        </p:nvPicPr>
        <p:blipFill>
          <a:blip r:embed="rId4"/>
          <a:stretch>
            <a:fillRect/>
          </a:stretch>
        </p:blipFill>
        <p:spPr>
          <a:xfrm>
            <a:off x="7106920" y="2578632"/>
            <a:ext cx="1234440" cy="1234440"/>
          </a:xfrm>
          <a:prstGeom prst="rect">
            <a:avLst/>
          </a:prstGeom>
        </p:spPr>
      </p:pic>
      <p:pic>
        <p:nvPicPr>
          <p:cNvPr id="10" name="Picture 9"/>
          <p:cNvPicPr>
            <a:picLocks noChangeAspect="1"/>
          </p:cNvPicPr>
          <p:nvPr/>
        </p:nvPicPr>
        <p:blipFill>
          <a:blip r:embed="rId5"/>
          <a:stretch>
            <a:fillRect/>
          </a:stretch>
        </p:blipFill>
        <p:spPr>
          <a:xfrm>
            <a:off x="2265680" y="4434840"/>
            <a:ext cx="1833880" cy="1833880"/>
          </a:xfrm>
          <a:prstGeom prst="rect">
            <a:avLst/>
          </a:prstGeom>
        </p:spPr>
      </p:pic>
    </p:spTree>
    <p:extLst>
      <p:ext uri="{BB962C8B-B14F-4D97-AF65-F5344CB8AC3E}">
        <p14:creationId xmlns:p14="http://schemas.microsoft.com/office/powerpoint/2010/main" val="35780691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177483"/>
          </a:xfrm>
        </p:spPr>
        <p:txBody>
          <a:bodyPr/>
          <a:lstStyle/>
          <a:p>
            <a:r>
              <a:rPr lang="en-US" dirty="0" smtClean="0"/>
              <a:t>The magnet!</a:t>
            </a:r>
            <a:endParaRPr lang="en-US" dirty="0"/>
          </a:p>
        </p:txBody>
      </p:sp>
      <p:pic>
        <p:nvPicPr>
          <p:cNvPr id="4" name="Picture 3"/>
          <p:cNvPicPr>
            <a:picLocks noChangeAspect="1"/>
          </p:cNvPicPr>
          <p:nvPr/>
        </p:nvPicPr>
        <p:blipFill>
          <a:blip r:embed="rId2"/>
          <a:stretch>
            <a:fillRect/>
          </a:stretch>
        </p:blipFill>
        <p:spPr>
          <a:xfrm>
            <a:off x="3299460" y="2452120"/>
            <a:ext cx="2278380" cy="1706586"/>
          </a:xfrm>
          <a:prstGeom prst="rect">
            <a:avLst/>
          </a:prstGeom>
        </p:spPr>
      </p:pic>
    </p:spTree>
    <p:extLst>
      <p:ext uri="{BB962C8B-B14F-4D97-AF65-F5344CB8AC3E}">
        <p14:creationId xmlns:p14="http://schemas.microsoft.com/office/powerpoint/2010/main" val="36621641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you know what is inside a piece of metal?</a:t>
            </a:r>
            <a:endParaRPr lang="en-US" dirty="0"/>
          </a:p>
        </p:txBody>
      </p:sp>
    </p:spTree>
    <p:extLst>
      <p:ext uri="{BB962C8B-B14F-4D97-AF65-F5344CB8AC3E}">
        <p14:creationId xmlns:p14="http://schemas.microsoft.com/office/powerpoint/2010/main" val="35870995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21360" y="822960"/>
            <a:ext cx="4744720" cy="3952240"/>
          </a:xfrm>
          <a:prstGeom prst="rect">
            <a:avLst/>
          </a:prstGeom>
          <a:solidFill>
            <a:schemeClr val="bg1">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1059194" y="979738"/>
            <a:ext cx="4141667" cy="3588021"/>
            <a:chOff x="1040745" y="987905"/>
            <a:chExt cx="4141667" cy="3588021"/>
          </a:xfrm>
        </p:grpSpPr>
        <p:sp>
          <p:nvSpPr>
            <p:cNvPr id="4" name="Oval 3"/>
            <p:cNvSpPr/>
            <p:nvPr/>
          </p:nvSpPr>
          <p:spPr>
            <a:xfrm>
              <a:off x="1040745"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3" name="Oval 52"/>
            <p:cNvSpPr/>
            <p:nvPr/>
          </p:nvSpPr>
          <p:spPr>
            <a:xfrm>
              <a:off x="1739977"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4" name="Oval 53"/>
            <p:cNvSpPr/>
            <p:nvPr/>
          </p:nvSpPr>
          <p:spPr>
            <a:xfrm>
              <a:off x="2468131"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5" name="Oval 54"/>
            <p:cNvSpPr/>
            <p:nvPr/>
          </p:nvSpPr>
          <p:spPr>
            <a:xfrm>
              <a:off x="3201210"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6" name="Oval 55"/>
            <p:cNvSpPr/>
            <p:nvPr/>
          </p:nvSpPr>
          <p:spPr>
            <a:xfrm>
              <a:off x="3900442"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7" name="Oval 56"/>
            <p:cNvSpPr/>
            <p:nvPr/>
          </p:nvSpPr>
          <p:spPr>
            <a:xfrm>
              <a:off x="4582034" y="992806"/>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8" name="Oval 57"/>
            <p:cNvSpPr/>
            <p:nvPr/>
          </p:nvSpPr>
          <p:spPr>
            <a:xfrm>
              <a:off x="1058385"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9" name="Oval 58"/>
            <p:cNvSpPr/>
            <p:nvPr/>
          </p:nvSpPr>
          <p:spPr>
            <a:xfrm>
              <a:off x="1757617"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0" name="Oval 59"/>
            <p:cNvSpPr/>
            <p:nvPr/>
          </p:nvSpPr>
          <p:spPr>
            <a:xfrm>
              <a:off x="2485771"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1" name="Oval 60"/>
            <p:cNvSpPr/>
            <p:nvPr/>
          </p:nvSpPr>
          <p:spPr>
            <a:xfrm>
              <a:off x="3218850"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2" name="Oval 61"/>
            <p:cNvSpPr/>
            <p:nvPr/>
          </p:nvSpPr>
          <p:spPr>
            <a:xfrm>
              <a:off x="3918082"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3" name="Oval 62"/>
            <p:cNvSpPr/>
            <p:nvPr/>
          </p:nvSpPr>
          <p:spPr>
            <a:xfrm>
              <a:off x="4599674" y="1728833"/>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4" name="Oval 63"/>
            <p:cNvSpPr/>
            <p:nvPr/>
          </p:nvSpPr>
          <p:spPr>
            <a:xfrm>
              <a:off x="1076651"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5" name="Oval 64"/>
            <p:cNvSpPr/>
            <p:nvPr/>
          </p:nvSpPr>
          <p:spPr>
            <a:xfrm>
              <a:off x="1775883"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6" name="Oval 65"/>
            <p:cNvSpPr/>
            <p:nvPr/>
          </p:nvSpPr>
          <p:spPr>
            <a:xfrm>
              <a:off x="2504037"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7" name="Oval 66"/>
            <p:cNvSpPr/>
            <p:nvPr/>
          </p:nvSpPr>
          <p:spPr>
            <a:xfrm>
              <a:off x="3237116"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8" name="Oval 67"/>
            <p:cNvSpPr/>
            <p:nvPr/>
          </p:nvSpPr>
          <p:spPr>
            <a:xfrm>
              <a:off x="3936348"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9" name="Oval 68"/>
            <p:cNvSpPr/>
            <p:nvPr/>
          </p:nvSpPr>
          <p:spPr>
            <a:xfrm>
              <a:off x="4617940" y="247466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0" name="Oval 69"/>
            <p:cNvSpPr/>
            <p:nvPr/>
          </p:nvSpPr>
          <p:spPr>
            <a:xfrm>
              <a:off x="1094291"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1" name="Oval 70"/>
            <p:cNvSpPr/>
            <p:nvPr/>
          </p:nvSpPr>
          <p:spPr>
            <a:xfrm>
              <a:off x="1793523"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2" name="Oval 71"/>
            <p:cNvSpPr/>
            <p:nvPr/>
          </p:nvSpPr>
          <p:spPr>
            <a:xfrm>
              <a:off x="2521677"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3" name="Oval 72"/>
            <p:cNvSpPr/>
            <p:nvPr/>
          </p:nvSpPr>
          <p:spPr>
            <a:xfrm>
              <a:off x="3254756"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4" name="Oval 73"/>
            <p:cNvSpPr/>
            <p:nvPr/>
          </p:nvSpPr>
          <p:spPr>
            <a:xfrm>
              <a:off x="3953988"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5" name="Oval 74"/>
            <p:cNvSpPr/>
            <p:nvPr/>
          </p:nvSpPr>
          <p:spPr>
            <a:xfrm>
              <a:off x="4635580" y="3210689"/>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6" name="Oval 75"/>
            <p:cNvSpPr/>
            <p:nvPr/>
          </p:nvSpPr>
          <p:spPr>
            <a:xfrm>
              <a:off x="1090619"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7" name="Oval 76"/>
            <p:cNvSpPr/>
            <p:nvPr/>
          </p:nvSpPr>
          <p:spPr>
            <a:xfrm>
              <a:off x="1789851"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8" name="Oval 77"/>
            <p:cNvSpPr/>
            <p:nvPr/>
          </p:nvSpPr>
          <p:spPr>
            <a:xfrm>
              <a:off x="2518005"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9" name="Oval 78"/>
            <p:cNvSpPr/>
            <p:nvPr/>
          </p:nvSpPr>
          <p:spPr>
            <a:xfrm>
              <a:off x="3251084"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80" name="Oval 79"/>
            <p:cNvSpPr/>
            <p:nvPr/>
          </p:nvSpPr>
          <p:spPr>
            <a:xfrm>
              <a:off x="3950316"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81" name="Oval 80"/>
            <p:cNvSpPr/>
            <p:nvPr/>
          </p:nvSpPr>
          <p:spPr>
            <a:xfrm>
              <a:off x="4631908" y="398739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grpSp>
      <p:grpSp>
        <p:nvGrpSpPr>
          <p:cNvPr id="3" name="Group 2"/>
          <p:cNvGrpSpPr/>
          <p:nvPr/>
        </p:nvGrpSpPr>
        <p:grpSpPr>
          <a:xfrm>
            <a:off x="3104320" y="3702838"/>
            <a:ext cx="300871" cy="369332"/>
            <a:chOff x="1604163" y="1452287"/>
            <a:chExt cx="300871" cy="369332"/>
          </a:xfrm>
        </p:grpSpPr>
        <p:sp>
          <p:nvSpPr>
            <p:cNvPr id="102" name="Oval 10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 name="TextBox 1"/>
            <p:cNvSpPr txBox="1"/>
            <p:nvPr/>
          </p:nvSpPr>
          <p:spPr>
            <a:xfrm>
              <a:off x="1604163" y="1452287"/>
              <a:ext cx="300871" cy="369332"/>
            </a:xfrm>
            <a:prstGeom prst="rect">
              <a:avLst/>
            </a:prstGeom>
            <a:noFill/>
          </p:spPr>
          <p:txBody>
            <a:bodyPr wrap="none" rtlCol="0">
              <a:spAutoFit/>
            </a:bodyPr>
            <a:lstStyle/>
            <a:p>
              <a:r>
                <a:rPr lang="en-US" b="1" dirty="0"/>
                <a:t>e</a:t>
              </a:r>
            </a:p>
          </p:txBody>
        </p:sp>
      </p:grpSp>
      <p:grpSp>
        <p:nvGrpSpPr>
          <p:cNvPr id="89" name="Group 88"/>
          <p:cNvGrpSpPr/>
          <p:nvPr/>
        </p:nvGrpSpPr>
        <p:grpSpPr>
          <a:xfrm>
            <a:off x="3184928" y="2999753"/>
            <a:ext cx="327808" cy="369332"/>
            <a:chOff x="1605217" y="1448664"/>
            <a:chExt cx="327808" cy="369332"/>
          </a:xfrm>
        </p:grpSpPr>
        <p:sp>
          <p:nvSpPr>
            <p:cNvPr id="90" name="Oval 89"/>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1" name="TextBox 90"/>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92" name="Group 91"/>
          <p:cNvGrpSpPr/>
          <p:nvPr/>
        </p:nvGrpSpPr>
        <p:grpSpPr>
          <a:xfrm>
            <a:off x="4418130" y="1354570"/>
            <a:ext cx="327808" cy="369332"/>
            <a:chOff x="1605217" y="1448664"/>
            <a:chExt cx="327808" cy="369332"/>
          </a:xfrm>
        </p:grpSpPr>
        <p:sp>
          <p:nvSpPr>
            <p:cNvPr id="93" name="Oval 9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4" name="TextBox 9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95" name="Group 94"/>
          <p:cNvGrpSpPr/>
          <p:nvPr/>
        </p:nvGrpSpPr>
        <p:grpSpPr>
          <a:xfrm>
            <a:off x="2777566" y="1375619"/>
            <a:ext cx="327808" cy="369332"/>
            <a:chOff x="1605217" y="1448664"/>
            <a:chExt cx="327808" cy="369332"/>
          </a:xfrm>
        </p:grpSpPr>
        <p:sp>
          <p:nvSpPr>
            <p:cNvPr id="96" name="Oval 9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7" name="TextBox 9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98" name="Group 97"/>
          <p:cNvGrpSpPr/>
          <p:nvPr/>
        </p:nvGrpSpPr>
        <p:grpSpPr>
          <a:xfrm>
            <a:off x="1320707" y="1396668"/>
            <a:ext cx="327808" cy="369332"/>
            <a:chOff x="1605217" y="1448664"/>
            <a:chExt cx="327808" cy="369332"/>
          </a:xfrm>
        </p:grpSpPr>
        <p:sp>
          <p:nvSpPr>
            <p:cNvPr id="99" name="Oval 9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0" name="TextBox 99"/>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101" name="Group 100"/>
          <p:cNvGrpSpPr/>
          <p:nvPr/>
        </p:nvGrpSpPr>
        <p:grpSpPr>
          <a:xfrm>
            <a:off x="1739977" y="2318324"/>
            <a:ext cx="327808" cy="369332"/>
            <a:chOff x="1605217" y="1448664"/>
            <a:chExt cx="327808" cy="369332"/>
          </a:xfrm>
        </p:grpSpPr>
        <p:sp>
          <p:nvSpPr>
            <p:cNvPr id="103" name="Oval 10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4" name="TextBox 10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05" name="Group 104"/>
          <p:cNvGrpSpPr/>
          <p:nvPr/>
        </p:nvGrpSpPr>
        <p:grpSpPr>
          <a:xfrm>
            <a:off x="1473547" y="3243953"/>
            <a:ext cx="327808" cy="369332"/>
            <a:chOff x="1605217" y="1448664"/>
            <a:chExt cx="327808" cy="369332"/>
          </a:xfrm>
        </p:grpSpPr>
        <p:sp>
          <p:nvSpPr>
            <p:cNvPr id="106" name="Oval 10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7" name="TextBox 10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08" name="Group 107"/>
          <p:cNvGrpSpPr/>
          <p:nvPr/>
        </p:nvGrpSpPr>
        <p:grpSpPr>
          <a:xfrm>
            <a:off x="4492053" y="3025144"/>
            <a:ext cx="327808" cy="369332"/>
            <a:chOff x="1605217" y="1448664"/>
            <a:chExt cx="327808" cy="369332"/>
          </a:xfrm>
        </p:grpSpPr>
        <p:sp>
          <p:nvSpPr>
            <p:cNvPr id="109" name="Oval 10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0" name="TextBox 109"/>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11" name="Group 110"/>
          <p:cNvGrpSpPr/>
          <p:nvPr/>
        </p:nvGrpSpPr>
        <p:grpSpPr>
          <a:xfrm>
            <a:off x="3900442" y="2193192"/>
            <a:ext cx="327808" cy="369332"/>
            <a:chOff x="1605217" y="1448664"/>
            <a:chExt cx="327808" cy="369332"/>
          </a:xfrm>
        </p:grpSpPr>
        <p:sp>
          <p:nvSpPr>
            <p:cNvPr id="112" name="Oval 11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3" name="TextBox 112"/>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82" name="Group 81"/>
          <p:cNvGrpSpPr/>
          <p:nvPr/>
        </p:nvGrpSpPr>
        <p:grpSpPr>
          <a:xfrm>
            <a:off x="2308312" y="3949799"/>
            <a:ext cx="300871" cy="369332"/>
            <a:chOff x="1604163" y="1452287"/>
            <a:chExt cx="300871" cy="369332"/>
          </a:xfrm>
        </p:grpSpPr>
        <p:sp>
          <p:nvSpPr>
            <p:cNvPr id="83" name="Oval 8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84" name="TextBox 83"/>
            <p:cNvSpPr txBox="1"/>
            <p:nvPr/>
          </p:nvSpPr>
          <p:spPr>
            <a:xfrm>
              <a:off x="1604163" y="1452287"/>
              <a:ext cx="300871" cy="369332"/>
            </a:xfrm>
            <a:prstGeom prst="rect">
              <a:avLst/>
            </a:prstGeom>
            <a:noFill/>
          </p:spPr>
          <p:txBody>
            <a:bodyPr wrap="none" rtlCol="0">
              <a:spAutoFit/>
            </a:bodyPr>
            <a:lstStyle/>
            <a:p>
              <a:r>
                <a:rPr lang="en-US" b="1" dirty="0"/>
                <a:t>e</a:t>
              </a:r>
            </a:p>
          </p:txBody>
        </p:sp>
      </p:grpSp>
      <p:grpSp>
        <p:nvGrpSpPr>
          <p:cNvPr id="85" name="Group 84"/>
          <p:cNvGrpSpPr/>
          <p:nvPr/>
        </p:nvGrpSpPr>
        <p:grpSpPr>
          <a:xfrm>
            <a:off x="2388920" y="3246714"/>
            <a:ext cx="327808" cy="369332"/>
            <a:chOff x="1605217" y="1448664"/>
            <a:chExt cx="327808" cy="369332"/>
          </a:xfrm>
        </p:grpSpPr>
        <p:sp>
          <p:nvSpPr>
            <p:cNvPr id="86" name="Oval 8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87" name="TextBox 86"/>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88" name="Group 87"/>
          <p:cNvGrpSpPr/>
          <p:nvPr/>
        </p:nvGrpSpPr>
        <p:grpSpPr>
          <a:xfrm>
            <a:off x="3622122" y="1601531"/>
            <a:ext cx="327808" cy="369332"/>
            <a:chOff x="1605217" y="1448664"/>
            <a:chExt cx="327808" cy="369332"/>
          </a:xfrm>
        </p:grpSpPr>
        <p:sp>
          <p:nvSpPr>
            <p:cNvPr id="114" name="Oval 113"/>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5" name="TextBox 114"/>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16" name="Group 115"/>
          <p:cNvGrpSpPr/>
          <p:nvPr/>
        </p:nvGrpSpPr>
        <p:grpSpPr>
          <a:xfrm>
            <a:off x="1981558" y="1622580"/>
            <a:ext cx="327808" cy="369332"/>
            <a:chOff x="1605217" y="1448664"/>
            <a:chExt cx="327808" cy="369332"/>
          </a:xfrm>
        </p:grpSpPr>
        <p:sp>
          <p:nvSpPr>
            <p:cNvPr id="117" name="Oval 116"/>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8" name="TextBox 117"/>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19" name="Group 118"/>
          <p:cNvGrpSpPr/>
          <p:nvPr/>
        </p:nvGrpSpPr>
        <p:grpSpPr>
          <a:xfrm>
            <a:off x="4301819" y="2119627"/>
            <a:ext cx="327808" cy="369332"/>
            <a:chOff x="1605217" y="1448664"/>
            <a:chExt cx="327808" cy="369332"/>
          </a:xfrm>
        </p:grpSpPr>
        <p:sp>
          <p:nvSpPr>
            <p:cNvPr id="120" name="Oval 119"/>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21" name="TextBox 120"/>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122" name="Group 121"/>
          <p:cNvGrpSpPr/>
          <p:nvPr/>
        </p:nvGrpSpPr>
        <p:grpSpPr>
          <a:xfrm>
            <a:off x="943969" y="2565285"/>
            <a:ext cx="327808" cy="369332"/>
            <a:chOff x="1605217" y="1448664"/>
            <a:chExt cx="327808" cy="369332"/>
          </a:xfrm>
        </p:grpSpPr>
        <p:sp>
          <p:nvSpPr>
            <p:cNvPr id="123" name="Oval 12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24" name="TextBox 12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25" name="Group 124"/>
          <p:cNvGrpSpPr/>
          <p:nvPr/>
        </p:nvGrpSpPr>
        <p:grpSpPr>
          <a:xfrm>
            <a:off x="4454659" y="3966912"/>
            <a:ext cx="327808" cy="369332"/>
            <a:chOff x="1605217" y="1448664"/>
            <a:chExt cx="327808" cy="369332"/>
          </a:xfrm>
        </p:grpSpPr>
        <p:sp>
          <p:nvSpPr>
            <p:cNvPr id="126" name="Oval 12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27" name="TextBox 12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28" name="Group 127"/>
          <p:cNvGrpSpPr/>
          <p:nvPr/>
        </p:nvGrpSpPr>
        <p:grpSpPr>
          <a:xfrm>
            <a:off x="3728762" y="3821044"/>
            <a:ext cx="327808" cy="369332"/>
            <a:chOff x="1605217" y="1448664"/>
            <a:chExt cx="327808" cy="369332"/>
          </a:xfrm>
        </p:grpSpPr>
        <p:sp>
          <p:nvSpPr>
            <p:cNvPr id="129" name="Oval 12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30" name="TextBox 129"/>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31" name="Group 130"/>
          <p:cNvGrpSpPr/>
          <p:nvPr/>
        </p:nvGrpSpPr>
        <p:grpSpPr>
          <a:xfrm>
            <a:off x="3104434" y="2440153"/>
            <a:ext cx="327808" cy="369332"/>
            <a:chOff x="1605217" y="1448664"/>
            <a:chExt cx="327808" cy="369332"/>
          </a:xfrm>
        </p:grpSpPr>
        <p:sp>
          <p:nvSpPr>
            <p:cNvPr id="132" name="Oval 13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33" name="TextBox 132"/>
            <p:cNvSpPr txBox="1"/>
            <p:nvPr/>
          </p:nvSpPr>
          <p:spPr>
            <a:xfrm>
              <a:off x="1632154" y="1448664"/>
              <a:ext cx="300871" cy="369332"/>
            </a:xfrm>
            <a:prstGeom prst="rect">
              <a:avLst/>
            </a:prstGeom>
            <a:noFill/>
          </p:spPr>
          <p:txBody>
            <a:bodyPr wrap="none" rtlCol="0">
              <a:spAutoFit/>
            </a:bodyPr>
            <a:lstStyle/>
            <a:p>
              <a:r>
                <a:rPr lang="en-US" b="1" dirty="0"/>
                <a:t>e</a:t>
              </a:r>
            </a:p>
          </p:txBody>
        </p:sp>
      </p:grpSp>
      <p:sp>
        <p:nvSpPr>
          <p:cNvPr id="8" name="TextBox 7"/>
          <p:cNvSpPr txBox="1"/>
          <p:nvPr/>
        </p:nvSpPr>
        <p:spPr>
          <a:xfrm>
            <a:off x="5709920" y="640080"/>
            <a:ext cx="3322320" cy="2585323"/>
          </a:xfrm>
          <a:prstGeom prst="rect">
            <a:avLst/>
          </a:prstGeom>
          <a:noFill/>
        </p:spPr>
        <p:txBody>
          <a:bodyPr wrap="square" rtlCol="0">
            <a:spAutoFit/>
          </a:bodyPr>
          <a:lstStyle/>
          <a:p>
            <a:r>
              <a:rPr lang="en-US" dirty="0" smtClean="0">
                <a:solidFill>
                  <a:srgbClr val="FF0000"/>
                </a:solidFill>
              </a:rPr>
              <a:t>Inside metal, there are tiny little </a:t>
            </a:r>
          </a:p>
          <a:p>
            <a:r>
              <a:rPr lang="en-US" dirty="0" smtClean="0">
                <a:solidFill>
                  <a:srgbClr val="FF0000"/>
                </a:solidFill>
              </a:rPr>
              <a:t>things. </a:t>
            </a:r>
            <a:r>
              <a:rPr lang="en-US" dirty="0" smtClean="0">
                <a:solidFill>
                  <a:srgbClr val="FF0000"/>
                </a:solidFill>
              </a:rPr>
              <a:t>Some are called atoms (in black), some are called electron (in white).</a:t>
            </a:r>
          </a:p>
          <a:p>
            <a:endParaRPr lang="en-US" dirty="0">
              <a:solidFill>
                <a:srgbClr val="FF0000"/>
              </a:solidFill>
            </a:endParaRPr>
          </a:p>
          <a:p>
            <a:r>
              <a:rPr lang="en-US" dirty="0" smtClean="0">
                <a:solidFill>
                  <a:srgbClr val="FF0000"/>
                </a:solidFill>
              </a:rPr>
              <a:t>When you bring the magnet close to a piece of metal, the all piece moves but inside it, the little electrons move too.</a:t>
            </a:r>
            <a:endParaRPr lang="en-US" dirty="0">
              <a:solidFill>
                <a:srgbClr val="FF0000"/>
              </a:solidFill>
            </a:endParaRPr>
          </a:p>
        </p:txBody>
      </p:sp>
    </p:spTree>
    <p:extLst>
      <p:ext uri="{BB962C8B-B14F-4D97-AF65-F5344CB8AC3E}">
        <p14:creationId xmlns:p14="http://schemas.microsoft.com/office/powerpoint/2010/main" val="29093092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a:xfrm>
            <a:off x="721360" y="822960"/>
            <a:ext cx="4744720" cy="3952240"/>
          </a:xfrm>
          <a:prstGeom prst="rect">
            <a:avLst/>
          </a:prstGeom>
          <a:solidFill>
            <a:schemeClr val="bg1">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1040745" y="987905"/>
            <a:ext cx="4141667" cy="3588021"/>
            <a:chOff x="1040745" y="987905"/>
            <a:chExt cx="4141667" cy="3588021"/>
          </a:xfrm>
        </p:grpSpPr>
        <p:sp>
          <p:nvSpPr>
            <p:cNvPr id="4" name="Oval 3"/>
            <p:cNvSpPr/>
            <p:nvPr/>
          </p:nvSpPr>
          <p:spPr>
            <a:xfrm>
              <a:off x="1040745"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3" name="Oval 52"/>
            <p:cNvSpPr/>
            <p:nvPr/>
          </p:nvSpPr>
          <p:spPr>
            <a:xfrm>
              <a:off x="1739977"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4" name="Oval 53"/>
            <p:cNvSpPr/>
            <p:nvPr/>
          </p:nvSpPr>
          <p:spPr>
            <a:xfrm>
              <a:off x="2468131"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5" name="Oval 54"/>
            <p:cNvSpPr/>
            <p:nvPr/>
          </p:nvSpPr>
          <p:spPr>
            <a:xfrm>
              <a:off x="3201210"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6" name="Oval 55"/>
            <p:cNvSpPr/>
            <p:nvPr/>
          </p:nvSpPr>
          <p:spPr>
            <a:xfrm>
              <a:off x="3900442"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7" name="Oval 56"/>
            <p:cNvSpPr/>
            <p:nvPr/>
          </p:nvSpPr>
          <p:spPr>
            <a:xfrm>
              <a:off x="4582034" y="992806"/>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8" name="Oval 57"/>
            <p:cNvSpPr/>
            <p:nvPr/>
          </p:nvSpPr>
          <p:spPr>
            <a:xfrm>
              <a:off x="1058385"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9" name="Oval 58"/>
            <p:cNvSpPr/>
            <p:nvPr/>
          </p:nvSpPr>
          <p:spPr>
            <a:xfrm>
              <a:off x="1757617"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0" name="Oval 59"/>
            <p:cNvSpPr/>
            <p:nvPr/>
          </p:nvSpPr>
          <p:spPr>
            <a:xfrm>
              <a:off x="2485771"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1" name="Oval 60"/>
            <p:cNvSpPr/>
            <p:nvPr/>
          </p:nvSpPr>
          <p:spPr>
            <a:xfrm>
              <a:off x="3218850"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2" name="Oval 61"/>
            <p:cNvSpPr/>
            <p:nvPr/>
          </p:nvSpPr>
          <p:spPr>
            <a:xfrm>
              <a:off x="3918082"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3" name="Oval 62"/>
            <p:cNvSpPr/>
            <p:nvPr/>
          </p:nvSpPr>
          <p:spPr>
            <a:xfrm>
              <a:off x="4599674" y="1728833"/>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4" name="Oval 63"/>
            <p:cNvSpPr/>
            <p:nvPr/>
          </p:nvSpPr>
          <p:spPr>
            <a:xfrm>
              <a:off x="1076651"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5" name="Oval 64"/>
            <p:cNvSpPr/>
            <p:nvPr/>
          </p:nvSpPr>
          <p:spPr>
            <a:xfrm>
              <a:off x="1775883"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6" name="Oval 65"/>
            <p:cNvSpPr/>
            <p:nvPr/>
          </p:nvSpPr>
          <p:spPr>
            <a:xfrm>
              <a:off x="2504037"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7" name="Oval 66"/>
            <p:cNvSpPr/>
            <p:nvPr/>
          </p:nvSpPr>
          <p:spPr>
            <a:xfrm>
              <a:off x="3237116"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8" name="Oval 67"/>
            <p:cNvSpPr/>
            <p:nvPr/>
          </p:nvSpPr>
          <p:spPr>
            <a:xfrm>
              <a:off x="3936348"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9" name="Oval 68"/>
            <p:cNvSpPr/>
            <p:nvPr/>
          </p:nvSpPr>
          <p:spPr>
            <a:xfrm>
              <a:off x="4617940" y="247466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0" name="Oval 69"/>
            <p:cNvSpPr/>
            <p:nvPr/>
          </p:nvSpPr>
          <p:spPr>
            <a:xfrm>
              <a:off x="1094291"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1" name="Oval 70"/>
            <p:cNvSpPr/>
            <p:nvPr/>
          </p:nvSpPr>
          <p:spPr>
            <a:xfrm>
              <a:off x="1793523"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2" name="Oval 71"/>
            <p:cNvSpPr/>
            <p:nvPr/>
          </p:nvSpPr>
          <p:spPr>
            <a:xfrm>
              <a:off x="2521677"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3" name="Oval 72"/>
            <p:cNvSpPr/>
            <p:nvPr/>
          </p:nvSpPr>
          <p:spPr>
            <a:xfrm>
              <a:off x="3254756"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4" name="Oval 73"/>
            <p:cNvSpPr/>
            <p:nvPr/>
          </p:nvSpPr>
          <p:spPr>
            <a:xfrm>
              <a:off x="3953988"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5" name="Oval 74"/>
            <p:cNvSpPr/>
            <p:nvPr/>
          </p:nvSpPr>
          <p:spPr>
            <a:xfrm>
              <a:off x="4635580" y="3210689"/>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6" name="Oval 75"/>
            <p:cNvSpPr/>
            <p:nvPr/>
          </p:nvSpPr>
          <p:spPr>
            <a:xfrm>
              <a:off x="1090619"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7" name="Oval 76"/>
            <p:cNvSpPr/>
            <p:nvPr/>
          </p:nvSpPr>
          <p:spPr>
            <a:xfrm>
              <a:off x="1789851"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8" name="Oval 77"/>
            <p:cNvSpPr/>
            <p:nvPr/>
          </p:nvSpPr>
          <p:spPr>
            <a:xfrm>
              <a:off x="2518005"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9" name="Oval 78"/>
            <p:cNvSpPr/>
            <p:nvPr/>
          </p:nvSpPr>
          <p:spPr>
            <a:xfrm>
              <a:off x="3251084"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80" name="Oval 79"/>
            <p:cNvSpPr/>
            <p:nvPr/>
          </p:nvSpPr>
          <p:spPr>
            <a:xfrm>
              <a:off x="3950316"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81" name="Oval 80"/>
            <p:cNvSpPr/>
            <p:nvPr/>
          </p:nvSpPr>
          <p:spPr>
            <a:xfrm>
              <a:off x="4631908" y="398739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grpSp>
      <p:grpSp>
        <p:nvGrpSpPr>
          <p:cNvPr id="3" name="Group 2"/>
          <p:cNvGrpSpPr/>
          <p:nvPr/>
        </p:nvGrpSpPr>
        <p:grpSpPr>
          <a:xfrm>
            <a:off x="4217515" y="3702838"/>
            <a:ext cx="300871" cy="369332"/>
            <a:chOff x="1604163" y="1452287"/>
            <a:chExt cx="300871" cy="369332"/>
          </a:xfrm>
        </p:grpSpPr>
        <p:sp>
          <p:nvSpPr>
            <p:cNvPr id="102" name="Oval 10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 name="TextBox 1"/>
            <p:cNvSpPr txBox="1"/>
            <p:nvPr/>
          </p:nvSpPr>
          <p:spPr>
            <a:xfrm>
              <a:off x="1604163" y="1452287"/>
              <a:ext cx="300871" cy="369332"/>
            </a:xfrm>
            <a:prstGeom prst="rect">
              <a:avLst/>
            </a:prstGeom>
            <a:noFill/>
          </p:spPr>
          <p:txBody>
            <a:bodyPr wrap="none" rtlCol="0">
              <a:spAutoFit/>
            </a:bodyPr>
            <a:lstStyle/>
            <a:p>
              <a:r>
                <a:rPr lang="en-US" b="1" dirty="0"/>
                <a:t>e</a:t>
              </a:r>
            </a:p>
          </p:txBody>
        </p:sp>
      </p:grpSp>
      <p:grpSp>
        <p:nvGrpSpPr>
          <p:cNvPr id="89" name="Group 88"/>
          <p:cNvGrpSpPr/>
          <p:nvPr/>
        </p:nvGrpSpPr>
        <p:grpSpPr>
          <a:xfrm>
            <a:off x="3973379" y="3863549"/>
            <a:ext cx="327808" cy="369332"/>
            <a:chOff x="1605217" y="1448664"/>
            <a:chExt cx="327808" cy="369332"/>
          </a:xfrm>
        </p:grpSpPr>
        <p:sp>
          <p:nvSpPr>
            <p:cNvPr id="90" name="Oval 89"/>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1" name="TextBox 90"/>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92" name="Group 91"/>
          <p:cNvGrpSpPr/>
          <p:nvPr/>
        </p:nvGrpSpPr>
        <p:grpSpPr>
          <a:xfrm>
            <a:off x="4468031" y="3021122"/>
            <a:ext cx="327808" cy="369332"/>
            <a:chOff x="1605217" y="1448664"/>
            <a:chExt cx="327808" cy="369332"/>
          </a:xfrm>
        </p:grpSpPr>
        <p:sp>
          <p:nvSpPr>
            <p:cNvPr id="93" name="Oval 9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4" name="TextBox 9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95" name="Group 94"/>
          <p:cNvGrpSpPr/>
          <p:nvPr/>
        </p:nvGrpSpPr>
        <p:grpSpPr>
          <a:xfrm>
            <a:off x="3892247" y="2763091"/>
            <a:ext cx="327808" cy="369332"/>
            <a:chOff x="1605217" y="1448664"/>
            <a:chExt cx="327808" cy="369332"/>
          </a:xfrm>
        </p:grpSpPr>
        <p:sp>
          <p:nvSpPr>
            <p:cNvPr id="96" name="Oval 9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7" name="TextBox 9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98" name="Group 97"/>
          <p:cNvGrpSpPr/>
          <p:nvPr/>
        </p:nvGrpSpPr>
        <p:grpSpPr>
          <a:xfrm>
            <a:off x="4464944" y="4201693"/>
            <a:ext cx="327808" cy="369332"/>
            <a:chOff x="1605217" y="1448664"/>
            <a:chExt cx="327808" cy="369332"/>
          </a:xfrm>
        </p:grpSpPr>
        <p:sp>
          <p:nvSpPr>
            <p:cNvPr id="99" name="Oval 9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0" name="TextBox 99"/>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101" name="Group 100"/>
          <p:cNvGrpSpPr/>
          <p:nvPr/>
        </p:nvGrpSpPr>
        <p:grpSpPr>
          <a:xfrm>
            <a:off x="3742338" y="3609650"/>
            <a:ext cx="327808" cy="369332"/>
            <a:chOff x="1605217" y="1448664"/>
            <a:chExt cx="327808" cy="369332"/>
          </a:xfrm>
        </p:grpSpPr>
        <p:sp>
          <p:nvSpPr>
            <p:cNvPr id="103" name="Oval 10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4" name="TextBox 10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05" name="Group 104"/>
          <p:cNvGrpSpPr/>
          <p:nvPr/>
        </p:nvGrpSpPr>
        <p:grpSpPr>
          <a:xfrm>
            <a:off x="3201210" y="3832361"/>
            <a:ext cx="327808" cy="369332"/>
            <a:chOff x="1605217" y="1448664"/>
            <a:chExt cx="327808" cy="369332"/>
          </a:xfrm>
        </p:grpSpPr>
        <p:sp>
          <p:nvSpPr>
            <p:cNvPr id="106" name="Oval 10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7" name="TextBox 10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08" name="Group 107"/>
          <p:cNvGrpSpPr/>
          <p:nvPr/>
        </p:nvGrpSpPr>
        <p:grpSpPr>
          <a:xfrm>
            <a:off x="4552761" y="3678883"/>
            <a:ext cx="327808" cy="369332"/>
            <a:chOff x="1605217" y="1448664"/>
            <a:chExt cx="327808" cy="369332"/>
          </a:xfrm>
        </p:grpSpPr>
        <p:sp>
          <p:nvSpPr>
            <p:cNvPr id="109" name="Oval 10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0" name="TextBox 109"/>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11" name="Group 110"/>
          <p:cNvGrpSpPr/>
          <p:nvPr/>
        </p:nvGrpSpPr>
        <p:grpSpPr>
          <a:xfrm>
            <a:off x="4402852" y="3369085"/>
            <a:ext cx="327808" cy="369332"/>
            <a:chOff x="1605217" y="1448664"/>
            <a:chExt cx="327808" cy="369332"/>
          </a:xfrm>
        </p:grpSpPr>
        <p:sp>
          <p:nvSpPr>
            <p:cNvPr id="112" name="Oval 11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3" name="TextBox 112"/>
            <p:cNvSpPr txBox="1"/>
            <p:nvPr/>
          </p:nvSpPr>
          <p:spPr>
            <a:xfrm>
              <a:off x="1632154" y="1448664"/>
              <a:ext cx="300871" cy="369332"/>
            </a:xfrm>
            <a:prstGeom prst="rect">
              <a:avLst/>
            </a:prstGeom>
            <a:noFill/>
          </p:spPr>
          <p:txBody>
            <a:bodyPr wrap="none" rtlCol="0">
              <a:spAutoFit/>
            </a:bodyPr>
            <a:lstStyle/>
            <a:p>
              <a:r>
                <a:rPr lang="en-US" b="1" dirty="0"/>
                <a:t>e</a:t>
              </a:r>
            </a:p>
          </p:txBody>
        </p:sp>
      </p:grpSp>
      <p:pic>
        <p:nvPicPr>
          <p:cNvPr id="6" name="Picture 5"/>
          <p:cNvPicPr>
            <a:picLocks noChangeAspect="1"/>
          </p:cNvPicPr>
          <p:nvPr/>
        </p:nvPicPr>
        <p:blipFill>
          <a:blip r:embed="rId2"/>
          <a:stretch>
            <a:fillRect/>
          </a:stretch>
        </p:blipFill>
        <p:spPr>
          <a:xfrm rot="15191300">
            <a:off x="5824219" y="4331647"/>
            <a:ext cx="2243009" cy="1969286"/>
          </a:xfrm>
          <a:prstGeom prst="rect">
            <a:avLst/>
          </a:prstGeom>
        </p:spPr>
      </p:pic>
    </p:spTree>
    <p:extLst>
      <p:ext uri="{BB962C8B-B14F-4D97-AF65-F5344CB8AC3E}">
        <p14:creationId xmlns:p14="http://schemas.microsoft.com/office/powerpoint/2010/main" val="210030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a:xfrm>
            <a:off x="721360" y="822960"/>
            <a:ext cx="4744720" cy="3952240"/>
          </a:xfrm>
          <a:prstGeom prst="rect">
            <a:avLst/>
          </a:prstGeom>
          <a:solidFill>
            <a:schemeClr val="bg1">
              <a:lumMod val="7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1040745" y="987905"/>
            <a:ext cx="4141667" cy="3588021"/>
            <a:chOff x="1040745" y="987905"/>
            <a:chExt cx="4141667" cy="3588021"/>
          </a:xfrm>
        </p:grpSpPr>
        <p:sp>
          <p:nvSpPr>
            <p:cNvPr id="4" name="Oval 3"/>
            <p:cNvSpPr/>
            <p:nvPr/>
          </p:nvSpPr>
          <p:spPr>
            <a:xfrm>
              <a:off x="1040745"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3" name="Oval 52"/>
            <p:cNvSpPr/>
            <p:nvPr/>
          </p:nvSpPr>
          <p:spPr>
            <a:xfrm>
              <a:off x="1739977"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4" name="Oval 53"/>
            <p:cNvSpPr/>
            <p:nvPr/>
          </p:nvSpPr>
          <p:spPr>
            <a:xfrm>
              <a:off x="2468131"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5" name="Oval 54"/>
            <p:cNvSpPr/>
            <p:nvPr/>
          </p:nvSpPr>
          <p:spPr>
            <a:xfrm>
              <a:off x="3201210"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6" name="Oval 55"/>
            <p:cNvSpPr/>
            <p:nvPr/>
          </p:nvSpPr>
          <p:spPr>
            <a:xfrm>
              <a:off x="3900442" y="987905"/>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7" name="Oval 56"/>
            <p:cNvSpPr/>
            <p:nvPr/>
          </p:nvSpPr>
          <p:spPr>
            <a:xfrm>
              <a:off x="4582034" y="992806"/>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8" name="Oval 57"/>
            <p:cNvSpPr/>
            <p:nvPr/>
          </p:nvSpPr>
          <p:spPr>
            <a:xfrm>
              <a:off x="1058385"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59" name="Oval 58"/>
            <p:cNvSpPr/>
            <p:nvPr/>
          </p:nvSpPr>
          <p:spPr>
            <a:xfrm>
              <a:off x="1757617"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0" name="Oval 59"/>
            <p:cNvSpPr/>
            <p:nvPr/>
          </p:nvSpPr>
          <p:spPr>
            <a:xfrm>
              <a:off x="2485771"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1" name="Oval 60"/>
            <p:cNvSpPr/>
            <p:nvPr/>
          </p:nvSpPr>
          <p:spPr>
            <a:xfrm>
              <a:off x="3218850"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2" name="Oval 61"/>
            <p:cNvSpPr/>
            <p:nvPr/>
          </p:nvSpPr>
          <p:spPr>
            <a:xfrm>
              <a:off x="3918082" y="172393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3" name="Oval 62"/>
            <p:cNvSpPr/>
            <p:nvPr/>
          </p:nvSpPr>
          <p:spPr>
            <a:xfrm>
              <a:off x="4599674" y="1728833"/>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4" name="Oval 63"/>
            <p:cNvSpPr/>
            <p:nvPr/>
          </p:nvSpPr>
          <p:spPr>
            <a:xfrm>
              <a:off x="1076651"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5" name="Oval 64"/>
            <p:cNvSpPr/>
            <p:nvPr/>
          </p:nvSpPr>
          <p:spPr>
            <a:xfrm>
              <a:off x="1775883"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6" name="Oval 65"/>
            <p:cNvSpPr/>
            <p:nvPr/>
          </p:nvSpPr>
          <p:spPr>
            <a:xfrm>
              <a:off x="2504037"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7" name="Oval 66"/>
            <p:cNvSpPr/>
            <p:nvPr/>
          </p:nvSpPr>
          <p:spPr>
            <a:xfrm>
              <a:off x="3237116"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8" name="Oval 67"/>
            <p:cNvSpPr/>
            <p:nvPr/>
          </p:nvSpPr>
          <p:spPr>
            <a:xfrm>
              <a:off x="3936348" y="2469761"/>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69" name="Oval 68"/>
            <p:cNvSpPr/>
            <p:nvPr/>
          </p:nvSpPr>
          <p:spPr>
            <a:xfrm>
              <a:off x="4617940" y="2474662"/>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0" name="Oval 69"/>
            <p:cNvSpPr/>
            <p:nvPr/>
          </p:nvSpPr>
          <p:spPr>
            <a:xfrm>
              <a:off x="1094291"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1" name="Oval 70"/>
            <p:cNvSpPr/>
            <p:nvPr/>
          </p:nvSpPr>
          <p:spPr>
            <a:xfrm>
              <a:off x="1793523"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2" name="Oval 71"/>
            <p:cNvSpPr/>
            <p:nvPr/>
          </p:nvSpPr>
          <p:spPr>
            <a:xfrm>
              <a:off x="2521677"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3" name="Oval 72"/>
            <p:cNvSpPr/>
            <p:nvPr/>
          </p:nvSpPr>
          <p:spPr>
            <a:xfrm>
              <a:off x="3254756"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4" name="Oval 73"/>
            <p:cNvSpPr/>
            <p:nvPr/>
          </p:nvSpPr>
          <p:spPr>
            <a:xfrm>
              <a:off x="3953988" y="320578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5" name="Oval 74"/>
            <p:cNvSpPr/>
            <p:nvPr/>
          </p:nvSpPr>
          <p:spPr>
            <a:xfrm>
              <a:off x="4635580" y="3210689"/>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6" name="Oval 75"/>
            <p:cNvSpPr/>
            <p:nvPr/>
          </p:nvSpPr>
          <p:spPr>
            <a:xfrm>
              <a:off x="1090619"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7" name="Oval 76"/>
            <p:cNvSpPr/>
            <p:nvPr/>
          </p:nvSpPr>
          <p:spPr>
            <a:xfrm>
              <a:off x="1789851"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8" name="Oval 77"/>
            <p:cNvSpPr/>
            <p:nvPr/>
          </p:nvSpPr>
          <p:spPr>
            <a:xfrm>
              <a:off x="2518005"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79" name="Oval 78"/>
            <p:cNvSpPr/>
            <p:nvPr/>
          </p:nvSpPr>
          <p:spPr>
            <a:xfrm>
              <a:off x="3251084"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80" name="Oval 79"/>
            <p:cNvSpPr/>
            <p:nvPr/>
          </p:nvSpPr>
          <p:spPr>
            <a:xfrm>
              <a:off x="3950316" y="3982497"/>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sp>
          <p:nvSpPr>
            <p:cNvPr id="81" name="Oval 80"/>
            <p:cNvSpPr/>
            <p:nvPr/>
          </p:nvSpPr>
          <p:spPr>
            <a:xfrm>
              <a:off x="4631908" y="3987398"/>
              <a:ext cx="546832" cy="588528"/>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a:t>
              </a:r>
              <a:endParaRPr lang="en-US" sz="2800" dirty="0"/>
            </a:p>
          </p:txBody>
        </p:sp>
      </p:grpSp>
      <p:grpSp>
        <p:nvGrpSpPr>
          <p:cNvPr id="3" name="Group 2"/>
          <p:cNvGrpSpPr/>
          <p:nvPr/>
        </p:nvGrpSpPr>
        <p:grpSpPr>
          <a:xfrm>
            <a:off x="4217515" y="3702838"/>
            <a:ext cx="300871" cy="369332"/>
            <a:chOff x="1604163" y="1452287"/>
            <a:chExt cx="300871" cy="369332"/>
          </a:xfrm>
        </p:grpSpPr>
        <p:sp>
          <p:nvSpPr>
            <p:cNvPr id="102" name="Oval 10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2" name="TextBox 1"/>
            <p:cNvSpPr txBox="1"/>
            <p:nvPr/>
          </p:nvSpPr>
          <p:spPr>
            <a:xfrm>
              <a:off x="1604163" y="1452287"/>
              <a:ext cx="300871" cy="369332"/>
            </a:xfrm>
            <a:prstGeom prst="rect">
              <a:avLst/>
            </a:prstGeom>
            <a:noFill/>
          </p:spPr>
          <p:txBody>
            <a:bodyPr wrap="none" rtlCol="0">
              <a:spAutoFit/>
            </a:bodyPr>
            <a:lstStyle/>
            <a:p>
              <a:r>
                <a:rPr lang="en-US" b="1" dirty="0"/>
                <a:t>e</a:t>
              </a:r>
            </a:p>
          </p:txBody>
        </p:sp>
      </p:grpSp>
      <p:grpSp>
        <p:nvGrpSpPr>
          <p:cNvPr id="89" name="Group 88"/>
          <p:cNvGrpSpPr/>
          <p:nvPr/>
        </p:nvGrpSpPr>
        <p:grpSpPr>
          <a:xfrm>
            <a:off x="3973379" y="3863549"/>
            <a:ext cx="327808" cy="369332"/>
            <a:chOff x="1605217" y="1448664"/>
            <a:chExt cx="327808" cy="369332"/>
          </a:xfrm>
        </p:grpSpPr>
        <p:sp>
          <p:nvSpPr>
            <p:cNvPr id="90" name="Oval 89"/>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1" name="TextBox 90"/>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92" name="Group 91"/>
          <p:cNvGrpSpPr/>
          <p:nvPr/>
        </p:nvGrpSpPr>
        <p:grpSpPr>
          <a:xfrm>
            <a:off x="4468031" y="3021122"/>
            <a:ext cx="327808" cy="369332"/>
            <a:chOff x="1605217" y="1448664"/>
            <a:chExt cx="327808" cy="369332"/>
          </a:xfrm>
        </p:grpSpPr>
        <p:sp>
          <p:nvSpPr>
            <p:cNvPr id="93" name="Oval 9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4" name="TextBox 9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95" name="Group 94"/>
          <p:cNvGrpSpPr/>
          <p:nvPr/>
        </p:nvGrpSpPr>
        <p:grpSpPr>
          <a:xfrm>
            <a:off x="3892247" y="2763091"/>
            <a:ext cx="327808" cy="369332"/>
            <a:chOff x="1605217" y="1448664"/>
            <a:chExt cx="327808" cy="369332"/>
          </a:xfrm>
        </p:grpSpPr>
        <p:sp>
          <p:nvSpPr>
            <p:cNvPr id="96" name="Oval 9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97" name="TextBox 9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98" name="Group 97"/>
          <p:cNvGrpSpPr/>
          <p:nvPr/>
        </p:nvGrpSpPr>
        <p:grpSpPr>
          <a:xfrm>
            <a:off x="4464944" y="4201693"/>
            <a:ext cx="327808" cy="369332"/>
            <a:chOff x="1605217" y="1448664"/>
            <a:chExt cx="327808" cy="369332"/>
          </a:xfrm>
        </p:grpSpPr>
        <p:sp>
          <p:nvSpPr>
            <p:cNvPr id="99" name="Oval 9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0" name="TextBox 99"/>
            <p:cNvSpPr txBox="1"/>
            <p:nvPr/>
          </p:nvSpPr>
          <p:spPr>
            <a:xfrm>
              <a:off x="1632154" y="1448664"/>
              <a:ext cx="300871" cy="369332"/>
            </a:xfrm>
            <a:prstGeom prst="rect">
              <a:avLst/>
            </a:prstGeom>
            <a:noFill/>
          </p:spPr>
          <p:txBody>
            <a:bodyPr wrap="none" rtlCol="0">
              <a:spAutoFit/>
            </a:bodyPr>
            <a:lstStyle/>
            <a:p>
              <a:r>
                <a:rPr lang="en-US" b="1" dirty="0" smtClean="0"/>
                <a:t>e</a:t>
              </a:r>
              <a:endParaRPr lang="en-US" b="1" dirty="0"/>
            </a:p>
          </p:txBody>
        </p:sp>
      </p:grpSp>
      <p:grpSp>
        <p:nvGrpSpPr>
          <p:cNvPr id="101" name="Group 100"/>
          <p:cNvGrpSpPr/>
          <p:nvPr/>
        </p:nvGrpSpPr>
        <p:grpSpPr>
          <a:xfrm>
            <a:off x="3742338" y="3609650"/>
            <a:ext cx="327808" cy="369332"/>
            <a:chOff x="1605217" y="1448664"/>
            <a:chExt cx="327808" cy="369332"/>
          </a:xfrm>
        </p:grpSpPr>
        <p:sp>
          <p:nvSpPr>
            <p:cNvPr id="103" name="Oval 102"/>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4" name="TextBox 103"/>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05" name="Group 104"/>
          <p:cNvGrpSpPr/>
          <p:nvPr/>
        </p:nvGrpSpPr>
        <p:grpSpPr>
          <a:xfrm>
            <a:off x="3201210" y="3832361"/>
            <a:ext cx="327808" cy="369332"/>
            <a:chOff x="1605217" y="1448664"/>
            <a:chExt cx="327808" cy="369332"/>
          </a:xfrm>
        </p:grpSpPr>
        <p:sp>
          <p:nvSpPr>
            <p:cNvPr id="106" name="Oval 105"/>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07" name="TextBox 106"/>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08" name="Group 107"/>
          <p:cNvGrpSpPr/>
          <p:nvPr/>
        </p:nvGrpSpPr>
        <p:grpSpPr>
          <a:xfrm>
            <a:off x="4552761" y="3678883"/>
            <a:ext cx="327808" cy="369332"/>
            <a:chOff x="1605217" y="1448664"/>
            <a:chExt cx="327808" cy="369332"/>
          </a:xfrm>
        </p:grpSpPr>
        <p:sp>
          <p:nvSpPr>
            <p:cNvPr id="109" name="Oval 108"/>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0" name="TextBox 109"/>
            <p:cNvSpPr txBox="1"/>
            <p:nvPr/>
          </p:nvSpPr>
          <p:spPr>
            <a:xfrm>
              <a:off x="1632154" y="1448664"/>
              <a:ext cx="300871" cy="369332"/>
            </a:xfrm>
            <a:prstGeom prst="rect">
              <a:avLst/>
            </a:prstGeom>
            <a:noFill/>
          </p:spPr>
          <p:txBody>
            <a:bodyPr wrap="none" rtlCol="0">
              <a:spAutoFit/>
            </a:bodyPr>
            <a:lstStyle/>
            <a:p>
              <a:r>
                <a:rPr lang="en-US" b="1" dirty="0"/>
                <a:t>e</a:t>
              </a:r>
            </a:p>
          </p:txBody>
        </p:sp>
      </p:grpSp>
      <p:grpSp>
        <p:nvGrpSpPr>
          <p:cNvPr id="111" name="Group 110"/>
          <p:cNvGrpSpPr/>
          <p:nvPr/>
        </p:nvGrpSpPr>
        <p:grpSpPr>
          <a:xfrm>
            <a:off x="4402852" y="3369085"/>
            <a:ext cx="327808" cy="369332"/>
            <a:chOff x="1605217" y="1448664"/>
            <a:chExt cx="327808" cy="369332"/>
          </a:xfrm>
        </p:grpSpPr>
        <p:sp>
          <p:nvSpPr>
            <p:cNvPr id="112" name="Oval 111"/>
            <p:cNvSpPr/>
            <p:nvPr/>
          </p:nvSpPr>
          <p:spPr>
            <a:xfrm>
              <a:off x="1605217" y="1508198"/>
              <a:ext cx="299817" cy="288749"/>
            </a:xfrm>
            <a:prstGeom prst="ellips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tx1"/>
                </a:solidFill>
              </a:endParaRPr>
            </a:p>
          </p:txBody>
        </p:sp>
        <p:sp>
          <p:nvSpPr>
            <p:cNvPr id="113" name="TextBox 112"/>
            <p:cNvSpPr txBox="1"/>
            <p:nvPr/>
          </p:nvSpPr>
          <p:spPr>
            <a:xfrm>
              <a:off x="1632154" y="1448664"/>
              <a:ext cx="300871" cy="369332"/>
            </a:xfrm>
            <a:prstGeom prst="rect">
              <a:avLst/>
            </a:prstGeom>
            <a:noFill/>
          </p:spPr>
          <p:txBody>
            <a:bodyPr wrap="none" rtlCol="0">
              <a:spAutoFit/>
            </a:bodyPr>
            <a:lstStyle/>
            <a:p>
              <a:r>
                <a:rPr lang="en-US" b="1" dirty="0"/>
                <a:t>e</a:t>
              </a:r>
            </a:p>
          </p:txBody>
        </p:sp>
      </p:grpSp>
      <p:pic>
        <p:nvPicPr>
          <p:cNvPr id="6" name="Picture 5"/>
          <p:cNvPicPr>
            <a:picLocks noChangeAspect="1"/>
          </p:cNvPicPr>
          <p:nvPr/>
        </p:nvPicPr>
        <p:blipFill>
          <a:blip r:embed="rId2"/>
          <a:stretch>
            <a:fillRect/>
          </a:stretch>
        </p:blipFill>
        <p:spPr>
          <a:xfrm rot="15191300">
            <a:off x="5824219" y="4331647"/>
            <a:ext cx="2243009" cy="1969286"/>
          </a:xfrm>
          <a:prstGeom prst="rect">
            <a:avLst/>
          </a:prstGeom>
        </p:spPr>
      </p:pic>
      <p:sp>
        <p:nvSpPr>
          <p:cNvPr id="7" name="TextBox 6"/>
          <p:cNvSpPr txBox="1"/>
          <p:nvPr/>
        </p:nvSpPr>
        <p:spPr>
          <a:xfrm>
            <a:off x="5781040" y="701040"/>
            <a:ext cx="3362960" cy="1477328"/>
          </a:xfrm>
          <a:prstGeom prst="rect">
            <a:avLst/>
          </a:prstGeom>
          <a:noFill/>
        </p:spPr>
        <p:txBody>
          <a:bodyPr wrap="square" rtlCol="0">
            <a:spAutoFit/>
          </a:bodyPr>
          <a:lstStyle/>
          <a:p>
            <a:r>
              <a:rPr lang="en-US" dirty="0" smtClean="0">
                <a:solidFill>
                  <a:srgbClr val="FF0000"/>
                </a:solidFill>
              </a:rPr>
              <a:t>The message I want you to take from this is that little particles </a:t>
            </a:r>
          </a:p>
          <a:p>
            <a:r>
              <a:rPr lang="en-US" dirty="0" smtClean="0">
                <a:solidFill>
                  <a:srgbClr val="FF0000"/>
                </a:solidFill>
              </a:rPr>
              <a:t>Called electrons can be moved inside metal by the action of a magnet.</a:t>
            </a:r>
            <a:endParaRPr lang="en-US" dirty="0">
              <a:solidFill>
                <a:srgbClr val="FF0000"/>
              </a:solidFill>
            </a:endParaRPr>
          </a:p>
        </p:txBody>
      </p:sp>
    </p:spTree>
    <p:extLst>
      <p:ext uri="{BB962C8B-B14F-4D97-AF65-F5344CB8AC3E}">
        <p14:creationId xmlns:p14="http://schemas.microsoft.com/office/powerpoint/2010/main" val="2341190834"/>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458</TotalTime>
  <Words>1038</Words>
  <Application>Microsoft Macintosh PowerPoint</Application>
  <PresentationFormat>On-screen Show (4:3)</PresentationFormat>
  <Paragraphs>414</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Electricity For the wee ones….</vt:lpstr>
      <vt:lpstr>PowerPoint Presentation</vt:lpstr>
      <vt:lpstr>The purpose of this workshop is to understand what electrical current is.</vt:lpstr>
      <vt:lpstr>Which of these objects can move a piece of metal without touching it?</vt:lpstr>
      <vt:lpstr>The magnet!</vt:lpstr>
      <vt:lpstr>Do you know what is inside a piece of metal?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Workshop 1</vt:lpstr>
      <vt:lpstr>PowerPoint Presentation</vt:lpstr>
      <vt:lpstr>Workshop 2</vt:lpstr>
      <vt:lpstr>Workshop 3</vt:lpstr>
      <vt:lpstr>PowerPoint Presentation</vt:lpstr>
      <vt:lpstr>PowerPoint Presentation</vt:lpstr>
      <vt:lpstr>PowerPoint Presentation</vt:lpstr>
    </vt:vector>
  </TitlesOfParts>
  <Company>Xilinx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Electricity For the wee ones….</dc:title>
  <dc:creator>Martin Rhodes</dc:creator>
  <cp:lastModifiedBy>Martin Rhodes</cp:lastModifiedBy>
  <cp:revision>179</cp:revision>
  <cp:lastPrinted>2018-01-11T12:16:23Z</cp:lastPrinted>
  <dcterms:created xsi:type="dcterms:W3CDTF">2017-10-18T09:24:26Z</dcterms:created>
  <dcterms:modified xsi:type="dcterms:W3CDTF">2018-01-11T12:16:46Z</dcterms:modified>
</cp:coreProperties>
</file>