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8" r:id="rId3"/>
    <p:sldId id="271" r:id="rId4"/>
    <p:sldId id="269" r:id="rId5"/>
    <p:sldId id="272" r:id="rId6"/>
    <p:sldId id="275" r:id="rId7"/>
    <p:sldId id="296" r:id="rId8"/>
    <p:sldId id="274" r:id="rId9"/>
    <p:sldId id="276" r:id="rId10"/>
    <p:sldId id="278" r:id="rId11"/>
    <p:sldId id="299" r:id="rId12"/>
    <p:sldId id="298" r:id="rId13"/>
    <p:sldId id="277" r:id="rId14"/>
    <p:sldId id="266" r:id="rId15"/>
    <p:sldId id="267" r:id="rId16"/>
    <p:sldId id="270" r:id="rId17"/>
    <p:sldId id="300" r:id="rId18"/>
    <p:sldId id="280" r:id="rId19"/>
    <p:sldId id="281" r:id="rId20"/>
    <p:sldId id="282" r:id="rId21"/>
    <p:sldId id="283" r:id="rId22"/>
    <p:sldId id="285" r:id="rId23"/>
    <p:sldId id="284" r:id="rId24"/>
    <p:sldId id="301" r:id="rId25"/>
    <p:sldId id="286" r:id="rId26"/>
    <p:sldId id="302" r:id="rId27"/>
    <p:sldId id="287" r:id="rId28"/>
    <p:sldId id="304" r:id="rId29"/>
    <p:sldId id="307" r:id="rId30"/>
    <p:sldId id="308" r:id="rId31"/>
    <p:sldId id="305" r:id="rId32"/>
    <p:sldId id="289" r:id="rId33"/>
    <p:sldId id="290" r:id="rId34"/>
    <p:sldId id="306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43" d="100"/>
          <a:sy n="143" d="100"/>
        </p:scale>
        <p:origin x="-1216" y="-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020C7-EA60-9F40-A114-C9C23E1BD991}" type="datetimeFigureOut">
              <a:rPr lang="en-US"/>
              <a:pPr>
                <a:defRPr/>
              </a:pPr>
              <a:t>22/08/18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82F16-E46F-414D-ACD1-C887D2317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68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E6DEA-1354-534A-8622-4BE359BA63F1}" type="datetimeFigureOut">
              <a:rPr lang="en-US"/>
              <a:pPr>
                <a:defRPr/>
              </a:pPr>
              <a:t>22/08/18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1E66D-4E79-BE49-92B9-5C35FCBD5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06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0B980-320D-C146-806D-D8FE03A20FA1}" type="datetimeFigureOut">
              <a:rPr lang="en-US"/>
              <a:pPr>
                <a:defRPr/>
              </a:pPr>
              <a:t>22/08/18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0ED6E-2446-334C-B86F-2A9B1DC3A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68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2FA47-1697-2A40-AC1E-9C223087582C}" type="datetimeFigureOut">
              <a:rPr lang="en-US"/>
              <a:pPr>
                <a:defRPr/>
              </a:pPr>
              <a:t>22/08/18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AC5E4-30A7-3945-9BC4-A9A1948ED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7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AB703-F36C-2F4C-9E76-D61CBA37228D}" type="datetimeFigureOut">
              <a:rPr lang="en-US"/>
              <a:pPr>
                <a:defRPr/>
              </a:pPr>
              <a:t>22/08/18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B5DD9-9AF7-A24B-8762-33199B5A1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3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8D940-0887-F144-B3D0-76DEF67C80B2}" type="datetimeFigureOut">
              <a:rPr lang="en-US"/>
              <a:pPr>
                <a:defRPr/>
              </a:pPr>
              <a:t>22/08/18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92CBC-D583-8E4C-9F79-4650270C9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98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995D-978B-9140-8229-ABDDF93E4B00}" type="datetimeFigureOut">
              <a:rPr lang="en-US"/>
              <a:pPr>
                <a:defRPr/>
              </a:pPr>
              <a:t>22/08/18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27B5F-0705-E047-88B4-9F054AFFB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93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0737E-CF37-D149-A9EA-660F8941F20F}" type="datetimeFigureOut">
              <a:rPr lang="en-US"/>
              <a:pPr>
                <a:defRPr/>
              </a:pPr>
              <a:t>22/08/18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7A879-4212-184B-BC45-7D3BD41D9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30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419EA-ED8B-C142-AE17-413A6F5064FA}" type="datetimeFigureOut">
              <a:rPr lang="en-US"/>
              <a:pPr>
                <a:defRPr/>
              </a:pPr>
              <a:t>22/08/18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99CD9-125E-4A4C-A324-FA13B63C6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7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F5AD3-EAB1-C149-B481-6514261CEC97}" type="datetimeFigureOut">
              <a:rPr lang="en-US"/>
              <a:pPr>
                <a:defRPr/>
              </a:pPr>
              <a:t>22/08/18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797E1-CB1D-5046-8E79-8D4B8C7CF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2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08E6B-0667-7444-B2B4-8BC4FAC46B9C}" type="datetimeFigureOut">
              <a:rPr lang="en-US"/>
              <a:pPr>
                <a:defRPr/>
              </a:pPr>
              <a:t>22/08/18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86403-DB63-6D4C-B775-40D300D92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7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65BD9D7-EC34-1C4C-9316-13F31CE1262C}" type="datetimeFigureOut">
              <a:rPr lang="en-US"/>
              <a:pPr>
                <a:defRPr/>
              </a:pPr>
              <a:t>22/08/18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2909C6-33AE-1A44-84A5-2F11AE657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ducationscotland.gov.uk/highersciences/humanbiology/animations/transcription.asp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ducationscotland.gov.uk/highersciences/humanbiology/animations/translation.as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What is gene expression?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 a cell, only a fraction of the genes are expressed at one time.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Gene expression</a:t>
            </a:r>
            <a:r>
              <a:rPr lang="en-US" dirty="0" smtClean="0">
                <a:solidFill>
                  <a:srgbClr val="FF0000"/>
                </a:solidFill>
              </a:rPr>
              <a:t> is the process by which information from a </a:t>
            </a:r>
            <a:r>
              <a:rPr lang="en-US" b="1" dirty="0" smtClean="0">
                <a:solidFill>
                  <a:srgbClr val="FF0000"/>
                </a:solidFill>
              </a:rPr>
              <a:t>gene</a:t>
            </a:r>
            <a:r>
              <a:rPr lang="en-US" dirty="0" smtClean="0">
                <a:solidFill>
                  <a:srgbClr val="FF0000"/>
                </a:solidFill>
              </a:rPr>
              <a:t> is used in the synthesis of a functional </a:t>
            </a:r>
            <a:r>
              <a:rPr lang="en-US" b="1" dirty="0" smtClean="0">
                <a:solidFill>
                  <a:srgbClr val="FF0000"/>
                </a:solidFill>
              </a:rPr>
              <a:t>protein.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If the DNA sequence determines the genotype, what is determined by proteins produced as a result of gene expression?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phenotype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35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0"/>
            <a:ext cx="5946243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43872" y="144035"/>
            <a:ext cx="1600994" cy="5368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4931437" y="3829517"/>
            <a:ext cx="1711479" cy="5059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786807" y="4981985"/>
            <a:ext cx="144630" cy="10686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931437" y="4896556"/>
            <a:ext cx="1734207" cy="5368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96934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0"/>
            <a:ext cx="5946243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43872" y="144035"/>
            <a:ext cx="1600994" cy="5368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4931437" y="3829517"/>
            <a:ext cx="1711479" cy="5059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786807" y="4981985"/>
            <a:ext cx="144630" cy="10686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931437" y="4896556"/>
            <a:ext cx="1734207" cy="5368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81699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325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What causes the folding of </a:t>
            </a:r>
            <a:r>
              <a:rPr lang="en-US" dirty="0" err="1" smtClean="0">
                <a:solidFill>
                  <a:srgbClr val="000000"/>
                </a:solidFill>
              </a:rPr>
              <a:t>tRNA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Complementary base pairing.</a:t>
            </a:r>
          </a:p>
          <a:p>
            <a:r>
              <a:rPr lang="en-US" dirty="0" smtClean="0"/>
              <a:t>What are the 2 important sites on a molecule of </a:t>
            </a:r>
            <a:r>
              <a:rPr lang="en-US" dirty="0" err="1" smtClean="0"/>
              <a:t>tRNA</a:t>
            </a:r>
            <a:r>
              <a:rPr lang="en-US" dirty="0" smtClean="0"/>
              <a:t>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anti-codon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attachment site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60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34" y="444500"/>
            <a:ext cx="8724441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16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298450"/>
            <a:ext cx="8229600" cy="4525963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>
                <a:solidFill>
                  <a:srgbClr val="FF0000"/>
                </a:solidFill>
              </a:rPr>
              <a:t>influences</a:t>
            </a:r>
            <a:r>
              <a:rPr lang="en-US" dirty="0" smtClean="0"/>
              <a:t> gene expression?</a:t>
            </a:r>
          </a:p>
          <a:p>
            <a:r>
              <a:rPr lang="en-US" dirty="0" smtClean="0"/>
              <a:t>Intra and extra-cellular environmental factors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75" y="1689100"/>
            <a:ext cx="6778625" cy="483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07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0"/>
            <a:ext cx="8229600" cy="4525963"/>
          </a:xfrm>
        </p:spPr>
        <p:txBody>
          <a:bodyPr/>
          <a:lstStyle/>
          <a:p>
            <a:r>
              <a:rPr lang="en-US" sz="2800" dirty="0" smtClean="0"/>
              <a:t>What controls gene expression?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Regulation of both transcription and translation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45250" y="1462087"/>
            <a:ext cx="2209800" cy="2587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45250" y="3897312"/>
            <a:ext cx="2209800" cy="2587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137151" y="4525963"/>
            <a:ext cx="4006850" cy="2301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809625"/>
            <a:ext cx="9221697" cy="5932804"/>
            <a:chOff x="0" y="809625"/>
            <a:chExt cx="9221697" cy="5932804"/>
          </a:xfrm>
        </p:grpSpPr>
        <p:grpSp>
          <p:nvGrpSpPr>
            <p:cNvPr id="13" name="Group 12"/>
            <p:cNvGrpSpPr/>
            <p:nvPr/>
          </p:nvGrpSpPr>
          <p:grpSpPr>
            <a:xfrm>
              <a:off x="566827" y="809625"/>
              <a:ext cx="8654870" cy="5932804"/>
              <a:chOff x="566827" y="809625"/>
              <a:chExt cx="8654870" cy="593280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52604" y="809625"/>
                <a:ext cx="8169093" cy="5932804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566827" y="3146424"/>
                <a:ext cx="2667000" cy="8620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</a:rPr>
                  <a:t>Mature </a:t>
                </a:r>
              </a:p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</a:rPr>
                  <a:t>mRNA</a:t>
                </a:r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0" y="4525963"/>
              <a:ext cx="4676775" cy="23018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137151" y="4525963"/>
              <a:ext cx="4006849" cy="23018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6445250" y="2603500"/>
            <a:ext cx="2209800" cy="2698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6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7825"/>
            <a:ext cx="8229600" cy="4525963"/>
          </a:xfrm>
        </p:spPr>
        <p:txBody>
          <a:bodyPr/>
          <a:lstStyle/>
          <a:p>
            <a:r>
              <a:rPr lang="en-US" dirty="0" smtClean="0"/>
              <a:t>What is the process responsible to produce different protein from the same gene?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Alternative splicing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9110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90" y="251220"/>
            <a:ext cx="8579809" cy="41268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291" y="728204"/>
            <a:ext cx="89211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Primary</a:t>
            </a:r>
          </a:p>
          <a:p>
            <a:r>
              <a:rPr lang="en-US" sz="1400" dirty="0" smtClean="0"/>
              <a:t>transcript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63244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proteins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Simplest unit?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Amino acid</a:t>
            </a:r>
          </a:p>
          <a:p>
            <a:r>
              <a:rPr lang="en-US" dirty="0" smtClean="0"/>
              <a:t>How are they joined?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Peptide bond</a:t>
            </a:r>
          </a:p>
          <a:p>
            <a:r>
              <a:rPr lang="en-US" dirty="0" smtClean="0"/>
              <a:t>What type of bond is a peptide bond?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 strong covalent bond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Together, many amino acids joined by peptides bonds directly after translation form a ________________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37834" y="6046788"/>
            <a:ext cx="32547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polypeptide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94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of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help proteins to be held in a three dimensional shape?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Peptide bonds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Hydrogen bonds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Interactions between individual amino-acids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671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907" y="301625"/>
            <a:ext cx="8169093" cy="59328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45250" y="2095500"/>
            <a:ext cx="2209800" cy="2587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45250" y="954087"/>
            <a:ext cx="2209800" cy="2587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45250" y="3389312"/>
            <a:ext cx="2209800" cy="2587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74906" y="619125"/>
            <a:ext cx="2231843" cy="476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974906" y="1604961"/>
            <a:ext cx="2231843" cy="8239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14" name="Rounded Rectangle 13"/>
          <p:cNvSpPr/>
          <p:nvPr/>
        </p:nvSpPr>
        <p:spPr>
          <a:xfrm>
            <a:off x="5143500" y="3992563"/>
            <a:ext cx="3968750" cy="2301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0" y="3992563"/>
            <a:ext cx="4676775" cy="2301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7327" y="2751930"/>
            <a:ext cx="2667000" cy="862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Mature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mRNA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7327" y="2559842"/>
            <a:ext cx="2231843" cy="10541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445250" y="6149765"/>
            <a:ext cx="1385796" cy="24257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7560360" y="5677358"/>
            <a:ext cx="1390650" cy="1114142"/>
            <a:chOff x="5054600" y="3486150"/>
            <a:chExt cx="2886076" cy="245399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54600" y="3486150"/>
              <a:ext cx="2717800" cy="15748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7670866">
              <a:off x="6511926" y="4511392"/>
              <a:ext cx="1676400" cy="1181100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>
            <a:xfrm>
              <a:off x="6492875" y="4349750"/>
              <a:ext cx="857250" cy="9048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6638084" y="4222752"/>
            <a:ext cx="2231843" cy="14307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Mature 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protein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715124" y="4320839"/>
            <a:ext cx="2231843" cy="14061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296025" y="4232059"/>
            <a:ext cx="2816225" cy="2587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57327" y="5497303"/>
            <a:ext cx="2667000" cy="862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Polypeptide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4906" y="5511955"/>
            <a:ext cx="2231843" cy="8239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-1566955" y="2559842"/>
            <a:ext cx="9112250" cy="2635249"/>
          </a:xfrm>
          <a:prstGeom prst="rect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296025" y="5923912"/>
            <a:ext cx="1385796" cy="24257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7560360" y="5677358"/>
            <a:ext cx="1390650" cy="1114142"/>
            <a:chOff x="5054600" y="3486150"/>
            <a:chExt cx="2886076" cy="2453992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54600" y="3486150"/>
              <a:ext cx="2717800" cy="157480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7670866">
              <a:off x="6511926" y="4511392"/>
              <a:ext cx="1676400" cy="1181100"/>
            </a:xfrm>
            <a:prstGeom prst="rect">
              <a:avLst/>
            </a:prstGeom>
          </p:spPr>
        </p:pic>
      </p:grpSp>
      <p:sp>
        <p:nvSpPr>
          <p:cNvPr id="41" name="Rectangle 40"/>
          <p:cNvSpPr/>
          <p:nvPr/>
        </p:nvSpPr>
        <p:spPr>
          <a:xfrm>
            <a:off x="6874763" y="4913674"/>
            <a:ext cx="2667000" cy="862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Protein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137468" y="4913674"/>
            <a:ext cx="2231843" cy="8239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88896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4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" y="0"/>
            <a:ext cx="758952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04000" y="1841500"/>
            <a:ext cx="23018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Examples of other interactions between individual amino acids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73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separate and identify proteins from cell extracts?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197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separate and identify proteins from cell extracts?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87" y="127000"/>
            <a:ext cx="8440913" cy="63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00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0" y="0"/>
            <a:ext cx="3743325" cy="61523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06875" y="630793"/>
            <a:ext cx="8572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41900" y="636111"/>
            <a:ext cx="8572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94299" y="121761"/>
            <a:ext cx="1184275" cy="5090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37199" y="636111"/>
            <a:ext cx="1184275" cy="5909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87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determines the phenotype?</a:t>
            </a:r>
            <a:br>
              <a:rPr lang="en-US" dirty="0" smtClean="0"/>
            </a:br>
            <a:r>
              <a:rPr lang="en-US" dirty="0" smtClean="0"/>
              <a:t>(X2)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proteins produced as a result of gene expression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Environmental factors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526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Mutations and genetic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outcome of a mutation?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DNA nucleotide sequence is altered. </a:t>
            </a:r>
          </a:p>
          <a:p>
            <a:r>
              <a:rPr lang="en-US" dirty="0" smtClean="0"/>
              <a:t>What can be the effect of altered DNA sequence?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 protein or altered protein is being </a:t>
            </a:r>
            <a:r>
              <a:rPr lang="en-US" dirty="0" err="1" smtClean="0">
                <a:solidFill>
                  <a:srgbClr val="FF0000"/>
                </a:solidFill>
              </a:rPr>
              <a:t>synthesised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smtClean="0"/>
              <a:t>This is the cause of genetic </a:t>
            </a:r>
            <a:r>
              <a:rPr lang="en-US" dirty="0" smtClean="0"/>
              <a:t>disorders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2673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2 main types of mutation?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Single gene mutation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Chromosome structure mutations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04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gene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75675" cy="4525963"/>
          </a:xfrm>
        </p:spPr>
        <p:txBody>
          <a:bodyPr/>
          <a:lstStyle/>
          <a:p>
            <a:r>
              <a:rPr lang="en-US" dirty="0" smtClean="0"/>
              <a:t>What causes them?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Substitution        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Insertion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Deletion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12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006" y="2464292"/>
            <a:ext cx="8497889" cy="1143000"/>
          </a:xfrm>
        </p:spPr>
        <p:txBody>
          <a:bodyPr/>
          <a:lstStyle/>
          <a:p>
            <a:pPr algn="l"/>
            <a:r>
              <a:rPr lang="en-US" sz="3200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1/Substitution</a:t>
            </a:r>
            <a:r>
              <a:rPr lang="en-US" sz="3200" dirty="0" smtClean="0">
                <a:latin typeface="Comic Sans MS"/>
                <a:cs typeface="Comic Sans MS"/>
              </a:rPr>
              <a:t/>
            </a:r>
            <a:br>
              <a:rPr lang="en-US" sz="3200" dirty="0" smtClean="0">
                <a:latin typeface="Comic Sans MS"/>
                <a:cs typeface="Comic Sans MS"/>
              </a:rPr>
            </a:br>
            <a:r>
              <a:rPr lang="en-US" sz="3200" dirty="0" smtClean="0">
                <a:latin typeface="Comic Sans MS"/>
                <a:cs typeface="Comic Sans MS"/>
              </a:rPr>
              <a:t/>
            </a:r>
            <a:br>
              <a:rPr lang="en-US" sz="3200" dirty="0" smtClean="0">
                <a:latin typeface="Comic Sans MS"/>
                <a:cs typeface="Comic Sans MS"/>
              </a:rPr>
            </a:br>
            <a:r>
              <a:rPr lang="en-US" sz="3200" dirty="0">
                <a:latin typeface="Comic Sans MS"/>
                <a:cs typeface="Comic Sans MS"/>
              </a:rPr>
              <a:t>	</a:t>
            </a:r>
            <a:r>
              <a:rPr lang="en-US" sz="3200" dirty="0" smtClean="0">
                <a:latin typeface="Comic Sans MS"/>
                <a:cs typeface="Comic Sans MS"/>
              </a:rPr>
              <a:t>-</a:t>
            </a:r>
            <a:r>
              <a:rPr lang="en-US" sz="3200" dirty="0" smtClean="0">
                <a:solidFill>
                  <a:srgbClr val="FF0000"/>
                </a:solidFill>
                <a:latin typeface="Comic Sans MS"/>
                <a:cs typeface="Comic Sans MS"/>
              </a:rPr>
              <a:t>Missense</a:t>
            </a:r>
            <a:r>
              <a:rPr lang="en-US" sz="3200" dirty="0" smtClean="0">
                <a:latin typeface="Comic Sans MS"/>
                <a:cs typeface="Comic Sans MS"/>
              </a:rPr>
              <a:t>: one amino acid changed for another</a:t>
            </a:r>
            <a:br>
              <a:rPr lang="en-US" sz="3200" dirty="0" smtClean="0">
                <a:latin typeface="Comic Sans MS"/>
                <a:cs typeface="Comic Sans MS"/>
              </a:rPr>
            </a:br>
            <a:r>
              <a:rPr lang="en-US" sz="3200" dirty="0" smtClean="0">
                <a:latin typeface="Comic Sans MS"/>
                <a:cs typeface="Comic Sans MS"/>
              </a:rPr>
              <a:t/>
            </a:r>
            <a:br>
              <a:rPr lang="en-US" sz="3200" dirty="0" smtClean="0">
                <a:latin typeface="Comic Sans MS"/>
                <a:cs typeface="Comic Sans MS"/>
              </a:rPr>
            </a:br>
            <a:r>
              <a:rPr lang="en-US" sz="3200" dirty="0" smtClean="0">
                <a:latin typeface="Comic Sans MS"/>
                <a:cs typeface="Comic Sans MS"/>
              </a:rPr>
              <a:t>	- </a:t>
            </a:r>
            <a:r>
              <a:rPr lang="en-US" sz="3200" dirty="0" smtClean="0">
                <a:solidFill>
                  <a:srgbClr val="FF0000"/>
                </a:solidFill>
                <a:latin typeface="Comic Sans MS"/>
                <a:cs typeface="Comic Sans MS"/>
              </a:rPr>
              <a:t>Nonsense</a:t>
            </a:r>
            <a:r>
              <a:rPr lang="en-US" sz="3200" dirty="0" smtClean="0">
                <a:latin typeface="Comic Sans MS"/>
                <a:cs typeface="Comic Sans MS"/>
              </a:rPr>
              <a:t>: results in premature stop codon</a:t>
            </a:r>
            <a:br>
              <a:rPr lang="en-US" sz="3200" dirty="0" smtClean="0">
                <a:latin typeface="Comic Sans MS"/>
                <a:cs typeface="Comic Sans MS"/>
              </a:rPr>
            </a:br>
            <a:r>
              <a:rPr lang="en-US" sz="3200" dirty="0" smtClean="0">
                <a:latin typeface="Comic Sans MS"/>
                <a:cs typeface="Comic Sans MS"/>
              </a:rPr>
              <a:t/>
            </a:r>
            <a:br>
              <a:rPr lang="en-US" sz="3200" dirty="0" smtClean="0">
                <a:latin typeface="Comic Sans MS"/>
                <a:cs typeface="Comic Sans MS"/>
              </a:rPr>
            </a:br>
            <a:r>
              <a:rPr lang="en-US" sz="3200" dirty="0" smtClean="0">
                <a:latin typeface="Comic Sans MS"/>
                <a:cs typeface="Comic Sans MS"/>
              </a:rPr>
              <a:t>	- </a:t>
            </a:r>
            <a:r>
              <a:rPr lang="en-US" sz="3200" dirty="0" smtClean="0">
                <a:solidFill>
                  <a:srgbClr val="FF0000"/>
                </a:solidFill>
                <a:latin typeface="Comic Sans MS"/>
                <a:cs typeface="Comic Sans MS"/>
              </a:rPr>
              <a:t>Splice-site</a:t>
            </a:r>
            <a:r>
              <a:rPr lang="en-US" sz="3200" dirty="0" smtClean="0">
                <a:latin typeface="Comic Sans MS"/>
                <a:cs typeface="Comic Sans MS"/>
              </a:rPr>
              <a:t>: some intron being retained and/or some exon not being included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29663"/>
            <a:ext cx="8229600" cy="39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dirty="0" smtClean="0">
                <a:latin typeface="Comic Sans MS"/>
                <a:cs typeface="Comic Sans MS"/>
              </a:rPr>
              <a:t>Single gene mutations</a:t>
            </a:r>
            <a:endParaRPr lang="en-US" sz="32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51277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525"/>
            <a:ext cx="9144000" cy="48539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74538" y="1349852"/>
            <a:ext cx="3069462" cy="399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31571" y="879183"/>
            <a:ext cx="1642967" cy="47066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48602" y="879183"/>
            <a:ext cx="1642967" cy="47066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06365" y="852540"/>
            <a:ext cx="1625206" cy="38097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87884" y="75914"/>
            <a:ext cx="3381429" cy="52322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Substitution mutation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2519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6945128" y="4575841"/>
            <a:ext cx="1975599" cy="533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Folding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907" y="301625"/>
            <a:ext cx="8169093" cy="59328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45250" y="2095500"/>
            <a:ext cx="2209800" cy="2587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45250" y="954087"/>
            <a:ext cx="2209800" cy="2587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45250" y="3389312"/>
            <a:ext cx="2209800" cy="2587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143500" y="3992563"/>
            <a:ext cx="3968750" cy="2301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0" y="3992563"/>
            <a:ext cx="4676775" cy="2301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7327" y="2751930"/>
            <a:ext cx="2667000" cy="862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Mature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mRNA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64250" y="1235629"/>
            <a:ext cx="2157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Transcription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92567" y="1095375"/>
            <a:ext cx="2877360" cy="8239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Name of process?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1089025" y="4903447"/>
            <a:ext cx="1864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Translation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6967" y="4714017"/>
            <a:ext cx="2877360" cy="8239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Name of process?</a:t>
            </a:r>
            <a:endParaRPr lang="en-US" sz="2800" dirty="0"/>
          </a:p>
        </p:txBody>
      </p:sp>
      <p:sp>
        <p:nvSpPr>
          <p:cNvPr id="3" name="Right Arrow 2"/>
          <p:cNvSpPr/>
          <p:nvPr/>
        </p:nvSpPr>
        <p:spPr>
          <a:xfrm>
            <a:off x="3424326" y="5125974"/>
            <a:ext cx="667225" cy="30069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115050" y="1996923"/>
            <a:ext cx="1326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Splicing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64250" y="2108186"/>
            <a:ext cx="2877360" cy="8239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Name of process?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757327" y="5497303"/>
            <a:ext cx="2667000" cy="862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Polypeptide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445250" y="6149765"/>
            <a:ext cx="1385796" cy="24257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7560360" y="5677358"/>
            <a:ext cx="1390650" cy="1114142"/>
            <a:chOff x="5054600" y="3486150"/>
            <a:chExt cx="2886076" cy="2453992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54600" y="3486150"/>
              <a:ext cx="2717800" cy="157480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7670866">
              <a:off x="6511926" y="4511392"/>
              <a:ext cx="1676400" cy="1181100"/>
            </a:xfrm>
            <a:prstGeom prst="rect">
              <a:avLst/>
            </a:prstGeom>
          </p:spPr>
        </p:pic>
        <p:cxnSp>
          <p:nvCxnSpPr>
            <p:cNvPr id="39" name="Straight Connector 38"/>
            <p:cNvCxnSpPr/>
            <p:nvPr/>
          </p:nvCxnSpPr>
          <p:spPr>
            <a:xfrm>
              <a:off x="6492875" y="4349750"/>
              <a:ext cx="857250" cy="9048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/>
          <p:cNvSpPr/>
          <p:nvPr/>
        </p:nvSpPr>
        <p:spPr>
          <a:xfrm>
            <a:off x="6638084" y="4222752"/>
            <a:ext cx="2231843" cy="14307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Mature 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protein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715124" y="4320839"/>
            <a:ext cx="2231843" cy="14061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296025" y="4232059"/>
            <a:ext cx="2816225" cy="2587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296025" y="5923912"/>
            <a:ext cx="1385796" cy="24257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7560360" y="5677358"/>
            <a:ext cx="1390650" cy="1114142"/>
            <a:chOff x="5054600" y="3486150"/>
            <a:chExt cx="2886076" cy="2453992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54600" y="3486150"/>
              <a:ext cx="2717800" cy="157480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7670866">
              <a:off x="6511926" y="4511392"/>
              <a:ext cx="1676400" cy="1181100"/>
            </a:xfrm>
            <a:prstGeom prst="rect">
              <a:avLst/>
            </a:prstGeom>
          </p:spPr>
        </p:pic>
      </p:grpSp>
      <p:sp>
        <p:nvSpPr>
          <p:cNvPr id="47" name="Rectangle 46"/>
          <p:cNvSpPr/>
          <p:nvPr/>
        </p:nvSpPr>
        <p:spPr>
          <a:xfrm>
            <a:off x="7251400" y="5271416"/>
            <a:ext cx="1975599" cy="533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Protein</a:t>
            </a:r>
          </a:p>
        </p:txBody>
      </p:sp>
      <p:sp>
        <p:nvSpPr>
          <p:cNvPr id="50" name="Right Arrow 49"/>
          <p:cNvSpPr/>
          <p:nvPr/>
        </p:nvSpPr>
        <p:spPr>
          <a:xfrm rot="5665468">
            <a:off x="6655329" y="5481086"/>
            <a:ext cx="828435" cy="30069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588398" y="4641837"/>
            <a:ext cx="1274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Folding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043367" y="4382937"/>
            <a:ext cx="2877360" cy="8239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Name of process?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12397" y="4229687"/>
            <a:ext cx="9112250" cy="2635249"/>
          </a:xfrm>
          <a:prstGeom prst="rect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55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6" grpId="0" animBg="1"/>
      <p:bldP spid="4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-258399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412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11" y="910197"/>
            <a:ext cx="8497889" cy="1143000"/>
          </a:xfrm>
        </p:spPr>
        <p:txBody>
          <a:bodyPr/>
          <a:lstStyle/>
          <a:p>
            <a:pPr algn="l"/>
            <a:r>
              <a:rPr lang="en-US" sz="3200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2/ Insertion/deletion</a:t>
            </a:r>
            <a:r>
              <a:rPr lang="en-US" sz="3200" dirty="0" smtClean="0">
                <a:latin typeface="Comic Sans MS"/>
                <a:cs typeface="Comic Sans MS"/>
              </a:rPr>
              <a:t/>
            </a:r>
            <a:br>
              <a:rPr lang="en-US" sz="3200" dirty="0" smtClean="0">
                <a:latin typeface="Comic Sans MS"/>
                <a:cs typeface="Comic Sans MS"/>
              </a:rPr>
            </a:br>
            <a:r>
              <a:rPr lang="en-US" sz="3200" dirty="0" smtClean="0">
                <a:latin typeface="Comic Sans MS"/>
                <a:cs typeface="Comic Sans MS"/>
              </a:rPr>
              <a:t/>
            </a:r>
            <a:br>
              <a:rPr lang="en-US" sz="3200" dirty="0" smtClean="0">
                <a:latin typeface="Comic Sans MS"/>
                <a:cs typeface="Comic Sans MS"/>
              </a:rPr>
            </a:br>
            <a:r>
              <a:rPr lang="en-US" sz="3200" dirty="0">
                <a:latin typeface="Comic Sans MS"/>
                <a:cs typeface="Comic Sans MS"/>
              </a:rPr>
              <a:t>	</a:t>
            </a:r>
            <a:r>
              <a:rPr lang="en-US" sz="3200" dirty="0" smtClean="0">
                <a:latin typeface="Comic Sans MS"/>
                <a:cs typeface="Comic Sans MS"/>
              </a:rPr>
              <a:t> Results (mostly) in </a:t>
            </a:r>
            <a:r>
              <a:rPr lang="en-US" sz="3200" dirty="0" err="1" smtClean="0">
                <a:latin typeface="Comic Sans MS"/>
                <a:cs typeface="Comic Sans MS"/>
              </a:rPr>
              <a:t>frameshift</a:t>
            </a:r>
            <a:r>
              <a:rPr lang="en-US" sz="3200" dirty="0" smtClean="0">
                <a:latin typeface="Comic Sans MS"/>
                <a:cs typeface="Comic Sans MS"/>
              </a:rPr>
              <a:t> mutations.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29663"/>
            <a:ext cx="8229600" cy="39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dirty="0" smtClean="0">
                <a:latin typeface="Comic Sans MS"/>
                <a:cs typeface="Comic Sans MS"/>
              </a:rPr>
              <a:t>Single gene mutations</a:t>
            </a:r>
            <a:endParaRPr lang="en-US" sz="3200" dirty="0">
              <a:latin typeface="Comic Sans MS"/>
              <a:cs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11643"/>
            <a:ext cx="7607300" cy="260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5308" y="4431390"/>
            <a:ext cx="8143788" cy="11899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11" y="910197"/>
            <a:ext cx="8497889" cy="1143000"/>
          </a:xfrm>
        </p:spPr>
        <p:txBody>
          <a:bodyPr/>
          <a:lstStyle/>
          <a:p>
            <a:pPr algn="l"/>
            <a:r>
              <a:rPr lang="en-US" sz="3200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2/ Insertion/deletion</a:t>
            </a:r>
            <a:r>
              <a:rPr lang="en-US" sz="3200" dirty="0" smtClean="0">
                <a:latin typeface="Comic Sans MS"/>
                <a:cs typeface="Comic Sans MS"/>
              </a:rPr>
              <a:t/>
            </a:r>
            <a:br>
              <a:rPr lang="en-US" sz="3200" dirty="0" smtClean="0">
                <a:latin typeface="Comic Sans MS"/>
                <a:cs typeface="Comic Sans MS"/>
              </a:rPr>
            </a:br>
            <a:r>
              <a:rPr lang="en-US" sz="3200" dirty="0" smtClean="0">
                <a:latin typeface="Comic Sans MS"/>
                <a:cs typeface="Comic Sans MS"/>
              </a:rPr>
              <a:t/>
            </a:r>
            <a:br>
              <a:rPr lang="en-US" sz="3200" dirty="0" smtClean="0">
                <a:latin typeface="Comic Sans MS"/>
                <a:cs typeface="Comic Sans MS"/>
              </a:rPr>
            </a:br>
            <a:r>
              <a:rPr lang="en-US" sz="3200" dirty="0">
                <a:latin typeface="Comic Sans MS"/>
                <a:cs typeface="Comic Sans MS"/>
              </a:rPr>
              <a:t>	</a:t>
            </a:r>
            <a:r>
              <a:rPr lang="en-US" sz="3200" dirty="0" smtClean="0">
                <a:latin typeface="Comic Sans MS"/>
                <a:cs typeface="Comic Sans MS"/>
              </a:rPr>
              <a:t> Results (mostly) in </a:t>
            </a:r>
            <a:r>
              <a:rPr lang="en-US" sz="3200" dirty="0" err="1" smtClean="0">
                <a:latin typeface="Comic Sans MS"/>
                <a:cs typeface="Comic Sans MS"/>
              </a:rPr>
              <a:t>frameshift</a:t>
            </a:r>
            <a:r>
              <a:rPr lang="en-US" sz="3200" dirty="0" smtClean="0">
                <a:latin typeface="Comic Sans MS"/>
                <a:cs typeface="Comic Sans MS"/>
              </a:rPr>
              <a:t> mutations.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29663"/>
            <a:ext cx="8229600" cy="39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dirty="0" smtClean="0">
                <a:latin typeface="Comic Sans MS"/>
                <a:cs typeface="Comic Sans MS"/>
              </a:rPr>
              <a:t>Single gene mutations</a:t>
            </a:r>
            <a:endParaRPr lang="en-US" sz="3200" dirty="0">
              <a:latin typeface="Comic Sans MS"/>
              <a:cs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11643"/>
            <a:ext cx="7607300" cy="260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5308" y="4431390"/>
            <a:ext cx="8143788" cy="11899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In what circumstances does an insertion or a deletion not result in a </a:t>
            </a:r>
            <a:r>
              <a:rPr lang="en-US" sz="3200" dirty="0" err="1" smtClean="0">
                <a:solidFill>
                  <a:schemeClr val="tx1"/>
                </a:solidFill>
              </a:rPr>
              <a:t>frameshift</a:t>
            </a:r>
            <a:r>
              <a:rPr lang="en-US" sz="3200" dirty="0" smtClean="0">
                <a:solidFill>
                  <a:schemeClr val="tx1"/>
                </a:solidFill>
              </a:rPr>
              <a:t>?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362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481013"/>
            <a:ext cx="8102600" cy="6083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Insertion/deletion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148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644826"/>
            <a:ext cx="69723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0483" y="106567"/>
            <a:ext cx="2480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Type of mutation?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88518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 structure mutation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ways that the structure of a chromosome can be altered:</a:t>
            </a:r>
          </a:p>
          <a:p>
            <a:pPr lvl="1"/>
            <a:r>
              <a:rPr lang="en-US" dirty="0" smtClean="0"/>
              <a:t>Deletion</a:t>
            </a:r>
          </a:p>
          <a:p>
            <a:pPr lvl="1"/>
            <a:r>
              <a:rPr lang="en-US" dirty="0" smtClean="0"/>
              <a:t>Duplication</a:t>
            </a:r>
          </a:p>
          <a:p>
            <a:pPr lvl="1"/>
            <a:r>
              <a:rPr lang="en-US" dirty="0" smtClean="0"/>
              <a:t>Inversion</a:t>
            </a:r>
          </a:p>
          <a:p>
            <a:pPr lvl="1"/>
            <a:r>
              <a:rPr lang="en-US" dirty="0" smtClean="0"/>
              <a:t>Translocation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203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1" y="2346960"/>
            <a:ext cx="9144000" cy="27330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057400"/>
            <a:ext cx="9001125" cy="371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69417" y="2439179"/>
            <a:ext cx="1893888" cy="2498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89329" y="1263650"/>
            <a:ext cx="20874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Duplication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6759" y="352425"/>
            <a:ext cx="24416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Translocation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4261" y="2428875"/>
            <a:ext cx="8872022" cy="552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670049" y="316731"/>
            <a:ext cx="17229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Inversion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2875" y="317500"/>
            <a:ext cx="16003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Deletion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731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4398 C -0.09167 0.05347 -0.18143 0.06296 -0.24653 0.04861 C -0.31163 0.03426 -0.36163 -0.05046 -0.39236 -0.04166 C -0.42309 -0.03287 -0.42413 0.07801 -0.43056 0.10185 " pathEditMode="relative" ptsTypes="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62 0.00949 C -0.07462 0.09748 -0.05362 0.18569 -0.0689 0.23524 C -0.08417 0.28479 -0.1607 0.29498 -0.18726 0.30632 C -0.21381 0.3179 -0.22145 0.30377 -0.22804 0.30331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0" y="154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0.04839 C -0.01996 0.12526 -0.04998 0.20236 -0.02829 0.24566 C -0.00642 0.28896 0.10326 0.29775 0.1411 0.30771 C 0.1791 0.3179 0.19004 0.30563 0.19976 0.30516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3" y="134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5928E-6 0.0044 C -0.00486 0.07826 -0.00954 0.15212 0.00347 0.18268 C 0.01649 0.21325 0.06561 0.18662 0.0781 0.18732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9" y="104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5382"/>
            <a:ext cx="8229600" cy="1143000"/>
          </a:xfrm>
        </p:spPr>
        <p:txBody>
          <a:bodyPr/>
          <a:lstStyle/>
          <a:p>
            <a:r>
              <a:rPr lang="en-US" dirty="0" smtClean="0"/>
              <a:t>How do the effect of single gene mutation and chromosomal mutation compare?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75" y="2457450"/>
            <a:ext cx="8229600" cy="38131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Single gene mutations have an effect on the structure and function of proteins. This effect can be limited.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Chromosomal mutations result in substantial changes often lethal for the organism.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4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8450"/>
            <a:ext cx="8229600" cy="6448425"/>
          </a:xfrm>
        </p:spPr>
        <p:txBody>
          <a:bodyPr/>
          <a:lstStyle/>
          <a:p>
            <a:r>
              <a:rPr lang="en-US" dirty="0" smtClean="0"/>
              <a:t>What is the difference in requirements for DNA and RNA synthesis?</a:t>
            </a:r>
          </a:p>
          <a:p>
            <a:r>
              <a:rPr lang="en-US" dirty="0" smtClean="0"/>
              <a:t>Different enzymes: DNA and RNA polymerases</a:t>
            </a:r>
          </a:p>
          <a:p>
            <a:r>
              <a:rPr lang="en-US" dirty="0" smtClean="0"/>
              <a:t>DNA polymerase </a:t>
            </a:r>
            <a:r>
              <a:rPr lang="en-US" dirty="0" smtClean="0">
                <a:solidFill>
                  <a:srgbClr val="FF0000"/>
                </a:solidFill>
              </a:rPr>
              <a:t>cannot</a:t>
            </a:r>
            <a:r>
              <a:rPr lang="en-US" dirty="0" smtClean="0"/>
              <a:t> unwind and unzip double stranded DNA on its own, RNA polymerase </a:t>
            </a:r>
            <a:r>
              <a:rPr lang="en-US" dirty="0" smtClean="0">
                <a:solidFill>
                  <a:srgbClr val="FF0000"/>
                </a:solidFill>
              </a:rPr>
              <a:t>can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One in 4 </a:t>
            </a:r>
            <a:r>
              <a:rPr lang="en-US" dirty="0" smtClean="0">
                <a:solidFill>
                  <a:srgbClr val="FF0000"/>
                </a:solidFill>
              </a:rPr>
              <a:t>nucleotide</a:t>
            </a:r>
            <a:r>
              <a:rPr lang="en-US" dirty="0" smtClean="0"/>
              <a:t>s are different: Nucleotide carrying </a:t>
            </a:r>
            <a:r>
              <a:rPr lang="en-US" dirty="0" smtClean="0">
                <a:solidFill>
                  <a:srgbClr val="FF0000"/>
                </a:solidFill>
              </a:rPr>
              <a:t>thymine for DNA </a:t>
            </a:r>
            <a:r>
              <a:rPr lang="en-US" dirty="0" smtClean="0"/>
              <a:t>is replaced by a nucleotide carrying </a:t>
            </a:r>
            <a:r>
              <a:rPr lang="en-US" dirty="0" smtClean="0">
                <a:solidFill>
                  <a:srgbClr val="FF0000"/>
                </a:solidFill>
              </a:rPr>
              <a:t>uracil in RNA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strand produced remains bound to the template in DNA synthesis, the strand produced is free in the cytoplasm.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974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50" y="266700"/>
            <a:ext cx="8229600" cy="4525963"/>
          </a:xfrm>
        </p:spPr>
        <p:txBody>
          <a:bodyPr/>
          <a:lstStyle/>
          <a:p>
            <a:r>
              <a:rPr lang="en-US" dirty="0" smtClean="0"/>
              <a:t>What are the similarities between DNA and RNA synthesis?</a:t>
            </a:r>
          </a:p>
          <a:p>
            <a:r>
              <a:rPr lang="en-US" dirty="0" smtClean="0"/>
              <a:t>Both require a polymerase enzyme, albeit a different type</a:t>
            </a:r>
          </a:p>
          <a:p>
            <a:r>
              <a:rPr lang="en-US" dirty="0" smtClean="0"/>
              <a:t>Both require free nucleotides</a:t>
            </a:r>
          </a:p>
          <a:p>
            <a:r>
              <a:rPr lang="en-US" dirty="0" smtClean="0"/>
              <a:t>Both require ATP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652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Transcription</a:t>
            </a:r>
          </a:p>
          <a:p>
            <a:r>
              <a:rPr lang="en-US" dirty="0" smtClean="0">
                <a:hlinkClick r:id="rId2"/>
              </a:rPr>
              <a:t>http://</a:t>
            </a:r>
            <a:r>
              <a:rPr lang="en-US" dirty="0" err="1" smtClean="0">
                <a:hlinkClick r:id="rId2"/>
              </a:rPr>
              <a:t>www.educationscotland.gov.uk</a:t>
            </a:r>
            <a:r>
              <a:rPr lang="en-US" dirty="0" smtClean="0">
                <a:hlinkClick r:id="rId2"/>
              </a:rPr>
              <a:t>/</a:t>
            </a:r>
            <a:r>
              <a:rPr lang="en-US" dirty="0" err="1" smtClean="0">
                <a:hlinkClick r:id="rId2"/>
              </a:rPr>
              <a:t>highersciences</a:t>
            </a:r>
            <a:r>
              <a:rPr lang="en-US" dirty="0" smtClean="0">
                <a:hlinkClick r:id="rId2"/>
              </a:rPr>
              <a:t>/</a:t>
            </a:r>
            <a:r>
              <a:rPr lang="en-US" dirty="0" err="1" smtClean="0">
                <a:hlinkClick r:id="rId2"/>
              </a:rPr>
              <a:t>humanbiology</a:t>
            </a:r>
            <a:r>
              <a:rPr lang="en-US" dirty="0" smtClean="0">
                <a:hlinkClick r:id="rId2"/>
              </a:rPr>
              <a:t>/animations/</a:t>
            </a:r>
            <a:r>
              <a:rPr lang="en-US" dirty="0" err="1" smtClean="0">
                <a:hlinkClick r:id="rId2"/>
              </a:rPr>
              <a:t>transcription.asp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783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</a:p>
          <a:p>
            <a:r>
              <a:rPr lang="en-US" dirty="0" smtClean="0">
                <a:hlinkClick r:id="rId2"/>
              </a:rPr>
              <a:t>http://</a:t>
            </a:r>
            <a:r>
              <a:rPr lang="en-US" dirty="0" err="1" smtClean="0">
                <a:hlinkClick r:id="rId2"/>
              </a:rPr>
              <a:t>www.educationscotland.gov.uk</a:t>
            </a:r>
            <a:r>
              <a:rPr lang="en-US" dirty="0" smtClean="0">
                <a:hlinkClick r:id="rId2"/>
              </a:rPr>
              <a:t>/</a:t>
            </a:r>
            <a:r>
              <a:rPr lang="en-US" dirty="0" err="1" smtClean="0">
                <a:hlinkClick r:id="rId2"/>
              </a:rPr>
              <a:t>highersciences</a:t>
            </a:r>
            <a:r>
              <a:rPr lang="en-US" dirty="0" smtClean="0">
                <a:hlinkClick r:id="rId2"/>
              </a:rPr>
              <a:t>/</a:t>
            </a:r>
            <a:r>
              <a:rPr lang="en-US" dirty="0" err="1" smtClean="0">
                <a:hlinkClick r:id="rId2"/>
              </a:rPr>
              <a:t>humanbiology</a:t>
            </a:r>
            <a:r>
              <a:rPr lang="en-US" dirty="0" smtClean="0">
                <a:hlinkClick r:id="rId2"/>
              </a:rPr>
              <a:t>/animations/</a:t>
            </a:r>
            <a:r>
              <a:rPr lang="en-US" dirty="0" err="1" smtClean="0">
                <a:hlinkClick r:id="rId2"/>
              </a:rPr>
              <a:t>translation.asp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438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8950"/>
            <a:ext cx="8229600" cy="4525963"/>
          </a:xfrm>
        </p:spPr>
        <p:txBody>
          <a:bodyPr/>
          <a:lstStyle/>
          <a:p>
            <a:r>
              <a:rPr lang="en-US" dirty="0" smtClean="0"/>
              <a:t>Characteristics of RNA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 RNA is single stranded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 RNA contains uracil instead of thymine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 RNA contains the sugar ribose rather than </a:t>
            </a:r>
            <a:r>
              <a:rPr lang="en-US" dirty="0" err="1" smtClean="0">
                <a:solidFill>
                  <a:srgbClr val="FF0000"/>
                </a:solidFill>
              </a:rPr>
              <a:t>deoxyribose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664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types of RNAs du you remember?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RNA</a:t>
            </a:r>
          </a:p>
          <a:p>
            <a:r>
              <a:rPr lang="en-US" dirty="0" err="1"/>
              <a:t>r</a:t>
            </a:r>
            <a:r>
              <a:rPr lang="en-US" dirty="0" err="1" smtClean="0"/>
              <a:t>RNA</a:t>
            </a:r>
            <a:endParaRPr lang="en-US" dirty="0" smtClean="0"/>
          </a:p>
          <a:p>
            <a:r>
              <a:rPr lang="en-US" dirty="0" err="1"/>
              <a:t>t</a:t>
            </a:r>
            <a:r>
              <a:rPr lang="en-US" dirty="0" err="1" smtClean="0"/>
              <a:t>RNA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71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325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What is the function of mRNA?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Involved in transcription, carries a copy of the DNA code from the nucleus to the ribosome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What is the function of </a:t>
            </a:r>
            <a:r>
              <a:rPr lang="en-US" dirty="0" err="1" smtClean="0">
                <a:solidFill>
                  <a:srgbClr val="000000"/>
                </a:solidFill>
              </a:rPr>
              <a:t>rRNA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Associates with certain proteins to form ribosomes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235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325"/>
            <a:ext cx="8229600" cy="4525963"/>
          </a:xfrm>
        </p:spPr>
        <p:txBody>
          <a:bodyPr/>
          <a:lstStyle/>
          <a:p>
            <a:r>
              <a:rPr lang="en-US" dirty="0" smtClean="0"/>
              <a:t>What is the function </a:t>
            </a:r>
            <a:r>
              <a:rPr lang="en-US" dirty="0" err="1" smtClean="0"/>
              <a:t>tRNA</a:t>
            </a:r>
            <a:r>
              <a:rPr lang="en-US" dirty="0" smtClean="0"/>
              <a:t>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Involved in translation, each </a:t>
            </a:r>
            <a:r>
              <a:rPr lang="en-US" dirty="0" err="1" smtClean="0">
                <a:solidFill>
                  <a:srgbClr val="FF0000"/>
                </a:solidFill>
              </a:rPr>
              <a:t>tRNA</a:t>
            </a:r>
            <a:r>
              <a:rPr lang="en-US" dirty="0" smtClean="0">
                <a:solidFill>
                  <a:srgbClr val="FF0000"/>
                </a:solidFill>
              </a:rPr>
              <a:t> carries a specific amino-acid.</a:t>
            </a:r>
          </a:p>
        </p:txBody>
      </p:sp>
    </p:spTree>
    <p:extLst>
      <p:ext uri="{BB962C8B-B14F-4D97-AF65-F5344CB8AC3E}">
        <p14:creationId xmlns:p14="http://schemas.microsoft.com/office/powerpoint/2010/main" val="2936492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resentation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Presentation10.pot</Template>
  <TotalTime>2224</TotalTime>
  <Words>711</Words>
  <Application>Microsoft Macintosh PowerPoint</Application>
  <PresentationFormat>On-screen Show (4:3)</PresentationFormat>
  <Paragraphs>158</Paragraphs>
  <Slides>39</Slides>
  <Notes>0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Presentation10</vt:lpstr>
      <vt:lpstr>Gene expression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many types of RNAs du you remember?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Structure of proteins </vt:lpstr>
      <vt:lpstr>Shape of proteins</vt:lpstr>
      <vt:lpstr>PowerPoint Presentation</vt:lpstr>
      <vt:lpstr>How do you separate and identify proteins from cell extracts?</vt:lpstr>
      <vt:lpstr>How do you separate and identify proteins from cell extracts?</vt:lpstr>
      <vt:lpstr>PowerPoint Presentation</vt:lpstr>
      <vt:lpstr>What determines the phenotype? (X2)</vt:lpstr>
      <vt:lpstr>Mutations and genetic disorders</vt:lpstr>
      <vt:lpstr>PowerPoint Presentation</vt:lpstr>
      <vt:lpstr>Single gene mutations</vt:lpstr>
      <vt:lpstr>1/Substitution   -Missense: one amino acid changed for another   - Nonsense: results in premature stop codon   - Splice-site: some intron being retained and/or some exon not being included</vt:lpstr>
      <vt:lpstr>PowerPoint Presentation</vt:lpstr>
      <vt:lpstr>PowerPoint Presentation</vt:lpstr>
      <vt:lpstr>2/ Insertion/deletion    Results (mostly) in frameshift mutations.</vt:lpstr>
      <vt:lpstr>2/ Insertion/deletion    Results (mostly) in frameshift mutations.</vt:lpstr>
      <vt:lpstr>Insertion/deletion</vt:lpstr>
      <vt:lpstr>PowerPoint Presentation</vt:lpstr>
      <vt:lpstr>Chromosome structure mutation</vt:lpstr>
      <vt:lpstr>PowerPoint Presentation</vt:lpstr>
      <vt:lpstr>How do the effect of single gene mutation and chromosomal mutation compare?</vt:lpstr>
      <vt:lpstr>PowerPoint Presentation</vt:lpstr>
      <vt:lpstr>PowerPoint Presentation</vt:lpstr>
    </vt:vector>
  </TitlesOfParts>
  <Company>Xilinx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Rhodes</dc:creator>
  <cp:lastModifiedBy>Martin Rhodes</cp:lastModifiedBy>
  <cp:revision>213</cp:revision>
  <dcterms:created xsi:type="dcterms:W3CDTF">2012-01-18T15:55:00Z</dcterms:created>
  <dcterms:modified xsi:type="dcterms:W3CDTF">2018-08-22T06:32:03Z</dcterms:modified>
</cp:coreProperties>
</file>