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sldIdLst>
    <p:sldId id="256" r:id="rId5"/>
    <p:sldId id="257" r:id="rId6"/>
    <p:sldId id="260" r:id="rId7"/>
    <p:sldId id="261" r:id="rId8"/>
    <p:sldId id="265" r:id="rId9"/>
    <p:sldId id="264" r:id="rId10"/>
    <p:sldId id="268" r:id="rId11"/>
    <p:sldId id="269" r:id="rId12"/>
    <p:sldId id="270" r:id="rId13"/>
    <p:sldId id="271" r:id="rId14"/>
    <p:sldId id="273" r:id="rId15"/>
    <p:sldId id="274" r:id="rId16"/>
    <p:sldId id="279" r:id="rId17"/>
    <p:sldId id="276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BB11CCA-4224-4826-8CBD-645AAC4F10DB}">
          <p14:sldIdLst>
            <p14:sldId id="256"/>
            <p14:sldId id="257"/>
            <p14:sldId id="260"/>
            <p14:sldId id="261"/>
            <p14:sldId id="265"/>
            <p14:sldId id="264"/>
            <p14:sldId id="268"/>
            <p14:sldId id="269"/>
            <p14:sldId id="270"/>
            <p14:sldId id="271"/>
            <p14:sldId id="273"/>
            <p14:sldId id="274"/>
            <p14:sldId id="279"/>
            <p14:sldId id="276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2274" y="-5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26535CDD-A711-43F8-8E9E-A35CCFE9AE27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E1CEEC91-7247-440F-B23A-D525836C66F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26535CDD-A711-43F8-8E9E-A35CCFE9AE27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E1CEEC91-7247-440F-B23A-D525836C66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26535CDD-A711-43F8-8E9E-A35CCFE9AE27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E1CEEC91-7247-440F-B23A-D525836C66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700808"/>
            <a:ext cx="7315200" cy="46085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26535CDD-A711-43F8-8E9E-A35CCFE9AE27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E1CEEC91-7247-440F-B23A-D525836C66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26535CDD-A711-43F8-8E9E-A35CCFE9AE27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E1CEEC91-7247-440F-B23A-D525836C66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26535CDD-A711-43F8-8E9E-A35CCFE9AE27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E1CEEC91-7247-440F-B23A-D525836C66F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26535CDD-A711-43F8-8E9E-A35CCFE9AE27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E1CEEC91-7247-440F-B23A-D525836C66F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26535CDD-A711-43F8-8E9E-A35CCFE9AE27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E1CEEC91-7247-440F-B23A-D525836C66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26535CDD-A711-43F8-8E9E-A35CCFE9AE27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E1CEEC91-7247-440F-B23A-D525836C66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26535CDD-A711-43F8-8E9E-A35CCFE9AE27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E1CEEC91-7247-440F-B23A-D525836C66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26535CDD-A711-43F8-8E9E-A35CCFE9AE27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E1CEEC91-7247-440F-B23A-D525836C66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584" y="0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1340768"/>
            <a:ext cx="7655019" cy="496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JTw2RpDo9o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loratorium.edu/exhibits/embryo/embryoflash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315200" cy="2595025"/>
          </a:xfrm>
        </p:spPr>
        <p:txBody>
          <a:bodyPr>
            <a:normAutofit/>
          </a:bodyPr>
          <a:lstStyle/>
          <a:p>
            <a:r>
              <a:rPr lang="en-GB" altLang="en-US" dirty="0" smtClean="0">
                <a:solidFill>
                  <a:schemeClr val="tx2">
                    <a:satMod val="130000"/>
                  </a:schemeClr>
                </a:solidFill>
              </a:rPr>
              <a:t>CfE Higher Biology Unit 1: </a:t>
            </a:r>
            <a:br>
              <a:rPr lang="en-GB" alt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GB" altLang="en-US" dirty="0" smtClean="0">
                <a:solidFill>
                  <a:schemeClr val="tx2">
                    <a:satMod val="130000"/>
                  </a:schemeClr>
                </a:solidFill>
              </a:rPr>
              <a:t>DNA and the Genome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3789040"/>
            <a:ext cx="7315200" cy="114463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Chapter 3: Differentiation in Multicellular Organisms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528092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Differentiation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Once  a cell becomes differentiated it only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expresses the genes </a:t>
            </a:r>
            <a:r>
              <a:rPr lang="en-GB" dirty="0" smtClean="0"/>
              <a:t>that code for the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proteins</a:t>
            </a:r>
            <a:r>
              <a:rPr lang="en-GB" dirty="0" smtClean="0"/>
              <a:t> specific to the workings of that particular cell.</a:t>
            </a:r>
          </a:p>
          <a:p>
            <a:r>
              <a:rPr lang="en-GB" dirty="0" smtClean="0"/>
              <a:t>For example</a:t>
            </a:r>
          </a:p>
          <a:p>
            <a:pPr lvl="1"/>
            <a:r>
              <a:rPr lang="en-GB" dirty="0" smtClean="0"/>
              <a:t>In a cell in the </a:t>
            </a:r>
            <a:r>
              <a:rPr lang="en-GB" b="1" dirty="0" smtClean="0">
                <a:solidFill>
                  <a:srgbClr val="FF0000"/>
                </a:solidFill>
              </a:rPr>
              <a:t>pancreas</a:t>
            </a:r>
            <a:r>
              <a:rPr lang="en-GB" dirty="0" smtClean="0"/>
              <a:t> genes that code for the formation of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insulin</a:t>
            </a:r>
            <a:r>
              <a:rPr lang="en-GB" dirty="0" smtClean="0"/>
              <a:t> are switched on</a:t>
            </a:r>
          </a:p>
          <a:p>
            <a:pPr lvl="1"/>
            <a:r>
              <a:rPr lang="en-GB" dirty="0"/>
              <a:t>In a cell in the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salivary glands </a:t>
            </a:r>
            <a:r>
              <a:rPr lang="en-GB" dirty="0" smtClean="0"/>
              <a:t>genes </a:t>
            </a:r>
            <a:r>
              <a:rPr lang="en-GB" dirty="0"/>
              <a:t>that code for the formation of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saliva</a:t>
            </a:r>
            <a:r>
              <a:rPr lang="en-GB" dirty="0" smtClean="0"/>
              <a:t> are </a:t>
            </a:r>
            <a:r>
              <a:rPr lang="en-GB" dirty="0"/>
              <a:t>switched </a:t>
            </a:r>
            <a:r>
              <a:rPr lang="en-GB" dirty="0" smtClean="0"/>
              <a:t>on</a:t>
            </a:r>
          </a:p>
          <a:p>
            <a:pPr lvl="1"/>
            <a:r>
              <a:rPr lang="en-GB" dirty="0" smtClean="0"/>
              <a:t>In a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goblet cell </a:t>
            </a:r>
            <a:r>
              <a:rPr lang="en-GB" dirty="0" smtClean="0"/>
              <a:t>in the trachea genes </a:t>
            </a:r>
            <a:r>
              <a:rPr lang="en-GB" dirty="0"/>
              <a:t>that code for the formation of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mucus</a:t>
            </a:r>
            <a:r>
              <a:rPr lang="en-GB" dirty="0" smtClean="0"/>
              <a:t> are </a:t>
            </a:r>
            <a:r>
              <a:rPr lang="en-GB" dirty="0"/>
              <a:t>switched on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511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value of stem cells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www.youtube.com/watch?v=8JTw2RpDo9o</a:t>
            </a:r>
            <a:r>
              <a:rPr lang="en-GB" dirty="0" smtClean="0"/>
              <a:t> Irish stem cell foundation – what are stem cells, and what can they do for us? (6 </a:t>
            </a:r>
            <a:r>
              <a:rPr lang="en-GB" dirty="0" err="1" smtClean="0"/>
              <a:t>mins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2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Research</a:t>
            </a:r>
            <a:r>
              <a:rPr lang="en-GB" dirty="0"/>
              <a:t> </a:t>
            </a:r>
            <a:r>
              <a:rPr lang="en-GB" dirty="0"/>
              <a:t>V</a:t>
            </a:r>
            <a:r>
              <a:rPr lang="en-GB" dirty="0" smtClean="0"/>
              <a:t>alue </a:t>
            </a:r>
            <a:r>
              <a:rPr lang="en-GB" dirty="0" smtClean="0"/>
              <a:t>of </a:t>
            </a:r>
            <a:r>
              <a:rPr lang="en-GB" dirty="0" smtClean="0"/>
              <a:t>Stem </a:t>
            </a:r>
            <a:r>
              <a:rPr lang="en-GB" dirty="0"/>
              <a:t>C</a:t>
            </a:r>
            <a:r>
              <a:rPr lang="en-GB" dirty="0" smtClean="0"/>
              <a:t>ells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016292"/>
            <a:ext cx="3168352" cy="460855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Given </a:t>
            </a:r>
            <a:r>
              <a:rPr lang="en-GB" sz="2400" dirty="0" smtClean="0">
                <a:solidFill>
                  <a:schemeClr val="tx2"/>
                </a:solidFill>
              </a:rPr>
              <a:t>optimal culture conditions </a:t>
            </a:r>
            <a:r>
              <a:rPr lang="en-GB" sz="2400" dirty="0" smtClean="0"/>
              <a:t>and provided with certain </a:t>
            </a:r>
            <a:r>
              <a:rPr lang="en-GB" sz="2400" dirty="0" smtClean="0">
                <a:solidFill>
                  <a:schemeClr val="tx2"/>
                </a:solidFill>
              </a:rPr>
              <a:t>growth factors </a:t>
            </a:r>
            <a:r>
              <a:rPr lang="en-GB" sz="2400" dirty="0" smtClean="0"/>
              <a:t>human stem cells can be grown rapidly.</a:t>
            </a:r>
          </a:p>
          <a:p>
            <a:r>
              <a:rPr lang="en-GB" sz="2400" dirty="0" smtClean="0"/>
              <a:t>Without these growth factors the stem cells will begin to </a:t>
            </a:r>
            <a:r>
              <a:rPr lang="en-GB" sz="2400" dirty="0" smtClean="0">
                <a:solidFill>
                  <a:schemeClr val="tx2"/>
                </a:solidFill>
              </a:rPr>
              <a:t>differentiate</a:t>
            </a:r>
            <a:r>
              <a:rPr lang="en-GB" sz="2400" dirty="0" smtClean="0"/>
              <a:t>. </a:t>
            </a:r>
            <a:endParaRPr lang="en-GB" sz="2400" dirty="0"/>
          </a:p>
        </p:txBody>
      </p:sp>
      <p:pic>
        <p:nvPicPr>
          <p:cNvPr id="12290" name="Picture 2" descr="http://www.csa.com/discoveryguides/stemcell/images/plu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372" y="1844824"/>
            <a:ext cx="4516282" cy="495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739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5472608" cy="1442897"/>
          </a:xfrm>
        </p:spPr>
        <p:txBody>
          <a:bodyPr/>
          <a:lstStyle/>
          <a:p>
            <a:r>
              <a:rPr lang="en-GB" dirty="0" smtClean="0"/>
              <a:t>Tissue Stem Cells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315200" cy="4104456"/>
          </a:xfrm>
        </p:spPr>
        <p:txBody>
          <a:bodyPr/>
          <a:lstStyle/>
          <a:p>
            <a:r>
              <a:rPr lang="en-GB" dirty="0" smtClean="0"/>
              <a:t>These have the ability to differentiate into a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 </a:t>
            </a:r>
            <a:r>
              <a:rPr lang="en-GB" dirty="0" smtClean="0"/>
              <a:t>number of cell types according to the source system.  They are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multipotent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5629" t="21301" r="29438" b="18048"/>
          <a:stretch/>
        </p:blipFill>
        <p:spPr bwMode="auto">
          <a:xfrm>
            <a:off x="683568" y="2852936"/>
            <a:ext cx="7776864" cy="3888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244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Therapeutic and potential value </a:t>
            </a:r>
            <a:r>
              <a:rPr lang="en-GB" dirty="0" smtClean="0"/>
              <a:t>of stem cell research</a:t>
            </a:r>
            <a:endParaRPr lang="en-GB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3"/>
          <a:srcRect l="61409" t="10059" r="13961" b="61243"/>
          <a:stretch/>
        </p:blipFill>
        <p:spPr bwMode="auto">
          <a:xfrm>
            <a:off x="899592" y="1916832"/>
            <a:ext cx="7560840" cy="432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068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4305672" cy="1394617"/>
          </a:xfrm>
        </p:spPr>
        <p:txBody>
          <a:bodyPr/>
          <a:lstStyle/>
          <a:p>
            <a:r>
              <a:rPr lang="en-GB" dirty="0" smtClean="0"/>
              <a:t>Ethical Issues: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276872"/>
            <a:ext cx="7315200" cy="114463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Embryos used in stem cell research are currently destroyed after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days </a:t>
            </a:r>
            <a:r>
              <a:rPr lang="en-GB" sz="2400" dirty="0" smtClean="0"/>
              <a:t>and have no possibility of life.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The source of embryos is from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IVF treatment</a:t>
            </a:r>
            <a:r>
              <a:rPr lang="en-GB" sz="2400" dirty="0" smtClean="0"/>
              <a:t>.  More embryos are produced than are destined for implantation in the womb.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</a:t>
            </a:r>
            <a:r>
              <a:rPr lang="en-GB" sz="2400" dirty="0" smtClean="0"/>
              <a:t> they be used in this way?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2354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315200" cy="1154097"/>
          </a:xfrm>
        </p:spPr>
        <p:txBody>
          <a:bodyPr/>
          <a:lstStyle/>
          <a:p>
            <a:r>
              <a:rPr lang="en-GB" dirty="0" smtClean="0"/>
              <a:t>Differentiation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4664" y="1196752"/>
            <a:ext cx="8069743" cy="3593592"/>
          </a:xfrm>
        </p:spPr>
        <p:txBody>
          <a:bodyPr>
            <a:normAutofit/>
          </a:bodyPr>
          <a:lstStyle/>
          <a:p>
            <a:endParaRPr lang="en-GB" sz="24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251520" y="1484784"/>
            <a:ext cx="3638174" cy="3485951"/>
          </a:xfrm>
        </p:spPr>
        <p:txBody>
          <a:bodyPr>
            <a:noAutofit/>
          </a:bodyPr>
          <a:lstStyle/>
          <a:p>
            <a:r>
              <a:rPr lang="en-GB" sz="3200" dirty="0"/>
              <a:t>Differentiation is the process where unspecialised cells become </a:t>
            </a:r>
            <a:r>
              <a:rPr lang="en-GB" sz="3200" dirty="0" smtClean="0"/>
              <a:t>altered to </a:t>
            </a:r>
            <a:r>
              <a:rPr lang="en-GB" sz="3200" dirty="0"/>
              <a:t>perform a special function.</a:t>
            </a:r>
          </a:p>
          <a:p>
            <a:endParaRPr lang="en-GB" sz="3200" dirty="0"/>
          </a:p>
        </p:txBody>
      </p:sp>
      <p:pic>
        <p:nvPicPr>
          <p:cNvPr id="1026" name="Picture 2" descr="http://cc.scu.edu.cn/G2S/eWebEditor/uploadfile/201208122247509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12776"/>
            <a:ext cx="518457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666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560840" cy="164705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Meristems: regions of unspecialised cells in plants capable of repeated cell division or differentiation.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" t="3016" r="2445" b="5750"/>
          <a:stretch/>
        </p:blipFill>
        <p:spPr bwMode="auto">
          <a:xfrm>
            <a:off x="1331640" y="2132856"/>
            <a:ext cx="6408712" cy="442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220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Apical </a:t>
            </a:r>
            <a:r>
              <a:rPr lang="en-GB" dirty="0" smtClean="0"/>
              <a:t>meristem: tip of plants</a:t>
            </a:r>
            <a:endParaRPr lang="en-GB" dirty="0"/>
          </a:p>
        </p:txBody>
      </p:sp>
      <p:pic>
        <p:nvPicPr>
          <p:cNvPr id="6146" name="Picture 2" descr="http://www.puc.edu/Faculty/Gilbert_Muth/art006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46"/>
          <a:stretch/>
        </p:blipFill>
        <p:spPr bwMode="auto">
          <a:xfrm>
            <a:off x="1115616" y="1772816"/>
            <a:ext cx="7078819" cy="478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904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>
                <a:solidFill>
                  <a:schemeClr val="tx2">
                    <a:satMod val="130000"/>
                  </a:schemeClr>
                </a:solidFill>
              </a:rPr>
              <a:t>Shoot apical meristem of </a:t>
            </a:r>
            <a:r>
              <a:rPr lang="en-GB" sz="4000" i="1">
                <a:solidFill>
                  <a:schemeClr val="tx2">
                    <a:satMod val="130000"/>
                  </a:schemeClr>
                </a:solidFill>
              </a:rPr>
              <a:t>Coleus</a:t>
            </a:r>
          </a:p>
        </p:txBody>
      </p:sp>
      <p:pic>
        <p:nvPicPr>
          <p:cNvPr id="20483" name="Picture 12" descr="Coleus_meriste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5100" y="1992313"/>
            <a:ext cx="7499350" cy="3711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Plant growth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221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400" dirty="0">
                <a:solidFill>
                  <a:schemeClr val="tx2">
                    <a:satMod val="130000"/>
                  </a:schemeClr>
                </a:solidFill>
              </a:rPr>
              <a:t>Root apical meristem of </a:t>
            </a:r>
            <a:r>
              <a:rPr lang="en-GB" sz="4400" i="1" dirty="0" err="1">
                <a:solidFill>
                  <a:schemeClr val="tx2">
                    <a:satMod val="130000"/>
                  </a:schemeClr>
                </a:solidFill>
              </a:rPr>
              <a:t>Zea</a:t>
            </a:r>
            <a:r>
              <a:rPr lang="en-GB" sz="4400" i="1" dirty="0">
                <a:solidFill>
                  <a:schemeClr val="tx2">
                    <a:satMod val="130000"/>
                  </a:schemeClr>
                </a:solidFill>
              </a:rPr>
              <a:t> mays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9459" name="Picture 6" descr="koruza - koreninski meriste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5100" y="1808163"/>
            <a:ext cx="7499350" cy="4079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Plant growth</a:t>
            </a:r>
          </a:p>
        </p:txBody>
      </p:sp>
    </p:spTree>
    <p:extLst>
      <p:ext uri="{BB962C8B-B14F-4D97-AF65-F5344CB8AC3E}">
        <p14:creationId xmlns:p14="http://schemas.microsoft.com/office/powerpoint/2010/main" val="91053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315200" cy="1154097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dirty="0" smtClean="0"/>
              <a:t>Embryo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9552" y="1196752"/>
            <a:ext cx="8424936" cy="3593592"/>
          </a:xfrm>
        </p:spPr>
        <p:txBody>
          <a:bodyPr>
            <a:normAutofit/>
          </a:bodyPr>
          <a:lstStyle/>
          <a:p>
            <a:endParaRPr lang="en-GB" sz="28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39552" y="1196752"/>
            <a:ext cx="7848872" cy="1656184"/>
          </a:xfrm>
        </p:spPr>
        <p:txBody>
          <a:bodyPr>
            <a:noAutofit/>
          </a:bodyPr>
          <a:lstStyle/>
          <a:p>
            <a:r>
              <a:rPr lang="en-GB" sz="2800" dirty="0"/>
              <a:t>T</a:t>
            </a:r>
            <a:r>
              <a:rPr lang="en-GB" sz="2800" dirty="0" smtClean="0"/>
              <a:t>he </a:t>
            </a:r>
            <a:r>
              <a:rPr lang="en-GB" sz="2800" dirty="0"/>
              <a:t>genes in cells at this early stage are still switched on or have the potential to become switched on</a:t>
            </a:r>
            <a:r>
              <a:rPr lang="en-GB" sz="2800" dirty="0" smtClean="0"/>
              <a:t>.  They could become any sort of tissue the organism has evolved to form.</a:t>
            </a:r>
          </a:p>
          <a:p>
            <a:r>
              <a:rPr lang="en-GB" sz="2800" dirty="0" smtClean="0"/>
              <a:t>The cells are 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pluripotent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33783" t="21598" r="34930" b="20710"/>
          <a:stretch/>
        </p:blipFill>
        <p:spPr bwMode="auto">
          <a:xfrm>
            <a:off x="5292080" y="3573016"/>
            <a:ext cx="3528392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833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embryo is human?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www.exploratorium.edu/exhibits/embryo/embryoflash.html</a:t>
            </a:r>
            <a:endParaRPr lang="en-GB" dirty="0" smtClean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958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086"/>
            <a:ext cx="7315200" cy="1154097"/>
          </a:xfrm>
        </p:spPr>
        <p:txBody>
          <a:bodyPr/>
          <a:lstStyle/>
          <a:p>
            <a:r>
              <a:rPr lang="en-GB" dirty="0" smtClean="0"/>
              <a:t>Differentiation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1556792"/>
            <a:ext cx="3566160" cy="47800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As development proceeds. The cells undergo differentiation and become specialised in structure, making them perfectly adapted for carrying out a particular function.</a:t>
            </a:r>
            <a:endParaRPr lang="en-GB" sz="2800" dirty="0"/>
          </a:p>
        </p:txBody>
      </p:sp>
      <p:pic>
        <p:nvPicPr>
          <p:cNvPr id="11268" name="Picture 4" descr="http://www.coriell.org/assets/images/personalized-medicine/what-are-stem-cells-2-enlarg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72816"/>
            <a:ext cx="455295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588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1cafa03-b9fa-4519-a5ee-23457128fbf7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2EDAD93CB37A4E8B0C83B8E1DA1CDC" ma:contentTypeVersion="" ma:contentTypeDescription="Create a new document." ma:contentTypeScope="" ma:versionID="14674f8e8b3a8c5a406e4d4f13a51883">
  <xsd:schema xmlns:xsd="http://www.w3.org/2001/XMLSchema" xmlns:xs="http://www.w3.org/2001/XMLSchema" xmlns:p="http://schemas.microsoft.com/office/2006/metadata/properties" xmlns:ns2="81cafa03-b9fa-4519-a5ee-23457128fbf7" targetNamespace="http://schemas.microsoft.com/office/2006/metadata/properties" ma:root="true" ma:fieldsID="7772344a72729346053863cb97996dd1" ns2:_="">
    <xsd:import namespace="81cafa03-b9fa-4519-a5ee-23457128fbf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afa03-b9fa-4519-a5ee-23457128fbf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9" nillable="true" ma:displayName="Taxonomy Catch All Column" ma:hidden="true" ma:list="{0cfee7ba-21ce-4a15-9179-0409001c5ab1}" ma:internalName="TaxCatchAll" ma:showField="CatchAllData" ma:web="81cafa03-b9fa-4519-a5ee-23457128fb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D1DBEF-71BB-4231-A3C9-DBFDE8FB53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71D9BD-DFC7-4A7B-8E15-7DCE023FB099}">
  <ds:schemaRefs>
    <ds:schemaRef ds:uri="http://schemas.microsoft.com/office/2006/metadata/properties"/>
    <ds:schemaRef ds:uri="http://schemas.microsoft.com/office/infopath/2007/PartnerControls"/>
    <ds:schemaRef ds:uri="81cafa03-b9fa-4519-a5ee-23457128fbf7"/>
  </ds:schemaRefs>
</ds:datastoreItem>
</file>

<file path=customXml/itemProps3.xml><?xml version="1.0" encoding="utf-8"?>
<ds:datastoreItem xmlns:ds="http://schemas.openxmlformats.org/officeDocument/2006/customXml" ds:itemID="{DEC633F5-1FC9-4683-BE6B-3F04AB6C98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cafa03-b9fa-4519-a5ee-23457128fb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185</TotalTime>
  <Words>373</Words>
  <Application>Microsoft Office PowerPoint</Application>
  <PresentationFormat>On-screen Show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Perspective</vt:lpstr>
      <vt:lpstr>CfE Higher Biology Unit 1:  DNA and the Genome</vt:lpstr>
      <vt:lpstr>Differentiation</vt:lpstr>
      <vt:lpstr>Meristems: regions of unspecialised cells in plants capable of repeated cell division or differentiation.</vt:lpstr>
      <vt:lpstr>Apical meristem: tip of plants</vt:lpstr>
      <vt:lpstr>Shoot apical meristem of Coleus</vt:lpstr>
      <vt:lpstr>Root apical meristem of Zea mays</vt:lpstr>
      <vt:lpstr>The Embryo</vt:lpstr>
      <vt:lpstr>Which embryo is human?</vt:lpstr>
      <vt:lpstr>Differentiation</vt:lpstr>
      <vt:lpstr>Differentiation</vt:lpstr>
      <vt:lpstr>Research value of stem cells</vt:lpstr>
      <vt:lpstr>Research Value of Stem Cells</vt:lpstr>
      <vt:lpstr>Tissue Stem Cells</vt:lpstr>
      <vt:lpstr>Therapeutic and potential value of stem cell research</vt:lpstr>
      <vt:lpstr>Ethical Issues: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CfE Higher Biology Unit 1:  DNA and the Genome</dc:title>
  <dc:creator>Alice Pearson</dc:creator>
  <cp:lastModifiedBy>Amanda Wren</cp:lastModifiedBy>
  <cp:revision>20</cp:revision>
  <dcterms:created xsi:type="dcterms:W3CDTF">2014-02-05T21:07:41Z</dcterms:created>
  <dcterms:modified xsi:type="dcterms:W3CDTF">2019-05-20T19:21:16Z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0x010100932EDAD93CB37A4E8B0C83B8E1DA1CDC</vt:lpwstr>
  </property>
</Properties>
</file>