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8" r:id="rId3"/>
    <p:sldId id="271" r:id="rId4"/>
    <p:sldId id="269" r:id="rId5"/>
    <p:sldId id="272" r:id="rId6"/>
    <p:sldId id="275" r:id="rId7"/>
    <p:sldId id="296" r:id="rId8"/>
    <p:sldId id="274" r:id="rId9"/>
    <p:sldId id="276" r:id="rId10"/>
    <p:sldId id="278" r:id="rId11"/>
    <p:sldId id="299" r:id="rId12"/>
    <p:sldId id="298" r:id="rId13"/>
    <p:sldId id="277" r:id="rId14"/>
    <p:sldId id="266" r:id="rId15"/>
    <p:sldId id="267" r:id="rId16"/>
    <p:sldId id="270" r:id="rId17"/>
    <p:sldId id="300" r:id="rId18"/>
    <p:sldId id="280" r:id="rId19"/>
    <p:sldId id="281" r:id="rId20"/>
    <p:sldId id="282" r:id="rId21"/>
    <p:sldId id="283" r:id="rId22"/>
    <p:sldId id="285" r:id="rId23"/>
    <p:sldId id="284" r:id="rId24"/>
    <p:sldId id="301" r:id="rId25"/>
    <p:sldId id="286" r:id="rId26"/>
    <p:sldId id="302" r:id="rId27"/>
    <p:sldId id="287" r:id="rId28"/>
    <p:sldId id="304" r:id="rId29"/>
    <p:sldId id="305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20C7-EA60-9F40-A114-C9C23E1BD991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2F16-E46F-414D-ACD1-C887D2317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6DEA-1354-534A-8622-4BE359BA63F1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E66D-4E79-BE49-92B9-5C35FCBD5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B980-320D-C146-806D-D8FE03A20FA1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ED6E-2446-334C-B86F-2A9B1DC3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FA47-1697-2A40-AC1E-9C223087582C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C5E4-30A7-3945-9BC4-A9A1948E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7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B703-F36C-2F4C-9E76-D61CBA37228D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5DD9-9AF7-A24B-8762-33199B5A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D940-0887-F144-B3D0-76DEF67C80B2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2CBC-D583-8E4C-9F79-4650270C9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995D-978B-9140-8229-ABDDF93E4B00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7B5F-0705-E047-88B4-9F054AFFB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737E-CF37-D149-A9EA-660F8941F20F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A879-4212-184B-BC45-7D3BD41D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19EA-ED8B-C142-AE17-413A6F5064FA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9CD9-125E-4A4C-A324-FA13B63C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7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5AD3-EAB1-C149-B481-6514261CEC97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97E1-CB1D-5046-8E79-8D4B8C7C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8E6B-0667-7444-B2B4-8BC4FAC46B9C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6403-DB63-6D4C-B775-40D300D9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5BD9D7-EC34-1C4C-9316-13F31CE1262C}" type="datetimeFigureOut">
              <a:rPr lang="en-US"/>
              <a:pPr>
                <a:defRPr/>
              </a:pPr>
              <a:t>12/08/18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2909C6-33AE-1A44-84A5-2F11AE65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ionscotland.gov.uk/highersciences/humanbiology/animations/transcription.as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ionscotland.gov.uk/highersciences/humanbiology/animations/translation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What is gene expression?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a cell, only a fraction of the genes are expressed at one time.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Gene expression</a:t>
            </a:r>
            <a:r>
              <a:rPr lang="en-US" dirty="0" smtClean="0">
                <a:solidFill>
                  <a:srgbClr val="FF0000"/>
                </a:solidFill>
              </a:rPr>
              <a:t> is the process by which information from a </a:t>
            </a:r>
            <a:r>
              <a:rPr lang="en-US" b="1" dirty="0" smtClean="0">
                <a:solidFill>
                  <a:srgbClr val="FF0000"/>
                </a:solidFill>
              </a:rPr>
              <a:t>gene</a:t>
            </a:r>
            <a:r>
              <a:rPr lang="en-US" dirty="0" smtClean="0">
                <a:solidFill>
                  <a:srgbClr val="FF0000"/>
                </a:solidFill>
              </a:rPr>
              <a:t> is used in the synthesis of a functional </a:t>
            </a:r>
            <a:r>
              <a:rPr lang="en-US" b="1" dirty="0" smtClean="0">
                <a:solidFill>
                  <a:srgbClr val="FF0000"/>
                </a:solidFill>
              </a:rPr>
              <a:t>protein.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DNA sequence determines the genotype, what is determined by proteins produced as a result of gene expression?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phenotype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0"/>
            <a:ext cx="594624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872" y="144035"/>
            <a:ext cx="1600994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931437" y="3829517"/>
            <a:ext cx="1711479" cy="505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786807" y="4981985"/>
            <a:ext cx="144630" cy="10686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31437" y="4896556"/>
            <a:ext cx="1734207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693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0"/>
            <a:ext cx="594624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872" y="144035"/>
            <a:ext cx="1600994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931437" y="3829517"/>
            <a:ext cx="1711479" cy="505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786807" y="4981985"/>
            <a:ext cx="144630" cy="10686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31437" y="4896556"/>
            <a:ext cx="1734207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169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 smtClean="0">
                <a:solidFill>
                  <a:srgbClr val="000000"/>
                </a:solidFill>
              </a:rPr>
              <a:t>causes the folding of </a:t>
            </a:r>
            <a:r>
              <a:rPr lang="en-US" dirty="0" err="1" smtClean="0">
                <a:solidFill>
                  <a:srgbClr val="000000"/>
                </a:solidFill>
              </a:rPr>
              <a:t>tRNA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Complementary base pairing.</a:t>
            </a:r>
          </a:p>
          <a:p>
            <a:r>
              <a:rPr lang="en-US" dirty="0" smtClean="0"/>
              <a:t>What are the 2 important sites on a molecule of </a:t>
            </a:r>
            <a:r>
              <a:rPr lang="en-US" dirty="0" err="1" smtClean="0"/>
              <a:t>tRNA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anti-codon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attachment site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4" y="444500"/>
            <a:ext cx="8724441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298450"/>
            <a:ext cx="8229600" cy="45259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influences</a:t>
            </a:r>
            <a:r>
              <a:rPr lang="en-US" dirty="0" smtClean="0"/>
              <a:t> gene expression?</a:t>
            </a:r>
          </a:p>
          <a:p>
            <a:r>
              <a:rPr lang="en-US" dirty="0" smtClean="0"/>
              <a:t>Intra and extra-cellular environmental factors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1689100"/>
            <a:ext cx="6778625" cy="48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0"/>
            <a:ext cx="8229600" cy="4525963"/>
          </a:xfrm>
        </p:spPr>
        <p:txBody>
          <a:bodyPr/>
          <a:lstStyle/>
          <a:p>
            <a:r>
              <a:rPr lang="en-US" sz="2800" dirty="0" smtClean="0"/>
              <a:t>What controls gene expression?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Regulation of both transcription and translation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250" y="1462087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5250" y="3897312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37151" y="4525963"/>
            <a:ext cx="4006850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809625"/>
            <a:ext cx="9221697" cy="5932804"/>
            <a:chOff x="0" y="809625"/>
            <a:chExt cx="9221697" cy="5932804"/>
          </a:xfrm>
        </p:grpSpPr>
        <p:grpSp>
          <p:nvGrpSpPr>
            <p:cNvPr id="13" name="Group 12"/>
            <p:cNvGrpSpPr/>
            <p:nvPr/>
          </p:nvGrpSpPr>
          <p:grpSpPr>
            <a:xfrm>
              <a:off x="566827" y="809625"/>
              <a:ext cx="8654870" cy="5932804"/>
              <a:chOff x="566827" y="809625"/>
              <a:chExt cx="8654870" cy="59328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2604" y="809625"/>
                <a:ext cx="8169093" cy="5932804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66827" y="3146424"/>
                <a:ext cx="2667000" cy="8620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Mature 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mRNA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0" y="4525963"/>
              <a:ext cx="4676775" cy="23018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37151" y="4525963"/>
              <a:ext cx="4006849" cy="23018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445250" y="2603500"/>
            <a:ext cx="22098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825"/>
            <a:ext cx="8229600" cy="45259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dirty="0" smtClean="0"/>
              <a:t>the </a:t>
            </a:r>
            <a:r>
              <a:rPr lang="en-US" dirty="0" smtClean="0"/>
              <a:t>process </a:t>
            </a:r>
            <a:r>
              <a:rPr lang="en-US" dirty="0" smtClean="0"/>
              <a:t>responsible to produce different protein from the same gene?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Alternative </a:t>
            </a:r>
            <a:r>
              <a:rPr lang="en-US" dirty="0" smtClean="0">
                <a:solidFill>
                  <a:srgbClr val="FF0000"/>
                </a:solidFill>
              </a:rPr>
              <a:t>splicing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11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proteins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Simplest unit?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Amino acid</a:t>
            </a:r>
          </a:p>
          <a:p>
            <a:r>
              <a:rPr lang="en-US" dirty="0" smtClean="0"/>
              <a:t>How are they joined?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Peptide bond</a:t>
            </a:r>
          </a:p>
          <a:p>
            <a:r>
              <a:rPr lang="en-US" dirty="0" smtClean="0"/>
              <a:t>What type of bond is a peptide bond?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strong covalent bond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Together, many amino acids joined by peptides bonds directly after translation form a 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7834" y="6046788"/>
            <a:ext cx="32547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polypeptide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9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help proteins to be held in a three dimensional shape?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Peptide bonds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Hydrogen bonds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Interactions between individual amino-acids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7" y="301625"/>
            <a:ext cx="8169093" cy="5932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5250" y="2095500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5250" y="954087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5250" y="3389312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4906" y="619125"/>
            <a:ext cx="2231843" cy="476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974906" y="1604961"/>
            <a:ext cx="223184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143500" y="3992563"/>
            <a:ext cx="3968750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3992563"/>
            <a:ext cx="4676775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7327" y="2751930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mRNA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327" y="2559842"/>
            <a:ext cx="2231843" cy="1054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45250" y="6149765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6492875" y="4349750"/>
              <a:ext cx="857250" cy="904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6638084" y="4222752"/>
            <a:ext cx="2231843" cy="1430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15124" y="4320839"/>
            <a:ext cx="2231843" cy="1406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96025" y="4232059"/>
            <a:ext cx="2816225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7327" y="5497303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Polypeptide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4906" y="5511955"/>
            <a:ext cx="223184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-1566955" y="2559842"/>
            <a:ext cx="9112250" cy="2635249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96025" y="5923912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6874763" y="4913674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Protein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37468" y="4913674"/>
            <a:ext cx="223184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89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0"/>
            <a:ext cx="75895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0" y="1841500"/>
            <a:ext cx="2301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 of other interactions between individual amino acids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7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separate and identify proteins from cell extracts?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9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separate and identify proteins from cell extracts?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7" y="127000"/>
            <a:ext cx="8440913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0" y="0"/>
            <a:ext cx="3743325" cy="6152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6875" y="630793"/>
            <a:ext cx="857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900" y="636111"/>
            <a:ext cx="857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4299" y="121761"/>
            <a:ext cx="1184275" cy="509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7199" y="636111"/>
            <a:ext cx="1184275" cy="5909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phenotype?</a:t>
            </a:r>
            <a:br>
              <a:rPr lang="en-US" dirty="0" smtClean="0"/>
            </a:br>
            <a:r>
              <a:rPr lang="en-US" dirty="0" smtClean="0"/>
              <a:t>(X2)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proteins produced as a result of gene expression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Environmental factors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and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outcome of a mutation?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DNA nucleotide sequence is altered. 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can be</a:t>
            </a:r>
            <a:r>
              <a:rPr lang="en-US" dirty="0" smtClean="0"/>
              <a:t> </a:t>
            </a:r>
            <a:r>
              <a:rPr lang="en-US" dirty="0" smtClean="0"/>
              <a:t>the effect of altered DNA sequence?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protein or </a:t>
            </a:r>
            <a:r>
              <a:rPr lang="en-US" dirty="0" smtClean="0">
                <a:solidFill>
                  <a:srgbClr val="FF0000"/>
                </a:solidFill>
              </a:rPr>
              <a:t>altered </a:t>
            </a:r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 smtClean="0">
                <a:solidFill>
                  <a:srgbClr val="FF0000"/>
                </a:solidFill>
              </a:rPr>
              <a:t>is being </a:t>
            </a:r>
            <a:r>
              <a:rPr lang="en-US" dirty="0" err="1" smtClean="0">
                <a:solidFill>
                  <a:srgbClr val="FF0000"/>
                </a:solidFill>
              </a:rPr>
              <a:t>synthesised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is the cause of genetic </a:t>
            </a:r>
            <a:r>
              <a:rPr lang="en-US" dirty="0" smtClean="0"/>
              <a:t>disorders</a:t>
            </a:r>
          </a:p>
          <a:p>
            <a:r>
              <a:rPr lang="en-US" dirty="0" smtClean="0"/>
              <a:t>What are the 2 main types of mutation?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gene mutation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Chromosome structure mutations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2 main types of mutation?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gene mutation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Chromosome structure mutations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0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5675" cy="4525963"/>
          </a:xfrm>
        </p:spPr>
        <p:txBody>
          <a:bodyPr/>
          <a:lstStyle/>
          <a:p>
            <a:r>
              <a:rPr lang="en-US" dirty="0" smtClean="0"/>
              <a:t>What causes them?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Substitution        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Insertion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Deletion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1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06" y="2464292"/>
            <a:ext cx="8497889" cy="1143000"/>
          </a:xfrm>
        </p:spPr>
        <p:txBody>
          <a:bodyPr/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1/Substitution</a:t>
            </a: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>
                <a:latin typeface="Comic Sans MS"/>
                <a:cs typeface="Comic Sans MS"/>
              </a:rPr>
              <a:t>	</a:t>
            </a:r>
            <a:r>
              <a:rPr lang="en-US" sz="3200" dirty="0" smtClean="0">
                <a:latin typeface="Comic Sans MS"/>
                <a:cs typeface="Comic Sans MS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Missense</a:t>
            </a:r>
            <a:r>
              <a:rPr lang="en-US" sz="3200" dirty="0" smtClean="0">
                <a:latin typeface="Comic Sans MS"/>
                <a:cs typeface="Comic Sans MS"/>
              </a:rPr>
              <a:t>: one amino acid changed for another</a:t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>	- 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Nonsense</a:t>
            </a:r>
            <a:r>
              <a:rPr lang="en-US" sz="3200" dirty="0" smtClean="0">
                <a:latin typeface="Comic Sans MS"/>
                <a:cs typeface="Comic Sans MS"/>
              </a:rPr>
              <a:t>: results in premature stop codon</a:t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>	- 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Splice-site</a:t>
            </a:r>
            <a:r>
              <a:rPr lang="en-US" sz="3200" dirty="0" smtClean="0">
                <a:latin typeface="Comic Sans MS"/>
                <a:cs typeface="Comic Sans MS"/>
              </a:rPr>
              <a:t>: some intron being retained and/or some exon not being included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9663"/>
            <a:ext cx="8229600" cy="3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Single gene mutations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5127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1" y="910197"/>
            <a:ext cx="8497889" cy="1143000"/>
          </a:xfrm>
        </p:spPr>
        <p:txBody>
          <a:bodyPr/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2/ Insertion/deletion</a:t>
            </a: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>
                <a:latin typeface="Comic Sans MS"/>
                <a:cs typeface="Comic Sans MS"/>
              </a:rPr>
              <a:t>	</a:t>
            </a:r>
            <a:r>
              <a:rPr lang="en-US" sz="3200" dirty="0" smtClean="0">
                <a:latin typeface="Comic Sans MS"/>
                <a:cs typeface="Comic Sans MS"/>
              </a:rPr>
              <a:t> Results (mostly) in </a:t>
            </a:r>
            <a:r>
              <a:rPr lang="en-US" sz="3200" dirty="0" err="1" smtClean="0">
                <a:latin typeface="Comic Sans MS"/>
                <a:cs typeface="Comic Sans MS"/>
              </a:rPr>
              <a:t>frameshift</a:t>
            </a:r>
            <a:r>
              <a:rPr lang="en-US" sz="3200" dirty="0" smtClean="0">
                <a:latin typeface="Comic Sans MS"/>
                <a:cs typeface="Comic Sans MS"/>
              </a:rPr>
              <a:t> mutations.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9663"/>
            <a:ext cx="8229600" cy="3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Single gene mutations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1643"/>
            <a:ext cx="7607300" cy="260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08" y="4431390"/>
            <a:ext cx="8143788" cy="11899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945128" y="4575841"/>
            <a:ext cx="1975599" cy="53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Folding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7" y="301625"/>
            <a:ext cx="8169093" cy="5932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5250" y="2095500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5250" y="954087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5250" y="3389312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43500" y="3992563"/>
            <a:ext cx="3968750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3992563"/>
            <a:ext cx="4676775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7327" y="2751930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mRNA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4250" y="1235629"/>
            <a:ext cx="2157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Transcription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92567" y="1095375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89025" y="4903447"/>
            <a:ext cx="186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967" y="4714017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3424326" y="5125974"/>
            <a:ext cx="667225" cy="300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15050" y="1996923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Splicing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64250" y="2108186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757327" y="5497303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Polypeptide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445250" y="6149765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6492875" y="4349750"/>
              <a:ext cx="857250" cy="904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638084" y="4222752"/>
            <a:ext cx="2231843" cy="1430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15124" y="4320839"/>
            <a:ext cx="2231843" cy="1406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96025" y="4232059"/>
            <a:ext cx="2816225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296025" y="5923912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7251400" y="5271416"/>
            <a:ext cx="1975599" cy="53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Protein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5665468">
            <a:off x="6655329" y="5481086"/>
            <a:ext cx="828435" cy="300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588398" y="4641837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Folding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43367" y="4382937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2397" y="4229687"/>
            <a:ext cx="9112250" cy="2635249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1" y="910197"/>
            <a:ext cx="8497889" cy="1143000"/>
          </a:xfrm>
        </p:spPr>
        <p:txBody>
          <a:bodyPr/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2/ Insertion/deletion</a:t>
            </a: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>
                <a:latin typeface="Comic Sans MS"/>
                <a:cs typeface="Comic Sans MS"/>
              </a:rPr>
              <a:t>	</a:t>
            </a:r>
            <a:r>
              <a:rPr lang="en-US" sz="3200" dirty="0" smtClean="0">
                <a:latin typeface="Comic Sans MS"/>
                <a:cs typeface="Comic Sans MS"/>
              </a:rPr>
              <a:t> Results (mostly) in </a:t>
            </a:r>
            <a:r>
              <a:rPr lang="en-US" sz="3200" dirty="0" err="1" smtClean="0">
                <a:latin typeface="Comic Sans MS"/>
                <a:cs typeface="Comic Sans MS"/>
              </a:rPr>
              <a:t>frameshift</a:t>
            </a:r>
            <a:r>
              <a:rPr lang="en-US" sz="3200" dirty="0" smtClean="0">
                <a:latin typeface="Comic Sans MS"/>
                <a:cs typeface="Comic Sans MS"/>
              </a:rPr>
              <a:t> mutations.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9663"/>
            <a:ext cx="8229600" cy="3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Single gene mutations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1643"/>
            <a:ext cx="7607300" cy="260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08" y="4431390"/>
            <a:ext cx="8143788" cy="11899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 what circumstances does an insertion or a deletion not result in a </a:t>
            </a:r>
            <a:r>
              <a:rPr lang="en-US" sz="3200" dirty="0" err="1" smtClean="0">
                <a:solidFill>
                  <a:schemeClr val="tx1"/>
                </a:solidFill>
              </a:rPr>
              <a:t>frameshift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81013"/>
            <a:ext cx="8102600" cy="608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Insertion/deletion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4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structure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 smtClean="0"/>
              <a:t>ways that the structure of a chromosome can be altered:</a:t>
            </a:r>
          </a:p>
          <a:p>
            <a:pPr lvl="1"/>
            <a:r>
              <a:rPr lang="en-US" dirty="0" smtClean="0"/>
              <a:t>Deletion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Inversion</a:t>
            </a:r>
            <a:endParaRPr lang="en-US" dirty="0" smtClean="0"/>
          </a:p>
          <a:p>
            <a:pPr lvl="1"/>
            <a:r>
              <a:rPr lang="en-US" dirty="0" smtClean="0"/>
              <a:t>Translocation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0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1" y="2346960"/>
            <a:ext cx="9144000" cy="2733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57400"/>
            <a:ext cx="9001125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9417" y="2439179"/>
            <a:ext cx="1893888" cy="249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89329" y="1263650"/>
            <a:ext cx="2087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Duplication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6759" y="352425"/>
            <a:ext cx="2441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Translocation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61" y="2428875"/>
            <a:ext cx="8872022" cy="552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70049" y="316731"/>
            <a:ext cx="1722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Inversion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875" y="317500"/>
            <a:ext cx="1600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Deletion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3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398 C -0.09167 0.05347 -0.18143 0.06296 -0.24653 0.04861 C -0.31163 0.03426 -0.36163 -0.05046 -0.39236 -0.04166 C -0.42309 -0.03287 -0.42413 0.07801 -0.43056 0.1018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2 0.00949 C -0.07462 0.09748 -0.05362 0.18569 -0.0689 0.23524 C -0.08417 0.28479 -0.1607 0.29498 -0.18726 0.30632 C -0.21381 0.3179 -0.22145 0.30377 -0.22804 0.3033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0" y="15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4839 C -0.01996 0.12526 -0.04998 0.20236 -0.02829 0.24566 C -0.00642 0.28896 0.10326 0.29775 0.1411 0.30771 C 0.1791 0.3179 0.19004 0.30563 0.19976 0.3051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3" y="13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928E-6 0.0044 C -0.00486 0.07826 -0.00954 0.15212 0.00347 0.18268 C 0.01649 0.21325 0.06561 0.18662 0.0781 0.1873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9" y="10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382"/>
            <a:ext cx="8229600" cy="1143000"/>
          </a:xfrm>
        </p:spPr>
        <p:txBody>
          <a:bodyPr/>
          <a:lstStyle/>
          <a:p>
            <a:r>
              <a:rPr lang="en-US" dirty="0" smtClean="0"/>
              <a:t>How do the effect of single gene mutation and chromosomal mutation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2457450"/>
            <a:ext cx="8229600" cy="38131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Single gene mutations have an effect on the structure and function of proteins. This effect can be limited.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Chromosomal mutations result in substantial changes often lethal for the organism.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450"/>
            <a:ext cx="8229600" cy="6448425"/>
          </a:xfrm>
        </p:spPr>
        <p:txBody>
          <a:bodyPr/>
          <a:lstStyle/>
          <a:p>
            <a:r>
              <a:rPr lang="en-US" dirty="0" smtClean="0"/>
              <a:t>What is the difference in requirements for DNA and RNA synthesis?</a:t>
            </a:r>
          </a:p>
          <a:p>
            <a:r>
              <a:rPr lang="en-US" dirty="0" smtClean="0"/>
              <a:t>Different enzymes: DNA and RNA polymerases</a:t>
            </a:r>
          </a:p>
          <a:p>
            <a:r>
              <a:rPr lang="en-US" dirty="0" smtClean="0"/>
              <a:t>DNA polymerase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unwind and unzip double stranded DNA on its own, RNA polymerase </a:t>
            </a:r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in 4 </a:t>
            </a:r>
            <a:r>
              <a:rPr lang="en-US" dirty="0" smtClean="0">
                <a:solidFill>
                  <a:srgbClr val="FF0000"/>
                </a:solidFill>
              </a:rPr>
              <a:t>nucleotide</a:t>
            </a:r>
            <a:r>
              <a:rPr lang="en-US" dirty="0" smtClean="0"/>
              <a:t>s are different: Nucleotide carrying </a:t>
            </a:r>
            <a:r>
              <a:rPr lang="en-US" dirty="0" smtClean="0">
                <a:solidFill>
                  <a:srgbClr val="FF0000"/>
                </a:solidFill>
              </a:rPr>
              <a:t>thymine for DNA </a:t>
            </a:r>
            <a:r>
              <a:rPr lang="en-US" dirty="0" smtClean="0"/>
              <a:t>is replaced by a nucleotide carrying </a:t>
            </a:r>
            <a:r>
              <a:rPr lang="en-US" dirty="0" smtClean="0">
                <a:solidFill>
                  <a:srgbClr val="FF0000"/>
                </a:solidFill>
              </a:rPr>
              <a:t>uracil in RNA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strand produced remains bound to the template in DNA synthesis, the strand produced is free in the cytoplasm.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7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266700"/>
            <a:ext cx="8229600" cy="4525963"/>
          </a:xfrm>
        </p:spPr>
        <p:txBody>
          <a:bodyPr/>
          <a:lstStyle/>
          <a:p>
            <a:r>
              <a:rPr lang="en-US" dirty="0" smtClean="0"/>
              <a:t>What are the similarities between DNA and RNA synthesis?</a:t>
            </a:r>
          </a:p>
          <a:p>
            <a:r>
              <a:rPr lang="en-US" dirty="0" smtClean="0"/>
              <a:t>Both require a polymerase enzyme, albeit a different type</a:t>
            </a:r>
          </a:p>
          <a:p>
            <a:r>
              <a:rPr lang="en-US" dirty="0" smtClean="0"/>
              <a:t>Both require free nucleotides</a:t>
            </a:r>
          </a:p>
          <a:p>
            <a:r>
              <a:rPr lang="en-US" dirty="0" smtClean="0"/>
              <a:t>Both require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www.educationscotland.gov.uk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highersciences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humanbiology</a:t>
            </a:r>
            <a:r>
              <a:rPr lang="en-US" dirty="0" smtClean="0">
                <a:hlinkClick r:id="rId2"/>
              </a:rPr>
              <a:t>/animations/</a:t>
            </a:r>
            <a:r>
              <a:rPr lang="en-US" dirty="0" err="1" smtClean="0">
                <a:hlinkClick r:id="rId2"/>
              </a:rPr>
              <a:t>transcription.asp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8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www.educationscotland.gov.uk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highersciences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humanbiology</a:t>
            </a:r>
            <a:r>
              <a:rPr lang="en-US" dirty="0" smtClean="0">
                <a:hlinkClick r:id="rId2"/>
              </a:rPr>
              <a:t>/animations/</a:t>
            </a:r>
            <a:r>
              <a:rPr lang="en-US" dirty="0" err="1" smtClean="0">
                <a:hlinkClick r:id="rId2"/>
              </a:rPr>
              <a:t>translation.asp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3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950"/>
            <a:ext cx="8229600" cy="4525963"/>
          </a:xfrm>
        </p:spPr>
        <p:txBody>
          <a:bodyPr/>
          <a:lstStyle/>
          <a:p>
            <a:r>
              <a:rPr lang="en-US" dirty="0" smtClean="0"/>
              <a:t>Characteristics of RNA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RNA is single stranded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RNA contains uracil instead of thymine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RNA contains the sugar ribose rather than </a:t>
            </a:r>
            <a:r>
              <a:rPr lang="en-US" dirty="0" err="1" smtClean="0">
                <a:solidFill>
                  <a:srgbClr val="FF0000"/>
                </a:solidFill>
              </a:rPr>
              <a:t>deoxyribose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6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types of RNAs du you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RNA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RNA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7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the function of mRNA?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Involved in transcription, carries a copy of the DNA code from the nucleus to the ribosome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is the function of </a:t>
            </a:r>
            <a:r>
              <a:rPr lang="en-US" dirty="0" err="1" smtClean="0">
                <a:solidFill>
                  <a:srgbClr val="000000"/>
                </a:solidFill>
              </a:rPr>
              <a:t>rRNA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Associates with certain proteins to form ribosomes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3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"/>
            <a:ext cx="8229600" cy="4525963"/>
          </a:xfrm>
        </p:spPr>
        <p:txBody>
          <a:bodyPr/>
          <a:lstStyle/>
          <a:p>
            <a:r>
              <a:rPr lang="en-US" dirty="0" smtClean="0"/>
              <a:t>What is the function </a:t>
            </a:r>
            <a:r>
              <a:rPr lang="en-US" dirty="0" err="1" smtClean="0"/>
              <a:t>tRNA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Involved in translation, each </a:t>
            </a:r>
            <a:r>
              <a:rPr lang="en-US" dirty="0" err="1" smtClean="0">
                <a:solidFill>
                  <a:srgbClr val="FF0000"/>
                </a:solidFill>
              </a:rPr>
              <a:t>tRNA</a:t>
            </a:r>
            <a:r>
              <a:rPr lang="en-US" dirty="0" smtClean="0">
                <a:solidFill>
                  <a:srgbClr val="FF0000"/>
                </a:solidFill>
              </a:rPr>
              <a:t> carries a specific amino-</a:t>
            </a:r>
            <a:r>
              <a:rPr lang="en-US" dirty="0" smtClean="0">
                <a:solidFill>
                  <a:srgbClr val="FF0000"/>
                </a:solidFill>
              </a:rPr>
              <a:t>acid.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Presentation10.pot</Template>
  <TotalTime>2196</TotalTime>
  <Words>719</Words>
  <Application>Microsoft Macintosh PowerPoint</Application>
  <PresentationFormat>On-screen Show (4:3)</PresentationFormat>
  <Paragraphs>158</Paragraphs>
  <Slides>36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Presentation10</vt:lpstr>
      <vt:lpstr>Gene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types of RNAs du you remember?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</vt:lpstr>
      <vt:lpstr>Structure of proteins </vt:lpstr>
      <vt:lpstr>Shape of proteins</vt:lpstr>
      <vt:lpstr>PowerPoint Presentation</vt:lpstr>
      <vt:lpstr>How do you separate and identify proteins from cell extracts?</vt:lpstr>
      <vt:lpstr>How do you separate and identify proteins from cell extracts?</vt:lpstr>
      <vt:lpstr>PowerPoint Presentation</vt:lpstr>
      <vt:lpstr>What determines the phenotype? (X2)</vt:lpstr>
      <vt:lpstr>Mutations and genetic disorders</vt:lpstr>
      <vt:lpstr>PowerPoint Presentation</vt:lpstr>
      <vt:lpstr>Single gene mutations</vt:lpstr>
      <vt:lpstr>1/Substitution   -Missense: one amino acid changed for another   - Nonsense: results in premature stop codon   - Splice-site: some intron being retained and/or some exon not being included</vt:lpstr>
      <vt:lpstr>2/ Insertion/deletion    Results (mostly) in frameshift mutations.</vt:lpstr>
      <vt:lpstr>2/ Insertion/deletion    Results (mostly) in frameshift mutations.</vt:lpstr>
      <vt:lpstr>Insertion/deletion</vt:lpstr>
      <vt:lpstr>Chromosome structure mutation</vt:lpstr>
      <vt:lpstr>PowerPoint Presentation</vt:lpstr>
      <vt:lpstr>How do the effect of single gene mutation and chromosomal mutation compare?</vt:lpstr>
      <vt:lpstr>PowerPoint Presentation</vt:lpstr>
      <vt:lpstr>PowerPoint Presentation</vt:lpstr>
    </vt:vector>
  </TitlesOfParts>
  <Company>Xilinx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Rhodes</dc:creator>
  <cp:lastModifiedBy>Martin Rhodes</cp:lastModifiedBy>
  <cp:revision>201</cp:revision>
  <dcterms:created xsi:type="dcterms:W3CDTF">2012-01-18T15:55:00Z</dcterms:created>
  <dcterms:modified xsi:type="dcterms:W3CDTF">2018-08-12T15:47:11Z</dcterms:modified>
</cp:coreProperties>
</file>