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2"/>
  </p:notesMasterIdLst>
  <p:sldIdLst>
    <p:sldId id="278"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256" r:id="rId20"/>
    <p:sldId id="286" r:id="rId21"/>
    <p:sldId id="288" r:id="rId22"/>
    <p:sldId id="289" r:id="rId23"/>
    <p:sldId id="290" r:id="rId24"/>
    <p:sldId id="277" r:id="rId25"/>
    <p:sldId id="261" r:id="rId26"/>
    <p:sldId id="272" r:id="rId27"/>
    <p:sldId id="262" r:id="rId28"/>
    <p:sldId id="280" r:id="rId29"/>
    <p:sldId id="263" r:id="rId30"/>
    <p:sldId id="281" r:id="rId31"/>
    <p:sldId id="282" r:id="rId32"/>
    <p:sldId id="332" r:id="rId33"/>
    <p:sldId id="342" r:id="rId34"/>
    <p:sldId id="333" r:id="rId35"/>
    <p:sldId id="334" r:id="rId36"/>
    <p:sldId id="324" r:id="rId37"/>
    <p:sldId id="325" r:id="rId38"/>
    <p:sldId id="268" r:id="rId39"/>
    <p:sldId id="270" r:id="rId40"/>
    <p:sldId id="264" r:id="rId41"/>
    <p:sldId id="266" r:id="rId42"/>
    <p:sldId id="348" r:id="rId43"/>
    <p:sldId id="344" r:id="rId44"/>
    <p:sldId id="345" r:id="rId45"/>
    <p:sldId id="346" r:id="rId46"/>
    <p:sldId id="347" r:id="rId47"/>
    <p:sldId id="338" r:id="rId48"/>
    <p:sldId id="335" r:id="rId49"/>
    <p:sldId id="349" r:id="rId50"/>
    <p:sldId id="350" r:id="rId5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99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9" d="100"/>
          <a:sy n="89" d="100"/>
        </p:scale>
        <p:origin x="-300" y="-156"/>
      </p:cViewPr>
      <p:guideLst>
        <p:guide orient="horz" pos="2160"/>
        <p:guide pos="2880"/>
      </p:guideLst>
    </p:cSldViewPr>
  </p:slideViewPr>
  <p:notesTextViewPr>
    <p:cViewPr>
      <p:scale>
        <a:sx n="100" d="100"/>
        <a:sy n="100" d="100"/>
      </p:scale>
      <p:origin x="0" y="0"/>
    </p:cViewPr>
  </p:notesTextViewPr>
  <p:sorterViewPr>
    <p:cViewPr>
      <p:scale>
        <a:sx n="58" d="100"/>
        <a:sy n="58" d="100"/>
      </p:scale>
      <p:origin x="0" y="4781"/>
    </p:cViewPr>
  </p:sorterViewPr>
  <p:notesViewPr>
    <p:cSldViewPr>
      <p:cViewPr varScale="1">
        <p:scale>
          <a:sx n="62" d="100"/>
          <a:sy n="62" d="100"/>
        </p:scale>
        <p:origin x="-1680"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019FB2D-88BA-407B-84F4-E33D8D88F641}" type="datetimeFigureOut">
              <a:rPr lang="en-GB"/>
              <a:pPr>
                <a:defRPr/>
              </a:pPr>
              <a:t>03/06/2019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B146A1-99A6-46DD-B7A0-ED3E08A18BEF}" type="slidenum">
              <a:rPr lang="en-GB"/>
              <a:pPr>
                <a:defRPr/>
              </a:pPr>
              <a:t>‹#›</a:t>
            </a:fld>
            <a:endParaRPr lang="en-GB" dirty="0"/>
          </a:p>
        </p:txBody>
      </p:sp>
    </p:spTree>
    <p:extLst>
      <p:ext uri="{BB962C8B-B14F-4D97-AF65-F5344CB8AC3E}">
        <p14:creationId xmlns:p14="http://schemas.microsoft.com/office/powerpoint/2010/main" val="6766080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B146A1-99A6-46DD-B7A0-ED3E08A18BEF}" type="slidenum">
              <a:rPr lang="en-GB" smtClean="0"/>
              <a:pPr>
                <a:defRPr/>
              </a:pPr>
              <a:t>31</a:t>
            </a:fld>
            <a:endParaRPr lang="en-GB"/>
          </a:p>
        </p:txBody>
      </p:sp>
    </p:spTree>
    <p:extLst>
      <p:ext uri="{BB962C8B-B14F-4D97-AF65-F5344CB8AC3E}">
        <p14:creationId xmlns:p14="http://schemas.microsoft.com/office/powerpoint/2010/main" val="416879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B146A1-99A6-46DD-B7A0-ED3E08A18BEF}" type="slidenum">
              <a:rPr lang="en-GB" smtClean="0"/>
              <a:pPr>
                <a:defRPr/>
              </a:pPr>
              <a:t>38</a:t>
            </a:fld>
            <a:endParaRPr lang="en-GB" dirty="0"/>
          </a:p>
        </p:txBody>
      </p:sp>
    </p:spTree>
    <p:extLst>
      <p:ext uri="{BB962C8B-B14F-4D97-AF65-F5344CB8AC3E}">
        <p14:creationId xmlns:p14="http://schemas.microsoft.com/office/powerpoint/2010/main" val="387100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3"/>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16" name="Slide Number Placeholder 15"/>
          <p:cNvSpPr>
            <a:spLocks noGrp="1"/>
          </p:cNvSpPr>
          <p:nvPr>
            <p:ph type="sldNum" sz="quarter" idx="11"/>
          </p:nvPr>
        </p:nvSpPr>
        <p:spPr>
          <a:xfrm>
            <a:off x="822960" y="5842000"/>
            <a:ext cx="2133600" cy="304800"/>
          </a:xfrm>
          <a:prstGeom prst="rect">
            <a:avLst/>
          </a:prstGeom>
        </p:spPr>
        <p:txBody>
          <a:bodyPr/>
          <a:lstStyle/>
          <a:p>
            <a:pPr>
              <a:defRPr/>
            </a:pPr>
            <a:fld id="{2A93A30A-4B1E-47F7-9DF4-CB0AFB8EC58E}" type="slidenum">
              <a:rPr lang="en-GB" altLang="en-US" smtClean="0"/>
              <a:pPr>
                <a:defRPr/>
              </a:pPr>
              <a:t>‹#›</a:t>
            </a:fld>
            <a:endParaRPr lang="en-GB" altLang="en-US" dirty="0"/>
          </a:p>
        </p:txBody>
      </p:sp>
      <p:sp>
        <p:nvSpPr>
          <p:cNvPr id="17" name="Footer Placeholder 16"/>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4"/>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5" name="Footer Placeholder 4"/>
          <p:cNvSpPr>
            <a:spLocks noGrp="1"/>
          </p:cNvSpPr>
          <p:nvPr>
            <p:ph type="ftr" sz="quarter" idx="11"/>
          </p:nvPr>
        </p:nvSpPr>
        <p:spPr>
          <a:xfrm>
            <a:off x="822960" y="6154741"/>
            <a:ext cx="4572000" cy="365125"/>
          </a:xfrm>
          <a:prstGeom prst="rect">
            <a:avLst/>
          </a:prstGeom>
        </p:spPr>
        <p:txBody>
          <a:bodyPr/>
          <a:lstStyle/>
          <a:p>
            <a:pPr>
              <a:defRPr/>
            </a:pPr>
            <a:endParaRPr lang="en-GB" altLang="en-US" dirty="0"/>
          </a:p>
        </p:txBody>
      </p:sp>
      <p:sp>
        <p:nvSpPr>
          <p:cNvPr id="6" name="Slide Number Placeholder 5"/>
          <p:cNvSpPr>
            <a:spLocks noGrp="1"/>
          </p:cNvSpPr>
          <p:nvPr>
            <p:ph type="sldNum" sz="quarter" idx="12"/>
          </p:nvPr>
        </p:nvSpPr>
        <p:spPr>
          <a:xfrm>
            <a:off x="822960" y="5842000"/>
            <a:ext cx="2133600" cy="304800"/>
          </a:xfrm>
          <a:prstGeom prst="rect">
            <a:avLst/>
          </a:prstGeom>
        </p:spPr>
        <p:txBody>
          <a:bodyPr/>
          <a:lstStyle/>
          <a:p>
            <a:pPr>
              <a:defRPr/>
            </a:pPr>
            <a:fld id="{41E13724-51F6-4F35-9180-CA18E8140C36}" type="slidenum">
              <a:rPr lang="en-GB" altLang="en-US" smtClean="0"/>
              <a:pPr>
                <a:defRPr/>
              </a:pPr>
              <a:t>‹#›</a:t>
            </a:fld>
            <a:endParaRPr lang="en-GB"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5" name="Footer Placeholder 4"/>
          <p:cNvSpPr>
            <a:spLocks noGrp="1"/>
          </p:cNvSpPr>
          <p:nvPr>
            <p:ph type="ftr" sz="quarter" idx="11"/>
          </p:nvPr>
        </p:nvSpPr>
        <p:spPr>
          <a:xfrm>
            <a:off x="822960" y="6154741"/>
            <a:ext cx="4572000" cy="365125"/>
          </a:xfrm>
          <a:prstGeom prst="rect">
            <a:avLst/>
          </a:prstGeom>
        </p:spPr>
        <p:txBody>
          <a:bodyPr/>
          <a:lstStyle/>
          <a:p>
            <a:pPr>
              <a:defRPr/>
            </a:pPr>
            <a:endParaRPr lang="en-GB" altLang="en-US" dirty="0"/>
          </a:p>
        </p:txBody>
      </p:sp>
      <p:sp>
        <p:nvSpPr>
          <p:cNvPr id="6" name="Slide Number Placeholder 5"/>
          <p:cNvSpPr>
            <a:spLocks noGrp="1"/>
          </p:cNvSpPr>
          <p:nvPr>
            <p:ph type="sldNum" sz="quarter" idx="12"/>
          </p:nvPr>
        </p:nvSpPr>
        <p:spPr>
          <a:xfrm>
            <a:off x="822960" y="5842000"/>
            <a:ext cx="2133600" cy="304800"/>
          </a:xfrm>
          <a:prstGeom prst="rect">
            <a:avLst/>
          </a:prstGeom>
        </p:spPr>
        <p:txBody>
          <a:bodyPr/>
          <a:lstStyle/>
          <a:p>
            <a:pPr>
              <a:defRPr/>
            </a:pPr>
            <a:fld id="{8DA33914-382D-40B3-9798-6657851B7661}" type="slidenum">
              <a:rPr lang="en-GB" altLang="en-US" smtClean="0"/>
              <a:pPr>
                <a:defRPr/>
              </a:pPr>
              <a:t>‹#›</a:t>
            </a:fld>
            <a:endParaRPr lang="en-GB"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C576666-A8B2-475B-940A-B946D6F17586}"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EC8C41-5DEE-4C8B-80D0-B8A813437F3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78987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95387E0-6666-4F69-AA05-2F70460BA25D}"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85BA54-D0AB-484D-8621-A700AF0B249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85812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9E4E90-EF52-4952-A9A2-097C5A8BCE94}"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07135C-BD8D-453E-A2A7-856F3FA843B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55750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C5A7569-8C10-46CD-9138-FCD5BC2F2FF1}"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590002-B9F1-48D7-8E78-70EC911DE87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621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596DF67-3282-486D-AB0D-0CC4F8B5EFD2}"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0F848E4-2030-44F6-A0B6-A6C2D6A2C54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054209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0830C9B-2557-4768-AB49-0C773DA126CA}"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21110B-D257-41E3-954D-7F3E2AACF63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136654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E8D5C4-0A06-4CD5-989F-62B8BB289556}"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8AD74C9-D0A6-4D56-9B8A-C0422CB3D11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21374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CD388D-1AD6-49D7-90EF-7C4CFDCB2AF6}"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A91BDA9-62E7-4F9F-90F6-DBBBAA9929F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556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772816"/>
            <a:ext cx="7560840" cy="4608512"/>
          </a:xfrm>
        </p:spPr>
        <p:txBody>
          <a:bodyPr anchor="t" anchorCtr="0"/>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899592" y="620688"/>
            <a:ext cx="7543800" cy="914400"/>
          </a:xfrm>
        </p:spPr>
        <p:txBody>
          <a:body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B1591-552D-4E75-9F9E-57AFF2E36DF1}"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AC9473B-5BE9-4A02-A96F-B17CF7B7AFF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39833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3F12AA-FD3A-4C27-B949-DC11D4E1DF5E}"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D59460A-E03B-4EA2-B0B7-0F76902B4A2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21332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7F8FDA0-8EF5-4E65-B28F-9F809DA5F6A7}"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9763C3-121C-4EF0-A165-4152E7CA398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86863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502"/>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13" name="Slide Number Placeholder 12"/>
          <p:cNvSpPr>
            <a:spLocks noGrp="1"/>
          </p:cNvSpPr>
          <p:nvPr>
            <p:ph type="sldNum" sz="quarter" idx="11"/>
          </p:nvPr>
        </p:nvSpPr>
        <p:spPr>
          <a:xfrm>
            <a:off x="822960" y="5842000"/>
            <a:ext cx="2133600" cy="304800"/>
          </a:xfrm>
          <a:prstGeom prst="rect">
            <a:avLst/>
          </a:prstGeom>
        </p:spPr>
        <p:txBody>
          <a:bodyPr/>
          <a:lstStyle/>
          <a:p>
            <a:pPr>
              <a:defRPr/>
            </a:pPr>
            <a:fld id="{11459E21-8AC0-4D98-905F-DE5D12D53CE2}" type="slidenum">
              <a:rPr lang="en-GB" altLang="en-US" smtClean="0"/>
              <a:pPr>
                <a:defRPr/>
              </a:pPr>
              <a:t>‹#›</a:t>
            </a:fld>
            <a:endParaRPr lang="en-GB" altLang="en-US" dirty="0"/>
          </a:p>
        </p:txBody>
      </p:sp>
      <p:sp>
        <p:nvSpPr>
          <p:cNvPr id="14" name="Footer Placeholder 13"/>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9" name="Slide Number Placeholder 8"/>
          <p:cNvSpPr>
            <a:spLocks noGrp="1"/>
          </p:cNvSpPr>
          <p:nvPr>
            <p:ph type="sldNum" sz="quarter" idx="11"/>
          </p:nvPr>
        </p:nvSpPr>
        <p:spPr>
          <a:xfrm>
            <a:off x="822960" y="5842000"/>
            <a:ext cx="2133600" cy="304800"/>
          </a:xfrm>
          <a:prstGeom prst="rect">
            <a:avLst/>
          </a:prstGeom>
        </p:spPr>
        <p:txBody>
          <a:bodyPr/>
          <a:lstStyle/>
          <a:p>
            <a:pPr>
              <a:defRPr/>
            </a:pPr>
            <a:fld id="{A850A3F5-544F-4E7F-A219-B4C2968C07A4}" type="slidenum">
              <a:rPr lang="en-GB" altLang="en-US" smtClean="0"/>
              <a:pPr>
                <a:defRPr/>
              </a:pPr>
              <a:t>‹#›</a:t>
            </a:fld>
            <a:endParaRPr lang="en-GB" altLang="en-US" dirty="0"/>
          </a:p>
        </p:txBody>
      </p:sp>
      <p:sp>
        <p:nvSpPr>
          <p:cNvPr id="10" name="Footer Placeholder 9"/>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71"/>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15" name="Slide Number Placeholder 14"/>
          <p:cNvSpPr>
            <a:spLocks noGrp="1"/>
          </p:cNvSpPr>
          <p:nvPr>
            <p:ph type="sldNum" sz="quarter" idx="11"/>
          </p:nvPr>
        </p:nvSpPr>
        <p:spPr>
          <a:xfrm>
            <a:off x="822960" y="5842000"/>
            <a:ext cx="2133600" cy="304800"/>
          </a:xfrm>
          <a:prstGeom prst="rect">
            <a:avLst/>
          </a:prstGeom>
        </p:spPr>
        <p:txBody>
          <a:bodyPr/>
          <a:lstStyle/>
          <a:p>
            <a:pPr>
              <a:defRPr/>
            </a:pPr>
            <a:fld id="{DA7A9A48-C132-44E8-B7E6-182334EACCC7}" type="slidenum">
              <a:rPr lang="en-GB" altLang="en-US" smtClean="0"/>
              <a:pPr>
                <a:defRPr/>
              </a:pPr>
              <a:t>‹#›</a:t>
            </a:fld>
            <a:endParaRPr lang="en-GB" altLang="en-US" dirty="0"/>
          </a:p>
        </p:txBody>
      </p:sp>
      <p:sp>
        <p:nvSpPr>
          <p:cNvPr id="16" name="Footer Placeholder 15"/>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8" name="Slide Number Placeholder 7"/>
          <p:cNvSpPr>
            <a:spLocks noGrp="1"/>
          </p:cNvSpPr>
          <p:nvPr>
            <p:ph type="sldNum" sz="quarter" idx="11"/>
          </p:nvPr>
        </p:nvSpPr>
        <p:spPr>
          <a:xfrm>
            <a:off x="822960" y="5842000"/>
            <a:ext cx="2133600" cy="304800"/>
          </a:xfrm>
          <a:prstGeom prst="rect">
            <a:avLst/>
          </a:prstGeom>
        </p:spPr>
        <p:txBody>
          <a:bodyPr/>
          <a:lstStyle/>
          <a:p>
            <a:pPr>
              <a:defRPr/>
            </a:pPr>
            <a:fld id="{654905B8-3281-47FE-9C6C-3204F27F0568}" type="slidenum">
              <a:rPr lang="en-GB" altLang="en-US" smtClean="0"/>
              <a:pPr>
                <a:defRPr/>
              </a:pPr>
              <a:t>‹#›</a:t>
            </a:fld>
            <a:endParaRPr lang="en-GB" altLang="en-US" dirty="0"/>
          </a:p>
        </p:txBody>
      </p:sp>
      <p:sp>
        <p:nvSpPr>
          <p:cNvPr id="9" name="Footer Placeholder 8"/>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6" name="Slide Number Placeholder 5"/>
          <p:cNvSpPr>
            <a:spLocks noGrp="1"/>
          </p:cNvSpPr>
          <p:nvPr>
            <p:ph type="sldNum" sz="quarter" idx="11"/>
          </p:nvPr>
        </p:nvSpPr>
        <p:spPr>
          <a:xfrm>
            <a:off x="822960" y="5842000"/>
            <a:ext cx="2133600" cy="304800"/>
          </a:xfrm>
          <a:prstGeom prst="rect">
            <a:avLst/>
          </a:prstGeom>
        </p:spPr>
        <p:txBody>
          <a:bodyPr/>
          <a:lstStyle/>
          <a:p>
            <a:pPr>
              <a:defRPr/>
            </a:pPr>
            <a:fld id="{97730488-E97F-45FE-8C21-955B6E6824CE}" type="slidenum">
              <a:rPr lang="en-GB" altLang="en-US" smtClean="0"/>
              <a:pPr>
                <a:defRPr/>
              </a:pPr>
              <a:t>‹#›</a:t>
            </a:fld>
            <a:endParaRPr lang="en-GB" altLang="en-US" dirty="0"/>
          </a:p>
        </p:txBody>
      </p:sp>
      <p:sp>
        <p:nvSpPr>
          <p:cNvPr id="7" name="Footer Placeholder 6"/>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16" name="Slide Number Placeholder 15"/>
          <p:cNvSpPr>
            <a:spLocks noGrp="1"/>
          </p:cNvSpPr>
          <p:nvPr>
            <p:ph type="sldNum" sz="quarter" idx="11"/>
          </p:nvPr>
        </p:nvSpPr>
        <p:spPr>
          <a:xfrm>
            <a:off x="822960" y="5842000"/>
            <a:ext cx="2133600" cy="304800"/>
          </a:xfrm>
          <a:prstGeom prst="rect">
            <a:avLst/>
          </a:prstGeom>
        </p:spPr>
        <p:txBody>
          <a:bodyPr/>
          <a:lstStyle/>
          <a:p>
            <a:pPr>
              <a:defRPr/>
            </a:pPr>
            <a:fld id="{7E13EF21-2734-4F02-894C-AE8B6523EDA1}" type="slidenum">
              <a:rPr lang="en-GB" altLang="en-US" smtClean="0"/>
              <a:pPr>
                <a:defRPr/>
              </a:pPr>
              <a:t>‹#›</a:t>
            </a:fld>
            <a:endParaRPr lang="en-GB" altLang="en-US" dirty="0"/>
          </a:p>
        </p:txBody>
      </p:sp>
      <p:sp>
        <p:nvSpPr>
          <p:cNvPr id="17" name="Footer Placeholder 16"/>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6"/>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a:xfrm>
            <a:off x="6172200" y="6154741"/>
            <a:ext cx="2133600" cy="365125"/>
          </a:xfrm>
          <a:prstGeom prst="rect">
            <a:avLst/>
          </a:prstGeom>
        </p:spPr>
        <p:txBody>
          <a:bodyPr/>
          <a:lstStyle/>
          <a:p>
            <a:pPr>
              <a:defRPr/>
            </a:pPr>
            <a:endParaRPr lang="en-GB" altLang="en-US" dirty="0"/>
          </a:p>
        </p:txBody>
      </p:sp>
      <p:sp>
        <p:nvSpPr>
          <p:cNvPr id="14" name="Slide Number Placeholder 13"/>
          <p:cNvSpPr>
            <a:spLocks noGrp="1"/>
          </p:cNvSpPr>
          <p:nvPr>
            <p:ph type="sldNum" sz="quarter" idx="11"/>
          </p:nvPr>
        </p:nvSpPr>
        <p:spPr>
          <a:xfrm>
            <a:off x="822960" y="5842000"/>
            <a:ext cx="2133600" cy="304800"/>
          </a:xfrm>
          <a:prstGeom prst="rect">
            <a:avLst/>
          </a:prstGeom>
        </p:spPr>
        <p:txBody>
          <a:bodyPr/>
          <a:lstStyle/>
          <a:p>
            <a:pPr>
              <a:defRPr/>
            </a:pPr>
            <a:fld id="{6A3241F8-2334-46A9-BF8A-9F4D61495ABB}" type="slidenum">
              <a:rPr lang="en-GB" altLang="en-US" smtClean="0"/>
              <a:pPr>
                <a:defRPr/>
              </a:pPr>
              <a:t>‹#›</a:t>
            </a:fld>
            <a:endParaRPr lang="en-GB" altLang="en-US" dirty="0"/>
          </a:p>
        </p:txBody>
      </p:sp>
      <p:sp>
        <p:nvSpPr>
          <p:cNvPr id="15" name="Footer Placeholder 14"/>
          <p:cNvSpPr>
            <a:spLocks noGrp="1"/>
          </p:cNvSpPr>
          <p:nvPr>
            <p:ph type="ftr" sz="quarter" idx="12"/>
          </p:nvPr>
        </p:nvSpPr>
        <p:spPr>
          <a:xfrm>
            <a:off x="822960" y="6154741"/>
            <a:ext cx="4572000" cy="365125"/>
          </a:xfrm>
          <a:prstGeom prst="rect">
            <a:avLst/>
          </a:prstGeom>
        </p:spPr>
        <p:txBody>
          <a:bodyPr/>
          <a:lstStyle/>
          <a:p>
            <a:pPr>
              <a:defRPr/>
            </a:pPr>
            <a:endParaRPr lang="en-GB"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Oval 7"/>
          <p:cNvSpPr/>
          <p:nvPr/>
        </p:nvSpPr>
        <p:spPr>
          <a:xfrm rot="19724275">
            <a:off x="1373223"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96996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7" y="116855"/>
            <a:ext cx="6479363"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00100" y="54868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7584" y="1700808"/>
            <a:ext cx="7488832" cy="4608512"/>
          </a:xfrm>
          <a:prstGeom prst="rect">
            <a:avLst/>
          </a:prstGeom>
        </p:spPr>
        <p:txBody>
          <a:bodyPr vert="horz" lIns="91440" tIns="45720" rIns="91440" bIns="4572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32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mn-cs"/>
              </a:defRPr>
            </a:lvl1pPr>
          </a:lstStyle>
          <a:p>
            <a:pPr>
              <a:defRPr/>
            </a:pPr>
            <a:fld id="{21768287-BABE-4FBE-BC58-159055BD2DA0}" type="datetimeFigureOut">
              <a:rPr lang="en-GB">
                <a:solidFill>
                  <a:prstClr val="black">
                    <a:tint val="75000"/>
                  </a:prstClr>
                </a:solidFill>
              </a:rPr>
              <a:pPr>
                <a:defRPr/>
              </a:pPr>
              <a:t>03/06/2019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mn-cs"/>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mn-cs"/>
              </a:defRPr>
            </a:lvl1pPr>
          </a:lstStyle>
          <a:p>
            <a:pPr>
              <a:defRPr/>
            </a:pPr>
            <a:fld id="{60C62CC2-3DB5-4777-8091-2F89B6B56062}"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855336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4.gif"/></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hyperlink" Target="http://www.genome.gov/glossary/index.cfm?id=45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ogle.co.uk/imgres?imgurl=https://www.chemguide.co.uk/organicprops/aminoacids/doublehelix.gif&amp;imgrefurl=https://www.chemguide.co.uk/organicprops/aminoacids/dna1.html&amp;docid=yNQkQTY3HC3HjM&amp;tbnid=YSL-5tCsy1GFOM:&amp;vet=10ahUKEwjhs6-e4Z3iAhUU6OAKHQBxCroQMwiQASgXMBc..i&amp;w=356&amp;h=367&amp;bih=769&amp;biw=1152&amp;q=dna%20structure&amp;ved=0ahUKEwjhs6-e4Z3iAhUU6OAKHQBxCroQMwiQASgXMBc&amp;iact=mrc&amp;uact=8" TargetMode="Externa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www.youtube.com/watch?v=VpmT7Lw_4v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hyperlink" Target="http://highered.mcgraw-hill.com/sites/0072943696/student_view0/chapter3/animation__dna_replication__quiz_1_.html" TargetMode="Externa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hyperlink" Target="http://highered.mcgraw-hill.com/sites/0072943696/student_view0/chapter3/animation__dna_replication__quiz_1_.html" TargetMode="Externa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77240" y="1219200"/>
            <a:ext cx="7827208" cy="2152650"/>
          </a:xfrm>
        </p:spPr>
        <p:txBody>
          <a:bodyPr/>
          <a:lstStyle/>
          <a:p>
            <a:pPr eaLnBrk="1" hangingPunct="1"/>
            <a:r>
              <a:rPr lang="en-GB" altLang="en-US" dirty="0" err="1" smtClean="0"/>
              <a:t>CfE</a:t>
            </a:r>
            <a:r>
              <a:rPr lang="en-GB" altLang="en-US" dirty="0" smtClean="0"/>
              <a:t> Higher Biology Unit 1: </a:t>
            </a:r>
            <a:br>
              <a:rPr lang="en-GB" altLang="en-US" dirty="0" smtClean="0"/>
            </a:br>
            <a:r>
              <a:rPr lang="en-GB" altLang="en-US" dirty="0" smtClean="0"/>
              <a:t>DNA and the Genome</a:t>
            </a:r>
          </a:p>
        </p:txBody>
      </p:sp>
      <p:sp>
        <p:nvSpPr>
          <p:cNvPr id="2051" name="Rectangle 3"/>
          <p:cNvSpPr>
            <a:spLocks noGrp="1" noChangeArrowheads="1"/>
          </p:cNvSpPr>
          <p:nvPr>
            <p:ph type="subTitle" idx="1"/>
          </p:nvPr>
        </p:nvSpPr>
        <p:spPr/>
        <p:txBody>
          <a:bodyPr>
            <a:normAutofit fontScale="77500" lnSpcReduction="20000"/>
          </a:bodyPr>
          <a:lstStyle/>
          <a:p>
            <a:r>
              <a:rPr lang="en-GB" altLang="en-US" dirty="0" smtClean="0"/>
              <a:t>Chapter 1. </a:t>
            </a:r>
            <a:r>
              <a:rPr lang="en-GB" altLang="en-US" dirty="0"/>
              <a:t>Structure and </a:t>
            </a:r>
            <a:r>
              <a:rPr lang="en-GB" altLang="en-US" dirty="0" smtClean="0"/>
              <a:t>replication of DNA </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1"/>
          <p:cNvSpPr>
            <a:spLocks noGrp="1"/>
          </p:cNvSpPr>
          <p:nvPr>
            <p:ph type="subTitle" idx="4294967295"/>
          </p:nvPr>
        </p:nvSpPr>
        <p:spPr>
          <a:xfrm>
            <a:off x="838200" y="3700463"/>
            <a:ext cx="8305800" cy="1143000"/>
          </a:xfrm>
        </p:spPr>
        <p:txBody>
          <a:bodyPr/>
          <a:lstStyle/>
          <a:p>
            <a:pPr marL="0" indent="0" algn="ctr" eaLnBrk="1" hangingPunct="1">
              <a:buFontTx/>
              <a:buNone/>
            </a:pPr>
            <a:r>
              <a:rPr lang="en-GB" altLang="en-US" sz="2800" dirty="0" smtClean="0">
                <a:solidFill>
                  <a:schemeClr val="tx2"/>
                </a:solidFill>
              </a:rPr>
              <a:t>DNA is found in the nucleus.</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FF0000"/>
                </a:solidFill>
                <a:effectLst>
                  <a:innerShdw blurRad="50800" dist="25400" dir="13500000">
                    <a:srgbClr val="000000">
                      <a:alpha val="70000"/>
                    </a:srgbClr>
                  </a:innerShdw>
                </a:effectLst>
              </a:rPr>
              <a:t>False</a:t>
            </a:r>
          </a:p>
        </p:txBody>
      </p:sp>
    </p:spTree>
    <p:custDataLst>
      <p:tags r:id="rId1"/>
    </p:custDataLst>
    <p:extLst>
      <p:ext uri="{BB962C8B-B14F-4D97-AF65-F5344CB8AC3E}">
        <p14:creationId xmlns:p14="http://schemas.microsoft.com/office/powerpoint/2010/main" val="2366524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5"/>
          <p:cNvSpPr txBox="1">
            <a:spLocks noChangeArrowheads="1"/>
          </p:cNvSpPr>
          <p:nvPr/>
        </p:nvSpPr>
        <p:spPr bwMode="auto">
          <a:xfrm>
            <a:off x="179392" y="908050"/>
            <a:ext cx="87852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The DNA sequence – the chemical language – doesn’t matter as it doesn’t change anything about the living thing.</a:t>
            </a:r>
          </a:p>
        </p:txBody>
      </p:sp>
    </p:spTree>
    <p:custDataLst>
      <p:tags r:id="rId1"/>
    </p:custDataLst>
    <p:extLst>
      <p:ext uri="{BB962C8B-B14F-4D97-AF65-F5344CB8AC3E}">
        <p14:creationId xmlns:p14="http://schemas.microsoft.com/office/powerpoint/2010/main" val="46075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ubtitle 1"/>
          <p:cNvSpPr>
            <a:spLocks noGrp="1"/>
          </p:cNvSpPr>
          <p:nvPr>
            <p:ph type="subTitle" idx="4294967295"/>
          </p:nvPr>
        </p:nvSpPr>
        <p:spPr>
          <a:xfrm>
            <a:off x="838200" y="3700463"/>
            <a:ext cx="8305800" cy="1143000"/>
          </a:xfrm>
        </p:spPr>
        <p:txBody>
          <a:bodyPr>
            <a:normAutofit/>
          </a:bodyPr>
          <a:lstStyle/>
          <a:p>
            <a:pPr marL="0" indent="0" algn="ctr" eaLnBrk="1" hangingPunct="1">
              <a:buFontTx/>
              <a:buNone/>
            </a:pPr>
            <a:r>
              <a:rPr lang="en-GB" altLang="en-US" sz="2800" dirty="0" smtClean="0">
                <a:solidFill>
                  <a:schemeClr val="tx2"/>
                </a:solidFill>
              </a:rPr>
              <a:t>The DNA sequence provides the heredity information for the living thing to develop and survive. </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FF0000"/>
                </a:solidFill>
                <a:effectLst>
                  <a:innerShdw blurRad="50800" dist="25400" dir="13500000">
                    <a:srgbClr val="000000">
                      <a:alpha val="70000"/>
                    </a:srgbClr>
                  </a:innerShdw>
                </a:effectLst>
              </a:rPr>
              <a:t>False</a:t>
            </a:r>
          </a:p>
        </p:txBody>
      </p:sp>
    </p:spTree>
    <p:custDataLst>
      <p:tags r:id="rId1"/>
    </p:custDataLst>
    <p:extLst>
      <p:ext uri="{BB962C8B-B14F-4D97-AF65-F5344CB8AC3E}">
        <p14:creationId xmlns:p14="http://schemas.microsoft.com/office/powerpoint/2010/main" val="2886424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
          <p:cNvSpPr txBox="1">
            <a:spLocks noChangeArrowheads="1"/>
          </p:cNvSpPr>
          <p:nvPr/>
        </p:nvSpPr>
        <p:spPr bwMode="auto">
          <a:xfrm>
            <a:off x="250829" y="1962153"/>
            <a:ext cx="864235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The DNA sequence of a living thing is called its genotype.</a:t>
            </a:r>
          </a:p>
        </p:txBody>
      </p:sp>
    </p:spTree>
    <p:custDataLst>
      <p:tags r:id="rId1"/>
    </p:custDataLst>
    <p:extLst>
      <p:ext uri="{BB962C8B-B14F-4D97-AF65-F5344CB8AC3E}">
        <p14:creationId xmlns:p14="http://schemas.microsoft.com/office/powerpoint/2010/main" val="468178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1"/>
          <p:cNvSpPr>
            <a:spLocks noGrp="1"/>
          </p:cNvSpPr>
          <p:nvPr>
            <p:ph type="subTitle" idx="4294967295"/>
          </p:nvPr>
        </p:nvSpPr>
        <p:spPr>
          <a:xfrm>
            <a:off x="838200" y="3700463"/>
            <a:ext cx="8305800" cy="1143000"/>
          </a:xfrm>
        </p:spPr>
        <p:txBody>
          <a:bodyPr/>
          <a:lstStyle/>
          <a:p>
            <a:pPr marL="0" indent="0" algn="ctr" eaLnBrk="1" hangingPunct="1">
              <a:buFontTx/>
              <a:buNone/>
            </a:pPr>
            <a:r>
              <a:rPr lang="en-GB" altLang="en-US" sz="2800" dirty="0" smtClean="0">
                <a:solidFill>
                  <a:schemeClr val="tx2"/>
                </a:solidFill>
              </a:rPr>
              <a:t> </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00B050"/>
                </a:solidFill>
                <a:effectLst>
                  <a:innerShdw blurRad="50800" dist="25400" dir="13500000">
                    <a:srgbClr val="000000">
                      <a:alpha val="70000"/>
                    </a:srgbClr>
                  </a:innerShdw>
                </a:effectLst>
              </a:rPr>
              <a:t>True</a:t>
            </a:r>
          </a:p>
        </p:txBody>
      </p:sp>
      <p:sp>
        <p:nvSpPr>
          <p:cNvPr id="2" name="TextBox 1"/>
          <p:cNvSpPr txBox="1"/>
          <p:nvPr/>
        </p:nvSpPr>
        <p:spPr>
          <a:xfrm>
            <a:off x="3563888" y="4941168"/>
            <a:ext cx="4680520" cy="369332"/>
          </a:xfrm>
          <a:prstGeom prst="rect">
            <a:avLst/>
          </a:prstGeom>
          <a:noFill/>
        </p:spPr>
        <p:txBody>
          <a:bodyPr wrap="square" rtlCol="0">
            <a:spAutoFit/>
          </a:bodyPr>
          <a:lstStyle/>
          <a:p>
            <a:r>
              <a:rPr lang="en-GB" smtClean="0"/>
              <a:t>End of Quiz</a:t>
            </a:r>
            <a:endParaRPr lang="en-GB" dirty="0"/>
          </a:p>
        </p:txBody>
      </p:sp>
    </p:spTree>
    <p:custDataLst>
      <p:tags r:id="rId1"/>
    </p:custDataLst>
    <p:extLst>
      <p:ext uri="{BB962C8B-B14F-4D97-AF65-F5344CB8AC3E}">
        <p14:creationId xmlns:p14="http://schemas.microsoft.com/office/powerpoint/2010/main" val="4134364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5"/>
          <p:cNvGraphicFramePr>
            <a:graphicFrameLocks noGrp="1" noChangeAspect="1"/>
          </p:cNvGraphicFramePr>
          <p:nvPr>
            <p:ph idx="1"/>
            <p:extLst>
              <p:ext uri="{D42A27DB-BD31-4B8C-83A1-F6EECF244321}">
                <p14:modId xmlns:p14="http://schemas.microsoft.com/office/powerpoint/2010/main" val="1130397113"/>
              </p:ext>
            </p:extLst>
          </p:nvPr>
        </p:nvGraphicFramePr>
        <p:xfrm>
          <a:off x="3203848" y="852620"/>
          <a:ext cx="5004792" cy="5584321"/>
        </p:xfrm>
        <a:graphic>
          <a:graphicData uri="http://schemas.openxmlformats.org/presentationml/2006/ole">
            <mc:AlternateContent xmlns:mc="http://schemas.openxmlformats.org/markup-compatibility/2006">
              <mc:Choice xmlns:v="urn:schemas-microsoft-com:vml" Requires="v">
                <p:oleObj spid="_x0000_s3108" name="Bitmap Image" r:id="rId4" imgW="4761905" imgH="5315692" progId="Paint.Picture">
                  <p:embed/>
                </p:oleObj>
              </mc:Choice>
              <mc:Fallback>
                <p:oleObj name="Bitmap Image" r:id="rId4" imgW="4761905" imgH="5315692"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852620"/>
                        <a:ext cx="5004792" cy="5584321"/>
                      </a:xfrm>
                      <a:prstGeom prst="rect">
                        <a:avLst/>
                      </a:prstGeom>
                      <a:noFill/>
                      <a:ln>
                        <a:noFill/>
                      </a:ln>
                      <a:effectLst/>
                      <a:extLst/>
                    </p:spPr>
                  </p:pic>
                </p:oleObj>
              </mc:Fallback>
            </mc:AlternateContent>
          </a:graphicData>
        </a:graphic>
      </p:graphicFrame>
      <p:sp>
        <p:nvSpPr>
          <p:cNvPr id="3074" name="Rectangle 6"/>
          <p:cNvSpPr>
            <a:spLocks noGrp="1" noChangeArrowheads="1"/>
          </p:cNvSpPr>
          <p:nvPr>
            <p:ph type="title"/>
          </p:nvPr>
        </p:nvSpPr>
        <p:spPr>
          <a:xfrm>
            <a:off x="467544" y="260648"/>
            <a:ext cx="8229600" cy="1143000"/>
          </a:xfrm>
        </p:spPr>
        <p:txBody>
          <a:bodyPr/>
          <a:lstStyle/>
          <a:p>
            <a:pPr eaLnBrk="1" hangingPunct="1"/>
            <a:r>
              <a:rPr lang="en-GB" altLang="en-US" sz="4000" dirty="0" smtClean="0"/>
              <a:t>DNA is found in the nucleus of every cell</a:t>
            </a:r>
          </a:p>
        </p:txBody>
      </p:sp>
      <p:sp>
        <p:nvSpPr>
          <p:cNvPr id="2" name="TextBox 1"/>
          <p:cNvSpPr txBox="1"/>
          <p:nvPr/>
        </p:nvSpPr>
        <p:spPr>
          <a:xfrm>
            <a:off x="1475656" y="5317760"/>
            <a:ext cx="1159292" cy="646331"/>
          </a:xfrm>
          <a:prstGeom prst="rect">
            <a:avLst/>
          </a:prstGeom>
          <a:noFill/>
        </p:spPr>
        <p:txBody>
          <a:bodyPr wrap="none" rtlCol="0">
            <a:spAutoFit/>
          </a:bodyPr>
          <a:lstStyle/>
          <a:p>
            <a:r>
              <a:rPr lang="en-GB" sz="3600" dirty="0" smtClean="0"/>
              <a:t>DNA</a:t>
            </a:r>
            <a:endParaRPr lang="en-GB" sz="3600" dirty="0"/>
          </a:p>
        </p:txBody>
      </p:sp>
      <p:sp>
        <p:nvSpPr>
          <p:cNvPr id="3" name="Right Arrow 2"/>
          <p:cNvSpPr/>
          <p:nvPr/>
        </p:nvSpPr>
        <p:spPr>
          <a:xfrm>
            <a:off x="2771800" y="5373216"/>
            <a:ext cx="2232248" cy="5354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dirty="0" smtClean="0"/>
              <a:t>Structure of a nucleotide</a:t>
            </a:r>
          </a:p>
        </p:txBody>
      </p:sp>
      <p:pic>
        <p:nvPicPr>
          <p:cNvPr id="10" name="Picture 9"/>
          <p:cNvPicPr/>
          <p:nvPr/>
        </p:nvPicPr>
        <p:blipFill rotWithShape="1">
          <a:blip r:embed="rId3"/>
          <a:srcRect l="14796" t="43878" r="45408" b="34523"/>
          <a:stretch/>
        </p:blipFill>
        <p:spPr bwMode="auto">
          <a:xfrm>
            <a:off x="1691680" y="2767012"/>
            <a:ext cx="5760640" cy="3038252"/>
          </a:xfrm>
          <a:prstGeom prst="rect">
            <a:avLst/>
          </a:prstGeom>
          <a:ln>
            <a:noFill/>
          </a:ln>
          <a:extLst>
            <a:ext uri="{53640926-AAD7-44D8-BBD7-CCE9431645EC}">
              <a14:shadowObscured xmlns:a14="http://schemas.microsoft.com/office/drawing/2010/main"/>
            </a:ext>
          </a:extLst>
        </p:spPr>
      </p:pic>
      <p:sp>
        <p:nvSpPr>
          <p:cNvPr id="5" name="Content Placeholder 4"/>
          <p:cNvSpPr>
            <a:spLocks noGrp="1"/>
          </p:cNvSpPr>
          <p:nvPr>
            <p:ph sz="quarter" idx="13"/>
          </p:nvPr>
        </p:nvSpPr>
        <p:spPr/>
        <p:txBody>
          <a:bodyPr/>
          <a:lstStyle/>
          <a:p>
            <a:endParaRPr lang="en-GB"/>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p:txBody>
          <a:bodyPr/>
          <a:lstStyle/>
          <a:p>
            <a:pPr marL="514350" indent="-514350" eaLnBrk="1" hangingPunct="1">
              <a:buFontTx/>
              <a:buAutoNum type="arabicPeriod" startAt="2"/>
            </a:pPr>
            <a:r>
              <a:rPr lang="en-GB" altLang="en-US" dirty="0" smtClean="0"/>
              <a:t>Four types of organic base. How do they pair up?</a:t>
            </a:r>
          </a:p>
        </p:txBody>
      </p:sp>
      <p:sp>
        <p:nvSpPr>
          <p:cNvPr id="8194" name="Title 1"/>
          <p:cNvSpPr>
            <a:spLocks noGrp="1"/>
          </p:cNvSpPr>
          <p:nvPr>
            <p:ph type="title"/>
          </p:nvPr>
        </p:nvSpPr>
        <p:spPr>
          <a:xfrm>
            <a:off x="827584" y="404664"/>
            <a:ext cx="7543800" cy="914400"/>
          </a:xfrm>
        </p:spPr>
        <p:txBody>
          <a:bodyPr/>
          <a:lstStyle/>
          <a:p>
            <a:pPr eaLnBrk="1" hangingPunct="1"/>
            <a:r>
              <a:rPr lang="en-GB" altLang="en-US" dirty="0" smtClean="0"/>
              <a:t>Structure of a nucleotide</a:t>
            </a:r>
          </a:p>
        </p:txBody>
      </p:sp>
      <p:sp>
        <p:nvSpPr>
          <p:cNvPr id="4" name="Pentagon 3"/>
          <p:cNvSpPr/>
          <p:nvPr/>
        </p:nvSpPr>
        <p:spPr>
          <a:xfrm>
            <a:off x="1230313" y="2889253"/>
            <a:ext cx="1873251" cy="792163"/>
          </a:xfrm>
          <a:prstGeom prst="homePlate">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Flowchart: Stored Data 4"/>
          <p:cNvSpPr/>
          <p:nvPr/>
        </p:nvSpPr>
        <p:spPr>
          <a:xfrm rot="10800000">
            <a:off x="5531961" y="4694240"/>
            <a:ext cx="1965325" cy="863600"/>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748 w 9081"/>
              <a:gd name="connsiteY0" fmla="*/ 0 h 10000"/>
              <a:gd name="connsiteX1" fmla="*/ 9081 w 9081"/>
              <a:gd name="connsiteY1" fmla="*/ 0 h 10000"/>
              <a:gd name="connsiteX2" fmla="*/ 7414 w 9081"/>
              <a:gd name="connsiteY2" fmla="*/ 5000 h 10000"/>
              <a:gd name="connsiteX3" fmla="*/ 9081 w 9081"/>
              <a:gd name="connsiteY3" fmla="*/ 10000 h 10000"/>
              <a:gd name="connsiteX4" fmla="*/ 748 w 9081"/>
              <a:gd name="connsiteY4" fmla="*/ 10000 h 10000"/>
              <a:gd name="connsiteX5" fmla="*/ 17 w 9081"/>
              <a:gd name="connsiteY5" fmla="*/ 5675 h 10000"/>
              <a:gd name="connsiteX6" fmla="*/ 748 w 9081"/>
              <a:gd name="connsiteY6" fmla="*/ 0 h 10000"/>
              <a:gd name="connsiteX0" fmla="*/ 457 w 9633"/>
              <a:gd name="connsiteY0" fmla="*/ 0 h 10000"/>
              <a:gd name="connsiteX1" fmla="*/ 9633 w 9633"/>
              <a:gd name="connsiteY1" fmla="*/ 0 h 10000"/>
              <a:gd name="connsiteX2" fmla="*/ 7797 w 9633"/>
              <a:gd name="connsiteY2" fmla="*/ 5000 h 10000"/>
              <a:gd name="connsiteX3" fmla="*/ 9633 w 9633"/>
              <a:gd name="connsiteY3" fmla="*/ 10000 h 10000"/>
              <a:gd name="connsiteX4" fmla="*/ 457 w 9633"/>
              <a:gd name="connsiteY4" fmla="*/ 10000 h 10000"/>
              <a:gd name="connsiteX5" fmla="*/ 438 w 9633"/>
              <a:gd name="connsiteY5" fmla="*/ 5788 h 10000"/>
              <a:gd name="connsiteX6" fmla="*/ 457 w 9633"/>
              <a:gd name="connsiteY6" fmla="*/ 0 h 10000"/>
              <a:gd name="connsiteX0" fmla="*/ 593 w 10119"/>
              <a:gd name="connsiteY0" fmla="*/ 0 h 10000"/>
              <a:gd name="connsiteX1" fmla="*/ 10119 w 10119"/>
              <a:gd name="connsiteY1" fmla="*/ 0 h 10000"/>
              <a:gd name="connsiteX2" fmla="*/ 8213 w 10119"/>
              <a:gd name="connsiteY2" fmla="*/ 5000 h 10000"/>
              <a:gd name="connsiteX3" fmla="*/ 10119 w 10119"/>
              <a:gd name="connsiteY3" fmla="*/ 10000 h 10000"/>
              <a:gd name="connsiteX4" fmla="*/ 440 w 10119"/>
              <a:gd name="connsiteY4" fmla="*/ 9887 h 10000"/>
              <a:gd name="connsiteX5" fmla="*/ 574 w 10119"/>
              <a:gd name="connsiteY5" fmla="*/ 5788 h 10000"/>
              <a:gd name="connsiteX6" fmla="*/ 593 w 10119"/>
              <a:gd name="connsiteY6" fmla="*/ 0 h 10000"/>
              <a:gd name="connsiteX0" fmla="*/ 2772 w 12298"/>
              <a:gd name="connsiteY0" fmla="*/ 0 h 10000"/>
              <a:gd name="connsiteX1" fmla="*/ 12298 w 12298"/>
              <a:gd name="connsiteY1" fmla="*/ 0 h 10000"/>
              <a:gd name="connsiteX2" fmla="*/ 10392 w 12298"/>
              <a:gd name="connsiteY2" fmla="*/ 5000 h 10000"/>
              <a:gd name="connsiteX3" fmla="*/ 12298 w 12298"/>
              <a:gd name="connsiteY3" fmla="*/ 10000 h 10000"/>
              <a:gd name="connsiteX4" fmla="*/ 2619 w 12298"/>
              <a:gd name="connsiteY4" fmla="*/ 9887 h 10000"/>
              <a:gd name="connsiteX5" fmla="*/ 0 w 12298"/>
              <a:gd name="connsiteY5" fmla="*/ 4212 h 10000"/>
              <a:gd name="connsiteX6" fmla="*/ 2772 w 12298"/>
              <a:gd name="connsiteY6" fmla="*/ 0 h 10000"/>
              <a:gd name="connsiteX0" fmla="*/ 774 w 10300"/>
              <a:gd name="connsiteY0" fmla="*/ 0 h 10000"/>
              <a:gd name="connsiteX1" fmla="*/ 10300 w 10300"/>
              <a:gd name="connsiteY1" fmla="*/ 0 h 10000"/>
              <a:gd name="connsiteX2" fmla="*/ 8394 w 10300"/>
              <a:gd name="connsiteY2" fmla="*/ 5000 h 10000"/>
              <a:gd name="connsiteX3" fmla="*/ 10300 w 10300"/>
              <a:gd name="connsiteY3" fmla="*/ 10000 h 10000"/>
              <a:gd name="connsiteX4" fmla="*/ 621 w 10300"/>
              <a:gd name="connsiteY4" fmla="*/ 9887 h 10000"/>
              <a:gd name="connsiteX5" fmla="*/ 194 w 10300"/>
              <a:gd name="connsiteY5" fmla="*/ 4437 h 10000"/>
              <a:gd name="connsiteX6" fmla="*/ 774 w 103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 h="10000">
                <a:moveTo>
                  <a:pt x="774" y="0"/>
                </a:moveTo>
                <a:lnTo>
                  <a:pt x="10300" y="0"/>
                </a:lnTo>
                <a:cubicBezTo>
                  <a:pt x="9247" y="0"/>
                  <a:pt x="8394" y="2239"/>
                  <a:pt x="8394" y="5000"/>
                </a:cubicBezTo>
                <a:cubicBezTo>
                  <a:pt x="8394" y="7761"/>
                  <a:pt x="9247" y="10000"/>
                  <a:pt x="10300" y="10000"/>
                </a:cubicBezTo>
                <a:lnTo>
                  <a:pt x="621" y="9887"/>
                </a:lnTo>
                <a:cubicBezTo>
                  <a:pt x="-432" y="9887"/>
                  <a:pt x="169" y="6085"/>
                  <a:pt x="194" y="4437"/>
                </a:cubicBezTo>
                <a:cubicBezTo>
                  <a:pt x="219" y="2789"/>
                  <a:pt x="-279" y="0"/>
                  <a:pt x="774" y="0"/>
                </a:cubicBezTo>
                <a:close/>
              </a:path>
            </a:pathLst>
          </a:cu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Flowchart: Delay 5"/>
          <p:cNvSpPr/>
          <p:nvPr/>
        </p:nvSpPr>
        <p:spPr>
          <a:xfrm>
            <a:off x="1258888" y="4657728"/>
            <a:ext cx="1584325" cy="936625"/>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99" name="TextBox 7"/>
          <p:cNvSpPr txBox="1">
            <a:spLocks noChangeArrowheads="1"/>
          </p:cNvSpPr>
          <p:nvPr/>
        </p:nvSpPr>
        <p:spPr bwMode="auto">
          <a:xfrm>
            <a:off x="1547815" y="3821113"/>
            <a:ext cx="14029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Adenine (A)</a:t>
            </a:r>
          </a:p>
        </p:txBody>
      </p:sp>
      <p:sp>
        <p:nvSpPr>
          <p:cNvPr id="8200" name="TextBox 8"/>
          <p:cNvSpPr txBox="1">
            <a:spLocks noChangeArrowheads="1"/>
          </p:cNvSpPr>
          <p:nvPr/>
        </p:nvSpPr>
        <p:spPr bwMode="auto">
          <a:xfrm>
            <a:off x="6182293" y="3821113"/>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Thymine (T)</a:t>
            </a:r>
          </a:p>
        </p:txBody>
      </p:sp>
      <p:sp>
        <p:nvSpPr>
          <p:cNvPr id="8201" name="TextBox 9"/>
          <p:cNvSpPr txBox="1">
            <a:spLocks noChangeArrowheads="1"/>
          </p:cNvSpPr>
          <p:nvPr/>
        </p:nvSpPr>
        <p:spPr bwMode="auto">
          <a:xfrm>
            <a:off x="1439863" y="5867400"/>
            <a:ext cx="14542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Guanine (G)</a:t>
            </a:r>
          </a:p>
        </p:txBody>
      </p:sp>
      <p:sp>
        <p:nvSpPr>
          <p:cNvPr id="8202" name="TextBox 10"/>
          <p:cNvSpPr txBox="1">
            <a:spLocks noChangeArrowheads="1"/>
          </p:cNvSpPr>
          <p:nvPr/>
        </p:nvSpPr>
        <p:spPr bwMode="auto">
          <a:xfrm>
            <a:off x="6057900" y="5867400"/>
            <a:ext cx="1467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Cytosine (C)</a:t>
            </a:r>
          </a:p>
        </p:txBody>
      </p:sp>
      <p:sp>
        <p:nvSpPr>
          <p:cNvPr id="12" name="Chevron 11"/>
          <p:cNvSpPr/>
          <p:nvPr/>
        </p:nvSpPr>
        <p:spPr>
          <a:xfrm>
            <a:off x="5531961" y="2857502"/>
            <a:ext cx="1889608" cy="771525"/>
          </a:xfrm>
          <a:custGeom>
            <a:avLst/>
            <a:gdLst>
              <a:gd name="connsiteX0" fmla="*/ 0 w 1656184"/>
              <a:gd name="connsiteY0" fmla="*/ 0 h 770675"/>
              <a:gd name="connsiteX1" fmla="*/ 1270847 w 1656184"/>
              <a:gd name="connsiteY1" fmla="*/ 0 h 770675"/>
              <a:gd name="connsiteX2" fmla="*/ 1656184 w 1656184"/>
              <a:gd name="connsiteY2" fmla="*/ 385338 h 770675"/>
              <a:gd name="connsiteX3" fmla="*/ 1270847 w 1656184"/>
              <a:gd name="connsiteY3" fmla="*/ 770675 h 770675"/>
              <a:gd name="connsiteX4" fmla="*/ 0 w 1656184"/>
              <a:gd name="connsiteY4" fmla="*/ 770675 h 770675"/>
              <a:gd name="connsiteX5" fmla="*/ 385338 w 1656184"/>
              <a:gd name="connsiteY5" fmla="*/ 385338 h 770675"/>
              <a:gd name="connsiteX6" fmla="*/ 0 w 1656184"/>
              <a:gd name="connsiteY6" fmla="*/ 0 h 770675"/>
              <a:gd name="connsiteX0" fmla="*/ 0 w 1276805"/>
              <a:gd name="connsiteY0" fmla="*/ 0 h 770675"/>
              <a:gd name="connsiteX1" fmla="*/ 1270847 w 1276805"/>
              <a:gd name="connsiteY1" fmla="*/ 0 h 770675"/>
              <a:gd name="connsiteX2" fmla="*/ 1276805 w 1276805"/>
              <a:gd name="connsiteY2" fmla="*/ 375610 h 770675"/>
              <a:gd name="connsiteX3" fmla="*/ 1270847 w 1276805"/>
              <a:gd name="connsiteY3" fmla="*/ 770675 h 770675"/>
              <a:gd name="connsiteX4" fmla="*/ 0 w 1276805"/>
              <a:gd name="connsiteY4" fmla="*/ 770675 h 770675"/>
              <a:gd name="connsiteX5" fmla="*/ 385338 w 1276805"/>
              <a:gd name="connsiteY5" fmla="*/ 385338 h 770675"/>
              <a:gd name="connsiteX6" fmla="*/ 0 w 1276805"/>
              <a:gd name="connsiteY6" fmla="*/ 0 h 7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805" h="770675">
                <a:moveTo>
                  <a:pt x="0" y="0"/>
                </a:moveTo>
                <a:lnTo>
                  <a:pt x="1270847" y="0"/>
                </a:lnTo>
                <a:lnTo>
                  <a:pt x="1276805" y="375610"/>
                </a:lnTo>
                <a:lnTo>
                  <a:pt x="1270847" y="770675"/>
                </a:lnTo>
                <a:lnTo>
                  <a:pt x="0" y="770675"/>
                </a:lnTo>
                <a:lnTo>
                  <a:pt x="385338" y="385338"/>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772816"/>
            <a:ext cx="6096000" cy="3657599"/>
          </a:xfrm>
        </p:spPr>
        <p:txBody>
          <a:bodyPr/>
          <a:lstStyle/>
          <a:p>
            <a:pPr marL="514350" indent="-514350" eaLnBrk="1" hangingPunct="1">
              <a:buFontTx/>
              <a:buAutoNum type="arabicPeriod" startAt="3"/>
            </a:pPr>
            <a:r>
              <a:rPr lang="en-GB" altLang="en-US" dirty="0" smtClean="0"/>
              <a:t>Phosphate group</a:t>
            </a:r>
          </a:p>
          <a:p>
            <a:pPr marL="514350" indent="-514350" eaLnBrk="1" hangingPunct="1">
              <a:buFontTx/>
              <a:buNone/>
            </a:pPr>
            <a:endParaRPr lang="en-GB" altLang="en-US" dirty="0" smtClean="0"/>
          </a:p>
          <a:p>
            <a:pPr marL="514350" indent="-514350" eaLnBrk="1" hangingPunct="1">
              <a:buFontTx/>
              <a:buNone/>
            </a:pPr>
            <a:endParaRPr lang="en-GB" altLang="en-US" dirty="0" smtClean="0"/>
          </a:p>
        </p:txBody>
      </p:sp>
      <p:sp>
        <p:nvSpPr>
          <p:cNvPr id="9219" name="Title 1"/>
          <p:cNvSpPr>
            <a:spLocks noGrp="1"/>
          </p:cNvSpPr>
          <p:nvPr>
            <p:ph type="title"/>
          </p:nvPr>
        </p:nvSpPr>
        <p:spPr>
          <a:xfrm>
            <a:off x="899592" y="494081"/>
            <a:ext cx="7543800" cy="914400"/>
          </a:xfrm>
        </p:spPr>
        <p:txBody>
          <a:bodyPr/>
          <a:lstStyle/>
          <a:p>
            <a:pPr eaLnBrk="1" hangingPunct="1"/>
            <a:r>
              <a:rPr lang="en-GB" altLang="en-US" dirty="0" smtClean="0"/>
              <a:t>Structure of a nucleotide</a:t>
            </a:r>
          </a:p>
        </p:txBody>
      </p:sp>
      <p:sp>
        <p:nvSpPr>
          <p:cNvPr id="5" name="Oval 4"/>
          <p:cNvSpPr/>
          <p:nvPr/>
        </p:nvSpPr>
        <p:spPr>
          <a:xfrm>
            <a:off x="4211960" y="3068960"/>
            <a:ext cx="1439863" cy="136842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16"/>
          <p:cNvSpPr>
            <a:spLocks noGrp="1"/>
          </p:cNvSpPr>
          <p:nvPr>
            <p:ph idx="1"/>
          </p:nvPr>
        </p:nvSpPr>
        <p:spPr>
          <a:xfrm>
            <a:off x="524101" y="4800602"/>
            <a:ext cx="2968004" cy="792088"/>
          </a:xfrm>
        </p:spPr>
        <p:txBody>
          <a:bodyPr>
            <a:normAutofit fontScale="92500" lnSpcReduction="20000"/>
          </a:bodyPr>
          <a:lstStyle/>
          <a:p>
            <a:pPr marL="18288" indent="0" eaLnBrk="1" hangingPunct="1">
              <a:buNone/>
            </a:pPr>
            <a:r>
              <a:rPr lang="en-GB" altLang="en-US" sz="2800" dirty="0" smtClean="0"/>
              <a:t>Which can be simplified to :</a:t>
            </a:r>
          </a:p>
        </p:txBody>
      </p:sp>
      <p:sp>
        <p:nvSpPr>
          <p:cNvPr id="10242" name="Title 1"/>
          <p:cNvSpPr>
            <a:spLocks noGrp="1"/>
          </p:cNvSpPr>
          <p:nvPr>
            <p:ph type="title"/>
          </p:nvPr>
        </p:nvSpPr>
        <p:spPr>
          <a:xfrm>
            <a:off x="157905" y="726185"/>
            <a:ext cx="8986095" cy="626368"/>
          </a:xfrm>
        </p:spPr>
        <p:txBody>
          <a:bodyPr/>
          <a:lstStyle/>
          <a:p>
            <a:pPr eaLnBrk="1" hangingPunct="1"/>
            <a:r>
              <a:rPr lang="en-GB" altLang="en-US" sz="3200" dirty="0" smtClean="0"/>
              <a:t>These three parts are joined together like this:</a:t>
            </a:r>
            <a:br>
              <a:rPr lang="en-GB" altLang="en-US" sz="3200" dirty="0" smtClean="0"/>
            </a:br>
            <a:endParaRPr lang="en-GB" altLang="en-US" sz="3200" dirty="0" smtClean="0"/>
          </a:p>
        </p:txBody>
      </p:sp>
      <p:sp>
        <p:nvSpPr>
          <p:cNvPr id="4" name="Regular Pentagon 3"/>
          <p:cNvSpPr/>
          <p:nvPr/>
        </p:nvSpPr>
        <p:spPr>
          <a:xfrm>
            <a:off x="4859341" y="5205416"/>
            <a:ext cx="1728787" cy="1584325"/>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S</a:t>
            </a:r>
          </a:p>
        </p:txBody>
      </p:sp>
      <p:sp>
        <p:nvSpPr>
          <p:cNvPr id="5" name="Oval 4"/>
          <p:cNvSpPr/>
          <p:nvPr/>
        </p:nvSpPr>
        <p:spPr>
          <a:xfrm>
            <a:off x="3990977" y="4406902"/>
            <a:ext cx="792163" cy="78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P</a:t>
            </a:r>
          </a:p>
        </p:txBody>
      </p:sp>
      <p:sp>
        <p:nvSpPr>
          <p:cNvPr id="6" name="Rectangle 5"/>
          <p:cNvSpPr/>
          <p:nvPr/>
        </p:nvSpPr>
        <p:spPr>
          <a:xfrm>
            <a:off x="7215189" y="5588000"/>
            <a:ext cx="1655763" cy="6477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B</a:t>
            </a:r>
          </a:p>
        </p:txBody>
      </p:sp>
      <p:cxnSp>
        <p:nvCxnSpPr>
          <p:cNvPr id="7" name="Straight Connector 6"/>
          <p:cNvCxnSpPr/>
          <p:nvPr/>
        </p:nvCxnSpPr>
        <p:spPr>
          <a:xfrm>
            <a:off x="4638676" y="5056189"/>
            <a:ext cx="287339" cy="855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516693" y="5853113"/>
            <a:ext cx="6746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gular Pentagon 8"/>
          <p:cNvSpPr/>
          <p:nvPr/>
        </p:nvSpPr>
        <p:spPr>
          <a:xfrm>
            <a:off x="2846086" y="2544766"/>
            <a:ext cx="1728787" cy="1584325"/>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S</a:t>
            </a:r>
          </a:p>
        </p:txBody>
      </p:sp>
      <p:sp>
        <p:nvSpPr>
          <p:cNvPr id="10" name="Oval 9"/>
          <p:cNvSpPr/>
          <p:nvPr/>
        </p:nvSpPr>
        <p:spPr>
          <a:xfrm>
            <a:off x="561674" y="1352553"/>
            <a:ext cx="792163" cy="787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P</a:t>
            </a:r>
          </a:p>
        </p:txBody>
      </p:sp>
      <p:sp>
        <p:nvSpPr>
          <p:cNvPr id="11" name="Rectangle 10"/>
          <p:cNvSpPr/>
          <p:nvPr/>
        </p:nvSpPr>
        <p:spPr>
          <a:xfrm>
            <a:off x="5260671" y="2870201"/>
            <a:ext cx="1655763" cy="6477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000000"/>
                </a:solidFill>
              </a:rPr>
              <a:t>B</a:t>
            </a:r>
          </a:p>
        </p:txBody>
      </p:sp>
      <p:cxnSp>
        <p:nvCxnSpPr>
          <p:cNvPr id="12" name="Straight Connector 11"/>
          <p:cNvCxnSpPr/>
          <p:nvPr/>
        </p:nvCxnSpPr>
        <p:spPr>
          <a:xfrm>
            <a:off x="2558746" y="2332041"/>
            <a:ext cx="287339" cy="854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74870" y="3194051"/>
            <a:ext cx="6746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874" y="1795464"/>
            <a:ext cx="884239"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1353838" y="1924053"/>
            <a:ext cx="719137" cy="215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TextBox 17"/>
          <p:cNvSpPr txBox="1">
            <a:spLocks noChangeArrowheads="1"/>
          </p:cNvSpPr>
          <p:nvPr/>
        </p:nvSpPr>
        <p:spPr bwMode="auto">
          <a:xfrm>
            <a:off x="4589158" y="1857379"/>
            <a:ext cx="2736851"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The base is attached to the carbon 1 of the deoxyribose sugar</a:t>
            </a:r>
          </a:p>
        </p:txBody>
      </p:sp>
      <p:sp>
        <p:nvSpPr>
          <p:cNvPr id="10257" name="TextBox 18"/>
          <p:cNvSpPr txBox="1">
            <a:spLocks noChangeArrowheads="1"/>
          </p:cNvSpPr>
          <p:nvPr/>
        </p:nvSpPr>
        <p:spPr bwMode="auto">
          <a:xfrm>
            <a:off x="4335160" y="2779713"/>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1C</a:t>
            </a:r>
          </a:p>
        </p:txBody>
      </p:sp>
      <p:sp>
        <p:nvSpPr>
          <p:cNvPr id="10258" name="TextBox 21"/>
          <p:cNvSpPr txBox="1">
            <a:spLocks noChangeArrowheads="1"/>
          </p:cNvSpPr>
          <p:nvPr/>
        </p:nvSpPr>
        <p:spPr bwMode="auto">
          <a:xfrm>
            <a:off x="420387" y="2317751"/>
            <a:ext cx="196215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The phosphate is attached to the carbon 5 of the deoxyribose sugar</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4294967295"/>
          </p:nvPr>
        </p:nvSpPr>
        <p:spPr>
          <a:xfrm>
            <a:off x="838200" y="3700463"/>
            <a:ext cx="8305800" cy="1143000"/>
          </a:xfrm>
        </p:spPr>
        <p:txBody>
          <a:bodyPr/>
          <a:lstStyle/>
          <a:p>
            <a:pPr marL="0" indent="0" algn="ctr" eaLnBrk="1" hangingPunct="1">
              <a:buFontTx/>
              <a:buNone/>
            </a:pPr>
            <a:r>
              <a:rPr lang="en-GB" altLang="en-US" sz="2800" dirty="0" smtClean="0">
                <a:solidFill>
                  <a:schemeClr val="tx2"/>
                </a:solidFill>
              </a:rPr>
              <a:t>True or False</a:t>
            </a:r>
          </a:p>
        </p:txBody>
      </p:sp>
      <p:sp>
        <p:nvSpPr>
          <p:cNvPr id="2" name="Title 1"/>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chemeClr val="tx1"/>
                </a:solidFill>
                <a:effectLst>
                  <a:innerShdw blurRad="50800" dist="25400" dir="13500000">
                    <a:srgbClr val="000000">
                      <a:alpha val="70000"/>
                    </a:srgbClr>
                  </a:innerShdw>
                </a:effectLst>
              </a:rPr>
              <a:t>DNA</a:t>
            </a:r>
          </a:p>
        </p:txBody>
      </p:sp>
    </p:spTree>
    <p:custDataLst>
      <p:tags r:id="rId1"/>
    </p:custDataLst>
    <p:extLst>
      <p:ext uri="{BB962C8B-B14F-4D97-AF65-F5344CB8AC3E}">
        <p14:creationId xmlns:p14="http://schemas.microsoft.com/office/powerpoint/2010/main" val="528346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5"/>
          <p:cNvSpPr>
            <a:spLocks noChangeArrowheads="1"/>
          </p:cNvSpPr>
          <p:nvPr/>
        </p:nvSpPr>
        <p:spPr bwMode="auto">
          <a:xfrm>
            <a:off x="1258891" y="981075"/>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77830" name="Oval 6"/>
          <p:cNvSpPr>
            <a:spLocks noChangeArrowheads="1"/>
          </p:cNvSpPr>
          <p:nvPr/>
        </p:nvSpPr>
        <p:spPr bwMode="auto">
          <a:xfrm>
            <a:off x="541342" y="260350"/>
            <a:ext cx="809625" cy="769938"/>
          </a:xfrm>
          <a:prstGeom prst="ellipse">
            <a:avLst/>
          </a:prstGeom>
          <a:solidFill>
            <a:schemeClr val="accent6">
              <a:lumMod val="60000"/>
              <a:lumOff val="40000"/>
            </a:schemeClr>
          </a:solidFill>
          <a:ln w="9525">
            <a:solidFill>
              <a:schemeClr val="tx1"/>
            </a:solidFill>
            <a:round/>
            <a:headEnd/>
            <a:tailEnd/>
          </a:ln>
          <a:effectLst/>
        </p:spPr>
        <p:txBody>
          <a:bodyPr wrap="none" anchor="ctr"/>
          <a:lstStyle/>
          <a:p>
            <a:pPr>
              <a:defRPr/>
            </a:pPr>
            <a:endParaRPr lang="en-GB" dirty="0"/>
          </a:p>
        </p:txBody>
      </p:sp>
      <p:sp>
        <p:nvSpPr>
          <p:cNvPr id="11268" name="Line 7"/>
          <p:cNvSpPr>
            <a:spLocks noChangeShapeType="1"/>
          </p:cNvSpPr>
          <p:nvPr/>
        </p:nvSpPr>
        <p:spPr bwMode="auto">
          <a:xfrm>
            <a:off x="1116013" y="981075"/>
            <a:ext cx="163512"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69" name="Line 8"/>
          <p:cNvSpPr>
            <a:spLocks noChangeShapeType="1"/>
          </p:cNvSpPr>
          <p:nvPr/>
        </p:nvSpPr>
        <p:spPr bwMode="auto">
          <a:xfrm>
            <a:off x="2411417" y="1412877"/>
            <a:ext cx="56673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0" name="AutoShape 15"/>
          <p:cNvSpPr>
            <a:spLocks noChangeArrowheads="1"/>
          </p:cNvSpPr>
          <p:nvPr/>
        </p:nvSpPr>
        <p:spPr bwMode="auto">
          <a:xfrm>
            <a:off x="1187453" y="2997200"/>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77840" name="Oval 16"/>
          <p:cNvSpPr>
            <a:spLocks noChangeArrowheads="1"/>
          </p:cNvSpPr>
          <p:nvPr/>
        </p:nvSpPr>
        <p:spPr bwMode="auto">
          <a:xfrm>
            <a:off x="469904" y="2276475"/>
            <a:ext cx="809625" cy="769938"/>
          </a:xfrm>
          <a:prstGeom prst="ellipse">
            <a:avLst/>
          </a:prstGeom>
          <a:solidFill>
            <a:schemeClr val="accent6">
              <a:lumMod val="60000"/>
              <a:lumOff val="40000"/>
            </a:schemeClr>
          </a:solidFill>
          <a:ln w="9525">
            <a:solidFill>
              <a:schemeClr val="tx1"/>
            </a:solidFill>
            <a:round/>
            <a:headEnd/>
            <a:tailEnd/>
          </a:ln>
          <a:effectLst/>
        </p:spPr>
        <p:txBody>
          <a:bodyPr wrap="none" anchor="ctr"/>
          <a:lstStyle/>
          <a:p>
            <a:pPr>
              <a:defRPr/>
            </a:pPr>
            <a:endParaRPr lang="en-GB" dirty="0"/>
          </a:p>
        </p:txBody>
      </p:sp>
      <p:sp>
        <p:nvSpPr>
          <p:cNvPr id="11272" name="Line 17"/>
          <p:cNvSpPr>
            <a:spLocks noChangeShapeType="1"/>
          </p:cNvSpPr>
          <p:nvPr/>
        </p:nvSpPr>
        <p:spPr bwMode="auto">
          <a:xfrm>
            <a:off x="1044580" y="2997200"/>
            <a:ext cx="163513"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3" name="Line 18"/>
          <p:cNvSpPr>
            <a:spLocks noChangeShapeType="1"/>
          </p:cNvSpPr>
          <p:nvPr/>
        </p:nvSpPr>
        <p:spPr bwMode="auto">
          <a:xfrm>
            <a:off x="2339977" y="3429000"/>
            <a:ext cx="566739"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4" name="Line 20"/>
          <p:cNvSpPr>
            <a:spLocks noChangeShapeType="1"/>
          </p:cNvSpPr>
          <p:nvPr/>
        </p:nvSpPr>
        <p:spPr bwMode="auto">
          <a:xfrm flipV="1">
            <a:off x="1116013" y="2133600"/>
            <a:ext cx="360363"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5" name="AutoShape 21"/>
          <p:cNvSpPr>
            <a:spLocks noChangeArrowheads="1"/>
          </p:cNvSpPr>
          <p:nvPr/>
        </p:nvSpPr>
        <p:spPr bwMode="auto">
          <a:xfrm>
            <a:off x="1116017" y="5084763"/>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77846" name="Oval 22"/>
          <p:cNvSpPr>
            <a:spLocks noChangeArrowheads="1"/>
          </p:cNvSpPr>
          <p:nvPr/>
        </p:nvSpPr>
        <p:spPr bwMode="auto">
          <a:xfrm>
            <a:off x="398468" y="4364041"/>
            <a:ext cx="809625" cy="769937"/>
          </a:xfrm>
          <a:prstGeom prst="ellipse">
            <a:avLst/>
          </a:prstGeom>
          <a:solidFill>
            <a:schemeClr val="accent6">
              <a:lumMod val="60000"/>
              <a:lumOff val="40000"/>
            </a:schemeClr>
          </a:solidFill>
          <a:ln w="9525">
            <a:solidFill>
              <a:schemeClr val="tx1"/>
            </a:solidFill>
            <a:round/>
            <a:headEnd/>
            <a:tailEnd/>
          </a:ln>
          <a:effectLst/>
        </p:spPr>
        <p:txBody>
          <a:bodyPr wrap="none" anchor="ctr"/>
          <a:lstStyle/>
          <a:p>
            <a:pPr>
              <a:defRPr/>
            </a:pPr>
            <a:endParaRPr lang="en-GB" dirty="0"/>
          </a:p>
        </p:txBody>
      </p:sp>
      <p:sp>
        <p:nvSpPr>
          <p:cNvPr id="11277" name="Line 23"/>
          <p:cNvSpPr>
            <a:spLocks noChangeShapeType="1"/>
          </p:cNvSpPr>
          <p:nvPr/>
        </p:nvSpPr>
        <p:spPr bwMode="auto">
          <a:xfrm>
            <a:off x="973139" y="5084766"/>
            <a:ext cx="163512" cy="446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8" name="Line 24"/>
          <p:cNvSpPr>
            <a:spLocks noChangeShapeType="1"/>
          </p:cNvSpPr>
          <p:nvPr/>
        </p:nvSpPr>
        <p:spPr bwMode="auto">
          <a:xfrm>
            <a:off x="2268542" y="5516564"/>
            <a:ext cx="566737"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79" name="Line 26"/>
          <p:cNvSpPr>
            <a:spLocks noChangeShapeType="1"/>
          </p:cNvSpPr>
          <p:nvPr/>
        </p:nvSpPr>
        <p:spPr bwMode="auto">
          <a:xfrm flipV="1">
            <a:off x="1042989" y="4149728"/>
            <a:ext cx="360363"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1280" name="Rectangle 30"/>
          <p:cNvSpPr>
            <a:spLocks noChangeArrowheads="1"/>
          </p:cNvSpPr>
          <p:nvPr/>
        </p:nvSpPr>
        <p:spPr bwMode="auto">
          <a:xfrm>
            <a:off x="5219705" y="692151"/>
            <a:ext cx="3609975"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800" dirty="0">
                <a:latin typeface="+mn-lt"/>
              </a:rPr>
              <a:t>Neighbouring nucleotides are held together by strong chemical bonds between the </a:t>
            </a:r>
            <a:r>
              <a:rPr lang="en-GB" altLang="en-US" sz="2800" dirty="0" smtClean="0">
                <a:latin typeface="+mn-lt"/>
              </a:rPr>
              <a:t>___________ group </a:t>
            </a:r>
            <a:r>
              <a:rPr lang="en-GB" altLang="en-US" sz="2800" dirty="0">
                <a:latin typeface="+mn-lt"/>
              </a:rPr>
              <a:t>of one nucleotide and the carbon 3 of the </a:t>
            </a:r>
            <a:r>
              <a:rPr lang="en-GB" altLang="en-US" sz="2800" dirty="0" smtClean="0">
                <a:latin typeface="+mn-lt"/>
              </a:rPr>
              <a:t>____________of </a:t>
            </a:r>
            <a:r>
              <a:rPr lang="en-GB" altLang="en-US" sz="2800" dirty="0">
                <a:latin typeface="+mn-lt"/>
              </a:rPr>
              <a:t>another nucleotide.  This forms the </a:t>
            </a:r>
            <a:r>
              <a:rPr lang="en-GB" altLang="en-US" sz="2800" dirty="0">
                <a:solidFill>
                  <a:srgbClr val="FFFF00"/>
                </a:solidFill>
                <a:latin typeface="+mn-lt"/>
              </a:rPr>
              <a:t>sugar phosphate backbone</a:t>
            </a:r>
            <a:r>
              <a:rPr lang="en-GB" altLang="en-US" sz="2800" dirty="0">
                <a:latin typeface="+mn-lt"/>
              </a:rPr>
              <a:t>.</a:t>
            </a:r>
          </a:p>
        </p:txBody>
      </p:sp>
      <p:sp>
        <p:nvSpPr>
          <p:cNvPr id="22" name="Pentagon 21"/>
          <p:cNvSpPr/>
          <p:nvPr/>
        </p:nvSpPr>
        <p:spPr>
          <a:xfrm>
            <a:off x="2978153" y="1125540"/>
            <a:ext cx="1223963" cy="603250"/>
          </a:xfrm>
          <a:prstGeom prst="homePlate">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 name="Flowchart: Delay 22"/>
          <p:cNvSpPr/>
          <p:nvPr/>
        </p:nvSpPr>
        <p:spPr>
          <a:xfrm>
            <a:off x="2927354" y="3119438"/>
            <a:ext cx="1230313" cy="647700"/>
          </a:xfrm>
          <a:prstGeom prst="flowChartDela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 name="Chevron 11"/>
          <p:cNvSpPr/>
          <p:nvPr/>
        </p:nvSpPr>
        <p:spPr>
          <a:xfrm rot="10800000">
            <a:off x="2868616" y="5191128"/>
            <a:ext cx="1443037" cy="652463"/>
          </a:xfrm>
          <a:custGeom>
            <a:avLst/>
            <a:gdLst>
              <a:gd name="connsiteX0" fmla="*/ 0 w 1656184"/>
              <a:gd name="connsiteY0" fmla="*/ 0 h 770675"/>
              <a:gd name="connsiteX1" fmla="*/ 1270847 w 1656184"/>
              <a:gd name="connsiteY1" fmla="*/ 0 h 770675"/>
              <a:gd name="connsiteX2" fmla="*/ 1656184 w 1656184"/>
              <a:gd name="connsiteY2" fmla="*/ 385338 h 770675"/>
              <a:gd name="connsiteX3" fmla="*/ 1270847 w 1656184"/>
              <a:gd name="connsiteY3" fmla="*/ 770675 h 770675"/>
              <a:gd name="connsiteX4" fmla="*/ 0 w 1656184"/>
              <a:gd name="connsiteY4" fmla="*/ 770675 h 770675"/>
              <a:gd name="connsiteX5" fmla="*/ 385338 w 1656184"/>
              <a:gd name="connsiteY5" fmla="*/ 385338 h 770675"/>
              <a:gd name="connsiteX6" fmla="*/ 0 w 1656184"/>
              <a:gd name="connsiteY6" fmla="*/ 0 h 770675"/>
              <a:gd name="connsiteX0" fmla="*/ 0 w 1276805"/>
              <a:gd name="connsiteY0" fmla="*/ 0 h 770675"/>
              <a:gd name="connsiteX1" fmla="*/ 1270847 w 1276805"/>
              <a:gd name="connsiteY1" fmla="*/ 0 h 770675"/>
              <a:gd name="connsiteX2" fmla="*/ 1276805 w 1276805"/>
              <a:gd name="connsiteY2" fmla="*/ 375610 h 770675"/>
              <a:gd name="connsiteX3" fmla="*/ 1270847 w 1276805"/>
              <a:gd name="connsiteY3" fmla="*/ 770675 h 770675"/>
              <a:gd name="connsiteX4" fmla="*/ 0 w 1276805"/>
              <a:gd name="connsiteY4" fmla="*/ 770675 h 770675"/>
              <a:gd name="connsiteX5" fmla="*/ 385338 w 1276805"/>
              <a:gd name="connsiteY5" fmla="*/ 385338 h 770675"/>
              <a:gd name="connsiteX6" fmla="*/ 0 w 1276805"/>
              <a:gd name="connsiteY6" fmla="*/ 0 h 7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6805" h="770675">
                <a:moveTo>
                  <a:pt x="0" y="0"/>
                </a:moveTo>
                <a:lnTo>
                  <a:pt x="1270847" y="0"/>
                </a:lnTo>
                <a:lnTo>
                  <a:pt x="1276805" y="375610"/>
                </a:lnTo>
                <a:lnTo>
                  <a:pt x="1270847" y="770675"/>
                </a:lnTo>
                <a:lnTo>
                  <a:pt x="0" y="770675"/>
                </a:lnTo>
                <a:lnTo>
                  <a:pt x="385338" y="385338"/>
                </a:lnTo>
                <a:lnTo>
                  <a:pt x="0" y="0"/>
                </a:lnTo>
                <a:close/>
              </a:path>
            </a:pathLst>
          </a:cu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0" descr="dnastru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00824" y="1161140"/>
            <a:ext cx="4543176" cy="56968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Rectangle 6"/>
          <p:cNvSpPr>
            <a:spLocks noGrp="1" noChangeArrowheads="1"/>
          </p:cNvSpPr>
          <p:nvPr>
            <p:ph type="title"/>
          </p:nvPr>
        </p:nvSpPr>
        <p:spPr>
          <a:xfrm>
            <a:off x="0" y="620688"/>
            <a:ext cx="9144000" cy="926643"/>
          </a:xfrm>
        </p:spPr>
        <p:txBody>
          <a:bodyPr/>
          <a:lstStyle/>
          <a:p>
            <a:pPr eaLnBrk="1" hangingPunct="1"/>
            <a:r>
              <a:rPr lang="en-GB" altLang="en-US" sz="3200" dirty="0" smtClean="0"/>
              <a:t>The two strands of DNA join together by</a:t>
            </a:r>
            <a:r>
              <a:rPr lang="en-GB" altLang="en-US" sz="3200" dirty="0" smtClean="0">
                <a:solidFill>
                  <a:srgbClr val="FF9900"/>
                </a:solidFill>
              </a:rPr>
              <a:t> </a:t>
            </a:r>
            <a:r>
              <a:rPr lang="en-GB" altLang="en-US" sz="3200" dirty="0" smtClean="0">
                <a:solidFill>
                  <a:srgbClr val="FFFF00"/>
                </a:solidFill>
              </a:rPr>
              <a:t>weak hydrogen bonds </a:t>
            </a:r>
            <a:r>
              <a:rPr lang="en-GB" altLang="en-US" sz="3200" dirty="0" smtClean="0"/>
              <a:t>between base pairs to form the ‘rungs of the ladder’.</a:t>
            </a:r>
            <a:endParaRPr lang="en-GB" altLang="en-US" sz="3200" dirty="0" smtClean="0">
              <a:solidFill>
                <a:srgbClr val="FF9900"/>
              </a:solidFill>
            </a:endParaRPr>
          </a:p>
        </p:txBody>
      </p:sp>
      <p:sp>
        <p:nvSpPr>
          <p:cNvPr id="2" name="Rectangle 1"/>
          <p:cNvSpPr/>
          <p:nvPr/>
        </p:nvSpPr>
        <p:spPr>
          <a:xfrm>
            <a:off x="0" y="2492896"/>
            <a:ext cx="4572000" cy="1200329"/>
          </a:xfrm>
          <a:prstGeom prst="rect">
            <a:avLst/>
          </a:prstGeom>
        </p:spPr>
        <p:txBody>
          <a:bodyPr>
            <a:spAutoFit/>
          </a:bodyPr>
          <a:lstStyle/>
          <a:p>
            <a:pPr marL="457200" indent="-457200" eaLnBrk="1" hangingPunct="1">
              <a:buFont typeface="Arial" panose="020B0604020202020204" pitchFamily="34" charset="0"/>
              <a:buChar char="•"/>
            </a:pPr>
            <a:r>
              <a:rPr lang="en-GB" altLang="en-US" sz="3600" dirty="0">
                <a:latin typeface="+mn-lt"/>
              </a:rPr>
              <a:t>A-T and G-C are called </a:t>
            </a:r>
            <a:r>
              <a:rPr lang="en-GB" altLang="en-US" sz="3600" dirty="0">
                <a:solidFill>
                  <a:srgbClr val="FFFF00"/>
                </a:solidFill>
                <a:latin typeface="+mn-lt"/>
              </a:rPr>
              <a:t>base </a:t>
            </a:r>
            <a:r>
              <a:rPr lang="en-GB" altLang="en-US" sz="3600" dirty="0" smtClean="0">
                <a:solidFill>
                  <a:srgbClr val="FFFF00"/>
                </a:solidFill>
                <a:latin typeface="+mn-lt"/>
              </a:rPr>
              <a:t>pairs</a:t>
            </a:r>
            <a:endParaRPr lang="en-GB" altLang="en-US" sz="3600" dirty="0">
              <a:solidFill>
                <a:srgbClr val="FFFF00"/>
              </a:solidFill>
              <a:latin typeface="+mn-lt"/>
            </a:endParaRPr>
          </a:p>
        </p:txBody>
      </p:sp>
      <p:sp>
        <p:nvSpPr>
          <p:cNvPr id="3" name="Oval 2"/>
          <p:cNvSpPr/>
          <p:nvPr/>
        </p:nvSpPr>
        <p:spPr>
          <a:xfrm>
            <a:off x="6084168" y="3284984"/>
            <a:ext cx="1368152" cy="40824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Oval 5"/>
          <p:cNvSpPr/>
          <p:nvPr/>
        </p:nvSpPr>
        <p:spPr>
          <a:xfrm>
            <a:off x="7453603" y="3285101"/>
            <a:ext cx="1368152" cy="40824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descr="DNA is a double helix formed by base pairs attached to a sugar-phosphate backbone."/>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151" t="6970" r="8322" b="4222"/>
          <a:stretch/>
        </p:blipFill>
        <p:spPr>
          <a:xfrm>
            <a:off x="179512" y="1346943"/>
            <a:ext cx="4873557" cy="55110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Rectangle 7"/>
          <p:cNvSpPr>
            <a:spLocks noGrp="1" noChangeArrowheads="1"/>
          </p:cNvSpPr>
          <p:nvPr>
            <p:ph type="title"/>
          </p:nvPr>
        </p:nvSpPr>
        <p:spPr>
          <a:xfrm>
            <a:off x="6238786" y="5373216"/>
            <a:ext cx="2890839" cy="1143000"/>
          </a:xfrm>
        </p:spPr>
        <p:txBody>
          <a:bodyPr/>
          <a:lstStyle/>
          <a:p>
            <a:pPr eaLnBrk="1" hangingPunct="1"/>
            <a:r>
              <a:rPr lang="en-GB" altLang="en-US" sz="4000" dirty="0" smtClean="0">
                <a:solidFill>
                  <a:srgbClr val="FF9900"/>
                </a:solidFill>
              </a:rPr>
              <a:t>Adenine</a:t>
            </a:r>
            <a:r>
              <a:rPr lang="en-GB" altLang="en-US" sz="4000" dirty="0" smtClean="0"/>
              <a:t> always joins with </a:t>
            </a:r>
            <a:r>
              <a:rPr lang="en-GB" altLang="en-US" sz="4000" dirty="0" smtClean="0">
                <a:solidFill>
                  <a:srgbClr val="FF9900"/>
                </a:solidFill>
              </a:rPr>
              <a:t>thymine</a:t>
            </a:r>
            <a:r>
              <a:rPr lang="en-GB" altLang="en-US" sz="4000" dirty="0" smtClean="0"/>
              <a:t>, </a:t>
            </a:r>
            <a:br>
              <a:rPr lang="en-GB" altLang="en-US" sz="4000" dirty="0" smtClean="0"/>
            </a:br>
            <a:r>
              <a:rPr lang="en-GB" altLang="en-US" sz="4000" dirty="0" smtClean="0"/>
              <a:t/>
            </a:r>
            <a:br>
              <a:rPr lang="en-GB" altLang="en-US" sz="4000" dirty="0" smtClean="0"/>
            </a:br>
            <a:r>
              <a:rPr lang="en-GB" altLang="en-US" sz="4000" dirty="0" smtClean="0">
                <a:solidFill>
                  <a:srgbClr val="FF9900"/>
                </a:solidFill>
              </a:rPr>
              <a:t>guanine</a:t>
            </a:r>
            <a:r>
              <a:rPr lang="en-GB" altLang="en-US" sz="4000" dirty="0" smtClean="0"/>
              <a:t> always joins with </a:t>
            </a:r>
            <a:r>
              <a:rPr lang="en-GB" altLang="en-US" sz="4000" dirty="0" smtClean="0">
                <a:solidFill>
                  <a:srgbClr val="FF9900"/>
                </a:solidFill>
              </a:rPr>
              <a:t>cytosine</a:t>
            </a:r>
          </a:p>
        </p:txBody>
      </p:sp>
      <p:sp>
        <p:nvSpPr>
          <p:cNvPr id="4" name="Rectangle 7"/>
          <p:cNvSpPr txBox="1">
            <a:spLocks noChangeArrowheads="1"/>
          </p:cNvSpPr>
          <p:nvPr/>
        </p:nvSpPr>
        <p:spPr>
          <a:xfrm>
            <a:off x="301040" y="116632"/>
            <a:ext cx="7948940" cy="914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GB" altLang="en-US" sz="4400" dirty="0" smtClean="0"/>
              <a:t>The base pairing rule</a:t>
            </a:r>
            <a:endParaRPr lang="en-GB" altLang="en-US" sz="4400" dirty="0" smtClean="0">
              <a:solidFill>
                <a:srgbClr val="FF9900"/>
              </a:solidFill>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p28no4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8" y="1766888"/>
            <a:ext cx="8137525" cy="408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4" name="Rectangle 6"/>
          <p:cNvSpPr>
            <a:spLocks noGrp="1" noChangeArrowheads="1"/>
          </p:cNvSpPr>
          <p:nvPr>
            <p:ph type="title"/>
          </p:nvPr>
        </p:nvSpPr>
        <p:spPr>
          <a:xfrm>
            <a:off x="827584" y="476672"/>
            <a:ext cx="7543800" cy="914400"/>
          </a:xfrm>
        </p:spPr>
        <p:txBody>
          <a:bodyPr/>
          <a:lstStyle/>
          <a:p>
            <a:pPr eaLnBrk="1" hangingPunct="1"/>
            <a:r>
              <a:rPr lang="en-GB" altLang="en-US" sz="4000" dirty="0" smtClean="0"/>
              <a:t>Can you complete the sequence of bases to form base pairs?</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4"/>
          <p:cNvSpPr>
            <a:spLocks noChangeArrowheads="1"/>
          </p:cNvSpPr>
          <p:nvPr/>
        </p:nvSpPr>
        <p:spPr bwMode="auto">
          <a:xfrm>
            <a:off x="1258891" y="981075"/>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49" name="Oval 5"/>
          <p:cNvSpPr>
            <a:spLocks noChangeArrowheads="1"/>
          </p:cNvSpPr>
          <p:nvPr/>
        </p:nvSpPr>
        <p:spPr bwMode="auto">
          <a:xfrm>
            <a:off x="541342" y="260350"/>
            <a:ext cx="809625" cy="769938"/>
          </a:xfrm>
          <a:prstGeom prst="ellipse">
            <a:avLst/>
          </a:prstGeom>
          <a:solidFill>
            <a:schemeClr val="accent4">
              <a:lumMod val="40000"/>
              <a:lumOff val="60000"/>
            </a:schemeClr>
          </a:solidFill>
          <a:ln w="9525">
            <a:solidFill>
              <a:schemeClr val="tx1"/>
            </a:solidFill>
            <a:round/>
            <a:headEnd/>
            <a:tailEnd/>
          </a:ln>
          <a:effectLst/>
        </p:spPr>
        <p:txBody>
          <a:bodyPr wrap="none" anchor="ctr"/>
          <a:lstStyle/>
          <a:p>
            <a:pPr>
              <a:defRPr/>
            </a:pPr>
            <a:endParaRPr lang="en-GB" dirty="0"/>
          </a:p>
        </p:txBody>
      </p:sp>
      <p:sp>
        <p:nvSpPr>
          <p:cNvPr id="19460" name="Line 6"/>
          <p:cNvSpPr>
            <a:spLocks noChangeShapeType="1"/>
          </p:cNvSpPr>
          <p:nvPr/>
        </p:nvSpPr>
        <p:spPr bwMode="auto">
          <a:xfrm>
            <a:off x="1116013" y="981075"/>
            <a:ext cx="163512"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1" name="Line 7"/>
          <p:cNvSpPr>
            <a:spLocks noChangeShapeType="1"/>
          </p:cNvSpPr>
          <p:nvPr/>
        </p:nvSpPr>
        <p:spPr bwMode="auto">
          <a:xfrm>
            <a:off x="2411417" y="1412877"/>
            <a:ext cx="566737"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2" name="AutoShape 9"/>
          <p:cNvSpPr>
            <a:spLocks noChangeArrowheads="1"/>
          </p:cNvSpPr>
          <p:nvPr/>
        </p:nvSpPr>
        <p:spPr bwMode="auto">
          <a:xfrm>
            <a:off x="1187453" y="2997200"/>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54" name="Oval 10"/>
          <p:cNvSpPr>
            <a:spLocks noChangeArrowheads="1"/>
          </p:cNvSpPr>
          <p:nvPr/>
        </p:nvSpPr>
        <p:spPr bwMode="auto">
          <a:xfrm>
            <a:off x="469904" y="2276475"/>
            <a:ext cx="809625" cy="769938"/>
          </a:xfrm>
          <a:prstGeom prst="ellipse">
            <a:avLst/>
          </a:prstGeom>
          <a:solidFill>
            <a:schemeClr val="accent4">
              <a:lumMod val="40000"/>
              <a:lumOff val="60000"/>
            </a:schemeClr>
          </a:solidFill>
          <a:ln w="9525">
            <a:solidFill>
              <a:schemeClr val="tx1"/>
            </a:solidFill>
            <a:round/>
            <a:headEnd/>
            <a:tailEnd/>
          </a:ln>
          <a:effectLst/>
        </p:spPr>
        <p:txBody>
          <a:bodyPr wrap="none" anchor="ctr"/>
          <a:lstStyle/>
          <a:p>
            <a:pPr>
              <a:defRPr/>
            </a:pPr>
            <a:endParaRPr lang="en-GB" dirty="0"/>
          </a:p>
        </p:txBody>
      </p:sp>
      <p:sp>
        <p:nvSpPr>
          <p:cNvPr id="19464" name="Line 11"/>
          <p:cNvSpPr>
            <a:spLocks noChangeShapeType="1"/>
          </p:cNvSpPr>
          <p:nvPr/>
        </p:nvSpPr>
        <p:spPr bwMode="auto">
          <a:xfrm>
            <a:off x="1044580" y="2997200"/>
            <a:ext cx="163513"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5" name="Line 12"/>
          <p:cNvSpPr>
            <a:spLocks noChangeShapeType="1"/>
          </p:cNvSpPr>
          <p:nvPr/>
        </p:nvSpPr>
        <p:spPr bwMode="auto">
          <a:xfrm>
            <a:off x="2339977" y="3429000"/>
            <a:ext cx="566739"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6" name="Line 13"/>
          <p:cNvSpPr>
            <a:spLocks noChangeShapeType="1"/>
          </p:cNvSpPr>
          <p:nvPr/>
        </p:nvSpPr>
        <p:spPr bwMode="auto">
          <a:xfrm flipV="1">
            <a:off x="1116013" y="2133600"/>
            <a:ext cx="360363"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67" name="AutoShape 14"/>
          <p:cNvSpPr>
            <a:spLocks noChangeArrowheads="1"/>
          </p:cNvSpPr>
          <p:nvPr/>
        </p:nvSpPr>
        <p:spPr bwMode="auto">
          <a:xfrm>
            <a:off x="1116017" y="5084763"/>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59" name="Oval 15"/>
          <p:cNvSpPr>
            <a:spLocks noChangeArrowheads="1"/>
          </p:cNvSpPr>
          <p:nvPr/>
        </p:nvSpPr>
        <p:spPr bwMode="auto">
          <a:xfrm>
            <a:off x="398468" y="4364041"/>
            <a:ext cx="809625" cy="769937"/>
          </a:xfrm>
          <a:prstGeom prst="ellipse">
            <a:avLst/>
          </a:prstGeom>
          <a:solidFill>
            <a:schemeClr val="accent4">
              <a:lumMod val="40000"/>
              <a:lumOff val="60000"/>
            </a:schemeClr>
          </a:solidFill>
          <a:ln w="9525">
            <a:solidFill>
              <a:schemeClr val="tx1"/>
            </a:solidFill>
            <a:round/>
            <a:headEnd/>
            <a:tailEnd/>
          </a:ln>
          <a:effectLst/>
        </p:spPr>
        <p:txBody>
          <a:bodyPr wrap="none" anchor="ctr"/>
          <a:lstStyle/>
          <a:p>
            <a:pPr>
              <a:defRPr/>
            </a:pPr>
            <a:endParaRPr lang="en-GB" dirty="0"/>
          </a:p>
        </p:txBody>
      </p:sp>
      <p:sp>
        <p:nvSpPr>
          <p:cNvPr id="19469" name="Line 16"/>
          <p:cNvSpPr>
            <a:spLocks noChangeShapeType="1"/>
          </p:cNvSpPr>
          <p:nvPr/>
        </p:nvSpPr>
        <p:spPr bwMode="auto">
          <a:xfrm>
            <a:off x="973139" y="5084766"/>
            <a:ext cx="163512" cy="446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0" name="Line 17"/>
          <p:cNvSpPr>
            <a:spLocks noChangeShapeType="1"/>
          </p:cNvSpPr>
          <p:nvPr/>
        </p:nvSpPr>
        <p:spPr bwMode="auto">
          <a:xfrm>
            <a:off x="2268542" y="5516564"/>
            <a:ext cx="566737"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1" name="Line 18"/>
          <p:cNvSpPr>
            <a:spLocks noChangeShapeType="1"/>
          </p:cNvSpPr>
          <p:nvPr/>
        </p:nvSpPr>
        <p:spPr bwMode="auto">
          <a:xfrm flipV="1">
            <a:off x="1042989" y="4149728"/>
            <a:ext cx="360363"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2" name="AutoShape 21"/>
          <p:cNvSpPr>
            <a:spLocks noChangeArrowheads="1"/>
          </p:cNvSpPr>
          <p:nvPr/>
        </p:nvSpPr>
        <p:spPr bwMode="auto">
          <a:xfrm rot="10800000">
            <a:off x="6207129" y="4797426"/>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66" name="Oval 22"/>
          <p:cNvSpPr>
            <a:spLocks noChangeArrowheads="1"/>
          </p:cNvSpPr>
          <p:nvPr/>
        </p:nvSpPr>
        <p:spPr bwMode="auto">
          <a:xfrm rot="10800000">
            <a:off x="7289804" y="5921375"/>
            <a:ext cx="809625" cy="769938"/>
          </a:xfrm>
          <a:prstGeom prst="ellipse">
            <a:avLst/>
          </a:prstGeom>
          <a:solidFill>
            <a:schemeClr val="accent4">
              <a:lumMod val="60000"/>
              <a:lumOff val="40000"/>
            </a:schemeClr>
          </a:solidFill>
          <a:ln w="9525">
            <a:solidFill>
              <a:schemeClr val="tx1"/>
            </a:solidFill>
            <a:round/>
            <a:headEnd/>
            <a:tailEnd/>
          </a:ln>
          <a:effectLst/>
        </p:spPr>
        <p:txBody>
          <a:bodyPr wrap="none" anchor="ctr"/>
          <a:lstStyle/>
          <a:p>
            <a:pPr>
              <a:defRPr/>
            </a:pPr>
            <a:endParaRPr lang="en-GB" dirty="0"/>
          </a:p>
        </p:txBody>
      </p:sp>
      <p:sp>
        <p:nvSpPr>
          <p:cNvPr id="19474" name="Line 23"/>
          <p:cNvSpPr>
            <a:spLocks noChangeShapeType="1"/>
          </p:cNvSpPr>
          <p:nvPr/>
        </p:nvSpPr>
        <p:spPr bwMode="auto">
          <a:xfrm rot="10800000">
            <a:off x="7359654" y="5524500"/>
            <a:ext cx="163513"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5" name="Line 24"/>
          <p:cNvSpPr>
            <a:spLocks noChangeShapeType="1"/>
          </p:cNvSpPr>
          <p:nvPr/>
        </p:nvSpPr>
        <p:spPr bwMode="auto">
          <a:xfrm rot="10800000">
            <a:off x="5661025" y="5537202"/>
            <a:ext cx="566739"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6" name="AutoShape 26"/>
          <p:cNvSpPr>
            <a:spLocks noChangeArrowheads="1"/>
          </p:cNvSpPr>
          <p:nvPr/>
        </p:nvSpPr>
        <p:spPr bwMode="auto">
          <a:xfrm rot="10800000">
            <a:off x="6278566" y="2781300"/>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71" name="Oval 27"/>
          <p:cNvSpPr>
            <a:spLocks noChangeArrowheads="1"/>
          </p:cNvSpPr>
          <p:nvPr/>
        </p:nvSpPr>
        <p:spPr bwMode="auto">
          <a:xfrm rot="10800000">
            <a:off x="7361242" y="3905250"/>
            <a:ext cx="809625" cy="769938"/>
          </a:xfrm>
          <a:prstGeom prst="ellipse">
            <a:avLst/>
          </a:prstGeom>
          <a:solidFill>
            <a:schemeClr val="accent4">
              <a:lumMod val="60000"/>
              <a:lumOff val="40000"/>
            </a:schemeClr>
          </a:solidFill>
          <a:ln w="9525">
            <a:solidFill>
              <a:schemeClr val="tx1"/>
            </a:solidFill>
            <a:round/>
            <a:headEnd/>
            <a:tailEnd/>
          </a:ln>
          <a:effectLst/>
        </p:spPr>
        <p:txBody>
          <a:bodyPr wrap="none" anchor="ctr"/>
          <a:lstStyle/>
          <a:p>
            <a:pPr>
              <a:defRPr/>
            </a:pPr>
            <a:endParaRPr lang="en-GB" dirty="0"/>
          </a:p>
        </p:txBody>
      </p:sp>
      <p:sp>
        <p:nvSpPr>
          <p:cNvPr id="19478" name="Line 28"/>
          <p:cNvSpPr>
            <a:spLocks noChangeShapeType="1"/>
          </p:cNvSpPr>
          <p:nvPr/>
        </p:nvSpPr>
        <p:spPr bwMode="auto">
          <a:xfrm rot="10800000">
            <a:off x="7431088" y="3508375"/>
            <a:ext cx="163512" cy="446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79" name="Line 29"/>
          <p:cNvSpPr>
            <a:spLocks noChangeShapeType="1"/>
          </p:cNvSpPr>
          <p:nvPr/>
        </p:nvSpPr>
        <p:spPr bwMode="auto">
          <a:xfrm rot="10800000">
            <a:off x="5730877" y="3521076"/>
            <a:ext cx="566739"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80" name="Line 30"/>
          <p:cNvSpPr>
            <a:spLocks noChangeShapeType="1"/>
          </p:cNvSpPr>
          <p:nvPr/>
        </p:nvSpPr>
        <p:spPr bwMode="auto">
          <a:xfrm rot="10800000" flipV="1">
            <a:off x="7162801" y="4530726"/>
            <a:ext cx="360363"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81" name="AutoShape 31"/>
          <p:cNvSpPr>
            <a:spLocks noChangeArrowheads="1"/>
          </p:cNvSpPr>
          <p:nvPr/>
        </p:nvSpPr>
        <p:spPr bwMode="auto">
          <a:xfrm rot="10800000">
            <a:off x="6348417" y="693738"/>
            <a:ext cx="1174751" cy="1174750"/>
          </a:xfrm>
          <a:prstGeom prst="pentag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82976" name="Oval 32"/>
          <p:cNvSpPr>
            <a:spLocks noChangeArrowheads="1"/>
          </p:cNvSpPr>
          <p:nvPr/>
        </p:nvSpPr>
        <p:spPr bwMode="auto">
          <a:xfrm rot="10800000">
            <a:off x="7432680" y="1817691"/>
            <a:ext cx="809625" cy="769937"/>
          </a:xfrm>
          <a:prstGeom prst="ellipse">
            <a:avLst/>
          </a:prstGeom>
          <a:solidFill>
            <a:schemeClr val="accent4">
              <a:lumMod val="60000"/>
              <a:lumOff val="40000"/>
            </a:schemeClr>
          </a:solidFill>
          <a:ln w="9525">
            <a:solidFill>
              <a:schemeClr val="tx1"/>
            </a:solidFill>
            <a:round/>
            <a:headEnd/>
            <a:tailEnd/>
          </a:ln>
          <a:effectLst/>
        </p:spPr>
        <p:txBody>
          <a:bodyPr wrap="none" anchor="ctr"/>
          <a:lstStyle/>
          <a:p>
            <a:pPr>
              <a:defRPr/>
            </a:pPr>
            <a:endParaRPr lang="en-GB" dirty="0">
              <a:solidFill>
                <a:schemeClr val="accent4">
                  <a:lumMod val="40000"/>
                  <a:lumOff val="60000"/>
                </a:schemeClr>
              </a:solidFill>
            </a:endParaRPr>
          </a:p>
        </p:txBody>
      </p:sp>
      <p:sp>
        <p:nvSpPr>
          <p:cNvPr id="19483" name="Line 33"/>
          <p:cNvSpPr>
            <a:spLocks noChangeShapeType="1"/>
          </p:cNvSpPr>
          <p:nvPr/>
        </p:nvSpPr>
        <p:spPr bwMode="auto">
          <a:xfrm rot="10800000">
            <a:off x="7502529" y="1420816"/>
            <a:ext cx="163513" cy="446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84" name="Line 34"/>
          <p:cNvSpPr>
            <a:spLocks noChangeShapeType="1"/>
          </p:cNvSpPr>
          <p:nvPr/>
        </p:nvSpPr>
        <p:spPr bwMode="auto">
          <a:xfrm rot="10800000">
            <a:off x="5802317" y="1433513"/>
            <a:ext cx="566737"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85" name="Line 35"/>
          <p:cNvSpPr>
            <a:spLocks noChangeShapeType="1"/>
          </p:cNvSpPr>
          <p:nvPr/>
        </p:nvSpPr>
        <p:spPr bwMode="auto">
          <a:xfrm rot="10800000" flipV="1">
            <a:off x="7235825" y="2444753"/>
            <a:ext cx="360363"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486" name="Text Box 39"/>
          <p:cNvSpPr txBox="1">
            <a:spLocks noChangeArrowheads="1"/>
          </p:cNvSpPr>
          <p:nvPr/>
        </p:nvSpPr>
        <p:spPr bwMode="auto">
          <a:xfrm>
            <a:off x="2303761" y="122099"/>
            <a:ext cx="3579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2800" b="1" dirty="0" smtClean="0"/>
              <a:t>Antiparallel Strands</a:t>
            </a:r>
            <a:endParaRPr lang="en-GB" altLang="en-US" sz="2800" b="1"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5580112" y="260648"/>
            <a:ext cx="3467100" cy="1143000"/>
          </a:xfrm>
        </p:spPr>
        <p:txBody>
          <a:bodyPr/>
          <a:lstStyle/>
          <a:p>
            <a:pPr eaLnBrk="1" hangingPunct="1"/>
            <a:r>
              <a:rPr lang="en-GB" altLang="en-US" sz="4000" dirty="0" smtClean="0"/>
              <a:t>Double helix</a:t>
            </a:r>
          </a:p>
        </p:txBody>
      </p:sp>
      <p:pic>
        <p:nvPicPr>
          <p:cNvPr id="22532" name="Picture 10" descr="dnastructure"/>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395288" y="333375"/>
            <a:ext cx="4938712" cy="6192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Content Placeholder 1"/>
          <p:cNvSpPr>
            <a:spLocks noGrp="1"/>
          </p:cNvSpPr>
          <p:nvPr>
            <p:ph sz="quarter" idx="14"/>
          </p:nvPr>
        </p:nvSpPr>
        <p:spPr>
          <a:xfrm>
            <a:off x="5364164" y="1600203"/>
            <a:ext cx="3322637" cy="4525963"/>
          </a:xfrm>
        </p:spPr>
        <p:txBody>
          <a:bodyPr/>
          <a:lstStyle/>
          <a:p>
            <a:pPr eaLnBrk="1" hangingPunct="1"/>
            <a:r>
              <a:rPr lang="en-GB" altLang="en-US" dirty="0" smtClean="0"/>
              <a:t>In order for the base pairs to align with each other, the two strands twist into a coil - the double helix.</a:t>
            </a:r>
          </a:p>
          <a:p>
            <a:pPr eaLnBrk="1" hangingPunct="1"/>
            <a:endParaRPr lang="en-GB" altLang="en-US" dirty="0" smtClean="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87017" y="260648"/>
            <a:ext cx="8856983" cy="914400"/>
          </a:xfrm>
        </p:spPr>
        <p:txBody>
          <a:bodyPr/>
          <a:lstStyle/>
          <a:p>
            <a:pPr eaLnBrk="1" hangingPunct="1"/>
            <a:r>
              <a:rPr lang="en-GB" altLang="en-US" dirty="0" smtClean="0"/>
              <a:t>Rosalind Franklin (1920-1958)</a:t>
            </a:r>
          </a:p>
        </p:txBody>
      </p:sp>
      <p:pic>
        <p:nvPicPr>
          <p:cNvPr id="266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12875"/>
            <a:ext cx="26670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91" y="1484315"/>
            <a:ext cx="17145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Rectangle 7"/>
          <p:cNvSpPr>
            <a:spLocks noChangeArrowheads="1"/>
          </p:cNvSpPr>
          <p:nvPr/>
        </p:nvSpPr>
        <p:spPr bwMode="auto">
          <a:xfrm>
            <a:off x="711380" y="4117975"/>
            <a:ext cx="76327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dirty="0"/>
              <a:t>Franklin is best known for her work on the X-ray diffraction images of DNA which led to discovery of DNA double helix. Her data, according to Francis Crick, were "the data we actually used“ to formulate Crick and Watson's 1953 hypothesis regarding the structure of DNA. Franklin's X-ray diffraction image confirming the helical structure of DNA were shown to Watson without her approval or knowledge. Though this image and her accurate interpretation of the data provided valuable insight into the DNA structure, Franklin's scientific contributions to the discovery of the double helix are often overlooked. </a:t>
            </a: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07949" y="188913"/>
            <a:ext cx="9036051" cy="1143000"/>
          </a:xfrm>
        </p:spPr>
        <p:txBody>
          <a:bodyPr/>
          <a:lstStyle/>
          <a:p>
            <a:pPr eaLnBrk="1" hangingPunct="1"/>
            <a:r>
              <a:rPr lang="en-GB" altLang="en-US" smtClean="0"/>
              <a:t>The Watson-Crick model of DNA.</a:t>
            </a:r>
          </a:p>
        </p:txBody>
      </p:sp>
      <p:pic>
        <p:nvPicPr>
          <p:cNvPr id="256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00214"/>
            <a:ext cx="4699000" cy="482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8"/>
          <p:cNvSpPr>
            <a:spLocks noChangeArrowheads="1"/>
          </p:cNvSpPr>
          <p:nvPr/>
        </p:nvSpPr>
        <p:spPr bwMode="auto">
          <a:xfrm>
            <a:off x="5364168" y="1261170"/>
            <a:ext cx="3527425" cy="54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Studies of DNA had revealed much about its chemical and physical nature, but Watson believed that its function could not be understood fully until its structure was known. Crick and Watson used the results from previous studies and X-ray diffraction data from Maurice Wilkins and Rosalind Franklin to help them determine DNA's molecular structure. By 1953 they had built a model which incorporated all known features of DNA, and proposed the double helix structure which is commonly referred to as the Watson-Crick model of DNA.</a:t>
            </a:r>
            <a:br>
              <a:rPr lang="en-GB" altLang="en-US"/>
            </a:br>
            <a:endParaRPr lang="en-GB" alt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76672"/>
            <a:ext cx="7543800" cy="914400"/>
          </a:xfrm>
        </p:spPr>
        <p:txBody>
          <a:bodyPr/>
          <a:lstStyle/>
          <a:p>
            <a:r>
              <a:rPr lang="en-GB" dirty="0" smtClean="0"/>
              <a:t>Prokaryotes (e.g. bacteria)</a:t>
            </a:r>
            <a:endParaRPr lang="en-GB" dirty="0"/>
          </a:p>
        </p:txBody>
      </p:sp>
      <p:pic>
        <p:nvPicPr>
          <p:cNvPr id="4098" name="Picture 2" descr="http://upload.wikimedia.org/wikipedia/commons/thumb/5/5a/Average_prokaryote_cell-_en.svg/494px-Average_prokaryote_cell-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28800"/>
            <a:ext cx="6192688" cy="5039395"/>
          </a:xfrm>
          <a:prstGeom prst="rect">
            <a:avLst/>
          </a:prstGeom>
          <a:solidFill>
            <a:schemeClr val="tx2"/>
          </a:solidFill>
        </p:spPr>
      </p:pic>
    </p:spTree>
    <p:custDataLst>
      <p:tags r:id="rId1"/>
    </p:custDataLst>
    <p:extLst>
      <p:ext uri="{BB962C8B-B14F-4D97-AF65-F5344CB8AC3E}">
        <p14:creationId xmlns:p14="http://schemas.microsoft.com/office/powerpoint/2010/main" val="88792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620688"/>
            <a:ext cx="8784976" cy="914400"/>
          </a:xfrm>
        </p:spPr>
        <p:txBody>
          <a:bodyPr/>
          <a:lstStyle/>
          <a:p>
            <a:r>
              <a:rPr lang="en-GB" dirty="0" smtClean="0"/>
              <a:t>Yeast is a single-celled eukaryote</a:t>
            </a:r>
            <a:endParaRPr lang="en-GB" dirty="0"/>
          </a:p>
        </p:txBody>
      </p:sp>
      <p:sp>
        <p:nvSpPr>
          <p:cNvPr id="4" name="Rectangle 3"/>
          <p:cNvSpPr/>
          <p:nvPr/>
        </p:nvSpPr>
        <p:spPr>
          <a:xfrm>
            <a:off x="285455" y="1700808"/>
            <a:ext cx="2736304" cy="4401205"/>
          </a:xfrm>
          <a:prstGeom prst="rect">
            <a:avLst/>
          </a:prstGeom>
        </p:spPr>
        <p:txBody>
          <a:bodyPr wrap="square">
            <a:spAutoFit/>
          </a:bodyPr>
          <a:lstStyle/>
          <a:p>
            <a:r>
              <a:rPr lang="en-GB" sz="2800" dirty="0" smtClean="0">
                <a:latin typeface="+mn-lt"/>
              </a:rPr>
              <a:t>Like all other eukaryotes their genetic </a:t>
            </a:r>
            <a:r>
              <a:rPr lang="en-GB" sz="2800" dirty="0">
                <a:latin typeface="+mn-lt"/>
              </a:rPr>
              <a:t>content is contained within a nucleus. </a:t>
            </a:r>
            <a:r>
              <a:rPr lang="en-GB" sz="2800" dirty="0" smtClean="0">
                <a:latin typeface="+mn-lt"/>
              </a:rPr>
              <a:t> Although they may possess circular plasmids in the cytoplasm.</a:t>
            </a:r>
            <a:endParaRPr lang="en-GB" sz="2800" dirty="0">
              <a:latin typeface="+mn-lt"/>
            </a:endParaRPr>
          </a:p>
        </p:txBody>
      </p:sp>
      <p:sp>
        <p:nvSpPr>
          <p:cNvPr id="5" name="AutoShape 2" descr="data:image/jpeg;base64,/9j/4AAQSkZJRgABAQAAAQABAAD/2wCEAAkGBhMREBQUEhIVFRQUFhYSFBYYFhUXFhYYFxQVFRUZFhQXGyYeGBojHRUXIC8gJScpLC0uGB4zNTAqNScrLCoBCQoKDgwOGg8PGikkHyIsMCwsLDQpLCosLzA0LCwsLCkqLywsLCwsLCosLCkuLCwsLiwpLCwsKSksLCksLCwsNP/AABEIAOEA4QMBIgACEQEDEQH/xAAbAAEAAgMBAQAAAAAAAAAAAAAABAUCAwYBB//EAEQQAAEDAgMFBAYGCgAGAwAAAAEAAhEDIQQSMQVBUWFxBiKBkRMyQlKhsQcjYnLR8BQVM0OCorLB4fEkU5PCw+Jzg6P/xAAaAQEAAwEBAQAAAAAAAAAAAAAAAgMEBQEG/8QALREBAAICAQMDAgQHAQAAAAAAAAECAxESITFBEyJRBGFxgcHRIzIzUpGhsRT/2gAMAwEAAhEDEQA/APhqIiAiIgIiICIiAiIgIiICIiAiIgIiICIiAiIgIiICIiAiIgIiICIiAiIgIiICIiAiIgIiICIiAiIgIiICIiAiIgIiICIiAiIgIiICIiAiIgIis8HsX0lMPzxMiI3yA287wHn+HmgrEVkdhutDgQQDo7exrzuvrpqeCfqNx0cNJMhwIPdtp9oX3b4QVqKzp7CcfabpuzG/fsbWuw38pXg2I4iQ5pHHvcQOHMa31tZBWotleiWOLTBjeNPitaAiLKnTLiAASTYACSegQYounwH0cY6oA51IUGH2q720v5Xd4+AVnT+i23f2hhQeDfSuHnkCnFLT4VzkrHlwqvOy3Y+vtB5FIBrGXqVXmKbBzO88h8rq+qfRPVP7HF4Sqfd9I5jj0Dmx8V2GKwhwWDw2DaMp9GK2IAIOaq/1sxGoBHkG8Ap0xTM+5C+aO1e6rwnYrZeHEVDVxj98H0VKeWU5viVKdsvZbrHZ2UcW16uYfESs8Ds19UEtAhsAkua0SZgDMbmxW1mzi2oGVBlJEt4HhBBggwRIKtrNJtwjW1fGZ6zM/wCXPba+jGnUpuq7NqOeWjM7D1I9LH2HD1unxJsvnJEL7KC/D1A9khzT+QeIPxXKfS1shjMRSxNIZW4un6Ut4VBGc+OZpPPMvM+HgnS0xbjZwiIiytAiIgIiICIiAiIgIiIC9leIg9zJK8RBk08Z5o8Rb88litjbiN40/uEGtZ0qTnuDWguc4gAAEkk6AAalWGwuz1XGPLaQADb1KjjFOm3i927kLk7gV9D2TgKOCblw0moRD8Q4RUdxFMfumdO8d53KylJsrtfXSO6h2V9HYZDsc8s3+gpwa3/2OMtpdDLuQXU4Ou3DjLhaTMONC5gmqfvVnS8+EDkvQ1pZzjxlaIV1NR2QyUmNcp3se8uMuJJO8kk+ZW+hgHPEiY0sJvOmvisKVAuMNEqywuz3NvnIPLTxnVacVZtO9bhVN617qythHN1H9vgfzqpWxtmCu5+ZxhjM5A9Z0ECGzYQDJMGA02UnG4+pTOU5SDcEi/4fBRNkYz0dSZibZuBmQVV9X0rPpbiU6zEzC9wtAAZKTYAl0TJ0ElzjyjgByUbtA3LRYCQXCoSIIOUFtxItchtvs81Lx+0IZdrZOuUAOfvE7o37t2phUhFXFktpUyQ3vEAieA1jyXK+mx2veLrcntjqh1ca5zcrjMaEgT56qr+lU/8ACbPadRTc7wfEf0rqMB2dLT6TF/VUm6tJ77/shov/AH4cR88+kfb36ZipaIYwZWjcALAcLa9SeC6mWZ4dWek8rxrw5BFuoYbM9rZAzODZsYkxoCptfYTmizgbZjY8SBpJOg3b+SxNisRWB2O4FoJEOqClIkwS4t4Cbtd5cCCfWbDeSLiJHvaESDETu01G8DVBXIrI7CfIgtvYXgnu5tL9P9qtQEREBSxs15AIAMxbhIkSTa4vrvHFRFIZj6gAAeQBpfr+J80GT9mvAJIsBPm3NpruPiDwRuzahiGG8EaXkwIuvHbReWZM1uO82IieEErJm1aojvmxab39UyB0QY/q6pE5bcZEaTrPA+K9fsyoNW8d4JsJ48ASsTj6htndx18Qh2hUM9831vxEfKyDVWolji1wgjULBbK9RznS4yTv+A+S1oC6Dsv2UdiT6So40sOww6pHec7XJSHtP+DdTuB2dleyvp/rq8tw7TFrPquF8lOfDM7RoO8kA9rVr5soDQ1jBlpsbZrG8Gj4km5MkyVdjx76ypvfxD0Oa1gpUmCnSaZawbyfae723n3j0ECylYfB94B0ySWx7rssiQLndYee5eYXDGAdSYFiMzZ0gcTreLcza9o0W0mkuI5uiBYAAAdB4rsYsFaV55Pyj90YiIjcoOJwAZQOaM1jIgQSQIEaqHg8CX3Nm/Poppd6dwm1NunFx4qdl5QNAqZj1L8pjooyZJ8MKVENEAQFmEDl61v5/wBrRyn46M8I+OwodTdxAkHpdc8V0GJNQ5mtcAABuuZB1VU7BTTDm63zDx3dFkyRNrdIX1mI6MmYkZRmmwA8lu7Pv71fnh6x8gCFX08OXNceAJ8on5qbsYw3Eu4YaoPF5a0fNU1x8Ovz1ac+Wb1iJ8PmW2O0eIc97HVIAJb3RBIBjXX4qjVp2kpZcS/nDvNon4yqtY7zMz1W1iNdBeyvEUEnspmPFeIg9zHivERAREQEREBERAREQZNduOnyV/2W7MfpDjUqktw9MjO4avcRIp059o6k+yLncDD7ObAdi62QHIxoz1ahEimwG5jeTIAbvJAX0nBYdr3MpU2FlCkIDRq1s3c50XqOOp3kgCwAF2LHyncqcl9dIe4en6Z4aBkYxhDWsaS2mxoJADdYnU6mSTJK14nBPpmHDcCd8ZtATuKv6FIMZkaDEkxMnvGInnGWeAed4TGszUniXH2raOdmu932ZsByXR9Lox+p1QsJtFjA5wY8uJk2EDXQ7vWKiVsS+u4DyG4fnissNVblHEbvFTNm4bK2Tq75bgo1vfPfVvDVn9lYtve0jCUwwRrHz/stznRc/wCAscwAJO5VWPxRdabTpw6q+16446fk520qvtH3f9+C009oOJ1PmI8gq+BP+PJb6LO90/D/ACsvq3me5K0Y4tIcT3Hi8+yWgnXhAK17JMtP3j8YUyrh5pFv2Y8QJ+ajbIokUwTvMrRG4vC7vVhiabaTKh0DgWtHN1z5KJQ7uDrO/wCY+nSHRs1HfJqstqsBou5d4eH5jxVdtQZKVGlva01X/eqwQPBgZ5qN/fb8IWTbcQ+cdsKQ9M0zEsHSznKhNI7r9L/6XR9uG/WU/un+pc0CuXljV5bMf8sPEUjDYnK9rnDNlIO68c1MdtOmQc1KZgxpo0jXUXMzqYvqq01Wisv02j/yt8zbTJGk8bxp1RmOo2mjYc/sxfje6CtRekrxAREQEREBERAUjAYF9eqylSaXPe4Na0byfl13KOvofZvZH6HQzuH/ABOIZ40aDhYcn1Bc8GQPaKnSnOdIXtxhNoYRmGojD0iHAHNVqD99UAiR9hskNHU6uXQ9n8N9XmvLiY7wghtpA1bHeGY6Ta8Lmwuv2DsysGBj6TKYccxNWo2m6oNzcju8B4QVv50xa5TEQx2ra0dGx7QGzrLc1rQ092eRdZoG5vioO0cSGtADgZGd0cdA3wFo5leY7EOpGpTdDe+czRGoOg5cFR1K5dr5LTa8RHRXWnXqzpUi7NG4Fx8F0bNB0ChbFoAMJInNu5afipWXKwR0HTQfBeY/bH4o5bf6RcfXJsDvgdd5UItk6zB1Og/2sq+pO64Hhb5hYsFrHxj5cz+CzWnlO2WJ8sDc2v8An/Csdm4a+YjQ+Pj8/JacJgZjzPJXeHwwtbTRX4MUzPKU46t7mAMM8FHY2FtrvItrv5rW0z14b1deYhopHl46gH2d6g79U/YZ3iPEw3+Jc5jcQalRz3auJceU7vDTwV3tzFBjfQtMuJBrEcR6rAeWp5qhITHXpuTe5cR26d9bTH2CfNx/Bcyr/tpVnEx7rGjzl3/cqBcfP/Ul0Mf8sCIipWCIiAiIgIiIClM2a8tDgAQRIvc+tMdMt+o4qKt1PGPaID3AXtJi8T5wPIIM/wBX1JjLpM3FoyzJm0ZhPBK2zqjG5i22/lciD4/McV5+sKnvu8zy/AL19dzxGcmbkE79bcdUF/2I2G2o52JrNzUaBENOlWqb06fNti53IR7QXWUadTE1gBL6tV3mTckncBc8AByXmIwgw1GhhR+6ph9XnWqgPqTxgZWfwq67LUstOtV3uIoNPAEZ6seAY3o8rXe3oYZt5ZN87LTCUaeFEUYNT2q8d4neKU/s28/WPEaJRpGo8NGr3Bs8yYkrUSpmAGVtSp7o9G371SR8GB58lxZtM7vbrLR9kHbWFFdz3DUucWu6uJAPJcwaZDspsZgrt2UhkIKpu0GzYb6UaiJHL8wux9PivjiKz2/4zWvFkukMoAGlh8Frrv8AVbbQnrEAx5r2m+QCOqgbSwZJaackyd+mhnkupk6dmPUXjjLN2DkyJ46TdSaGBO8635lVlHbtRtnAO62PmFI/Xz8uYUwAN8khU14Q8j6bXedryhg4H9vxWypVDevBU7NtVXt9QAmBbfMwcusW4qvxFarTrEZi5xjdIM6DL4rVa/CI6dF0YZjuv3O1JKxxuK9CIH7Uj/pA7/8A5D/KOaxdUdQANSDiNzR6tGd541P6fnUvMmTcm5VUe6dyNJCwIW0hV23Mb6HD1H7wIb942b8TPgrZtxjZEbnT51tvFekxFV24vIHQd0fABQVszA6iOY/BYlvivn7TymZdKI1GmKIvSF49eIiICIiAiIgIiICs+zGDFbG4ambh9ekw9DUaD8JVYrnsbWybRwjjoMRRn/qNXsd0bdpd5tvEF+JrOO+rU/rICv8AZQy4Slb1nVanm4U//Eud2zSy4ms3hVqD+cro9mOnB0D7pq0z1D/SfKqFf9fH8OPx/SWbF+jaSrJ4y4aj9upUqH+HIwfJ3mqslT6VXPQy76JLxzY8tDvJ2U/xHguVavSJ+6/5bfSACOK016mZpB0ghJm6xreqbfkr6atazEW+XMnaK08itkmOH58liJ4LIjjdab7nyVQX7HY5+a8akbieXALfVZ3fRsF4EgC44EDSZv8AmVIUnB0XOdDAJOpgWHEu4LzHwxzvS6sxE7sr4bSIhueq8nK1sknMSYA3C5us2UxhiXEh+Jd6ztW0Z9lnF+6d2gWxgZhwW0jnqOtUrHU8W0+A571BIVNrTkndntrTfu1vvqtZC2kLAhShFqIXC9vNqZntotNmd5/3iLDwB/mXV7e2u3DUS83doxvF27wGpXyutVL3FzjLnEkniTcrJ9Vl1HCPK/DTc8mCk4HG+icTAMjKQdCCRIPUAjxUZFzWtZVNqtOY+iEuzSZE3I4t5X4ydFk/bDXGTRbqSbi5Lw+5LeUHruVWiCRjMSHkENDYaAY3xvsAo6IgIiICIiAiIgLZh6xY9rhq0hw6gyPktaIPr3a8A4p1Rvq1m067eYewH5gqZ2RxAeKmGJ7zyKtHnUaCHM6vbpzY0b1UYLEfpWycNVF34UnCVfu60T0ggdSoLXkEEGCLgjUcIK6V6Rmxa+WGk8Z18Oydbw1VpgcGadGpWqd1r2GlSB1eXESQPdAEz0VXsjtyTAr06L6g0qvpguPDMQRfmVLx20ald2eo7Md3ADgALALh5YyVnhaNff8AZpiY7w00qxHTevauOYXZQ4SLkTfyVbjdpNZaQXG3Sd7vwUGphGkEuEambzP910/pclsUe7sh/wCecu5r4dEgC5vZGDxFYxRzwNTJDG/ecbD5rq8HQbhx3qhr1eJ/ZN6DV55n4LpzlhkmNdGVHBwM1Q5GbvedwDW7+uiwxe0JbkpjIzePadzcd/Ra8ViHPdmcZOnhyG5aHBUzaZS4+ZayFrK2laypQ9ayouNxbKTC97srW6n5AcTyXu09pU6FMvquytHmTwaN5XzDtD2jfi337tNvqM4czxcoZc0Y4+6dKTZr7QbZfiaxc6Q0WY33R+J3n/CrFsDpsfA8PxCxeyFy7TNp3LZEajUMURF49EREBERAREQEREBERAREQdV9H/admErup174bEN9FXHu+7UHNpJ8Cd8Lqdt7HdhquUnM0jNTeNHsOhBFuv4QvlzW+S7nsh29aymMLjWNq0AfqnOnNS5ZxcN+XTTVgy8fbLPlxzvlVJBWbapAgEgdSuqZs3AvAc1laDcZarS09HEXCkUaGGp/s8M0njUc6p/Ke78FunTPy+zmdnbIrVz9VTLhvdowdXmwXSYLYNKkPrnms4ew0kUhyL9XeEBSa2Ne+A51ho0WaOjRZYAqFpI38pdTFktDRDWDRjRlaPALSVgChKrSjUdnjlrWT3gCTYcTYeaodq9scNQn6wVHR6tMhxtxI7o855L3cR3exEz2XJXN9oO2dHDy1sVKvug91p+24fIX6Lj9t9uK+IlrT6KmfZae8R9p+p6CAucVF/qPFVtcP9yZtTa1XEPz1XSdw0a0cGjcFDRFlmd9ZaOwsg+0aj5dFii8Et2zHgCADoCAZLScsA8zmCO2XUHs24yI9XNrPCfI8F43adQRDzYQNOUbrnutvyCxdj6hEFxiI3aRHyQet2fUIBDDBBcDyH+x5hZN2XU90jUEnlP4fEcQsBjnwBmMAQOi9/WFSPXO74NDR8AB4BB7+rKvuHd8THznpB4LRVpFpIcIIUn9a1Y9a8gzvtfXqSTxkyotSoXEk6lBiiIgIiIC9YwkgASTYAanwXi2YeuWODhEjjodxCA6g4EtLSCLkQZFp06XXlOmSQACZtA18FNbtYtbDWgXdNzEFmSBed5OupWx23nR6omZ1cRq06E3uN8wLCEFa4+SxVkduviMrbZY9a2UkjfzUXGYx1Ugu1Ajf7xdvPNBu2dtuvh/2VRzRw1aerTb4LoMN9JNdvr06b+cOafgY+C5FFOuS1e0ozWJ7w7xv0onfhv/ANf/AEXjvpSduww8ahPyaFwiKXrX+UfTr8OxrfSdiD6tOk3we4/F0fBVmJ7c4x/74tH2Gtb8QJ+KoUUZyWnylFKx4b8TjalQzUe554ucXfMrUx0GVirTEYig4nu2iBAyx3XcIk5sms71BJWOF7LxW+fDOIERcCbgRPXhmmb+rEXWHpcNvabQBAI/eEuvOmUxe+iCrRWgq4YH1TqDN9M7joTGmUea0F9GRYkZNLg5rameukDSyCEitXVsNcBpiTFiT+7iTMxIdpe+t1gx+HAuDexsbd8GRfgP7IK1FYVX0MpDWnNFjfWXbpj3fMqvQEREBERAREQEREBERAREQEREBERAREQEREBERAREQEREBERAREQEREBERAREQEREBERAREQEREBERAREQEREBERAREQEREBERAREQEREBERAREQEREBERAREQEREBERAREQEREBERAREQEREBERAREQEREBERAREQERE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4" name="Picture 4" descr="http://www.biocourseware.com/iphone/cell/img/ipad/cell.png"/>
          <p:cNvPicPr>
            <a:picLocks noChangeAspect="1" noChangeArrowheads="1"/>
          </p:cNvPicPr>
          <p:nvPr/>
        </p:nvPicPr>
        <p:blipFill rotWithShape="1">
          <a:blip r:embed="rId3">
            <a:extLst>
              <a:ext uri="{28A0092B-C50C-407E-A947-70E740481C1C}">
                <a14:useLocalDpi xmlns:a14="http://schemas.microsoft.com/office/drawing/2010/main" val="0"/>
              </a:ext>
            </a:extLst>
          </a:blip>
          <a:srcRect t="14003" b="15486"/>
          <a:stretch/>
        </p:blipFill>
        <p:spPr bwMode="auto">
          <a:xfrm>
            <a:off x="3239344" y="2110901"/>
            <a:ext cx="5904656" cy="4163439"/>
          </a:xfrm>
          <a:prstGeom prst="rect">
            <a:avLst/>
          </a:prstGeom>
          <a:solidFill>
            <a:schemeClr val="tx1"/>
          </a:solidFill>
        </p:spPr>
      </p:pic>
    </p:spTree>
    <p:custDataLst>
      <p:tags r:id="rId1"/>
    </p:custDataLst>
    <p:extLst>
      <p:ext uri="{BB962C8B-B14F-4D97-AF65-F5344CB8AC3E}">
        <p14:creationId xmlns:p14="http://schemas.microsoft.com/office/powerpoint/2010/main" val="309363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5"/>
          <p:cNvSpPr txBox="1">
            <a:spLocks noChangeArrowheads="1"/>
          </p:cNvSpPr>
          <p:nvPr/>
        </p:nvSpPr>
        <p:spPr bwMode="auto">
          <a:xfrm>
            <a:off x="1476380" y="2300288"/>
            <a:ext cx="6335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DNA is found in some living things.</a:t>
            </a:r>
          </a:p>
        </p:txBody>
      </p:sp>
    </p:spTree>
    <p:custDataLst>
      <p:tags r:id="rId1"/>
    </p:custDataLst>
    <p:extLst>
      <p:ext uri="{BB962C8B-B14F-4D97-AF65-F5344CB8AC3E}">
        <p14:creationId xmlns:p14="http://schemas.microsoft.com/office/powerpoint/2010/main" val="1729979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404664"/>
            <a:ext cx="8856984" cy="914400"/>
          </a:xfrm>
        </p:spPr>
        <p:txBody>
          <a:bodyPr/>
          <a:lstStyle/>
          <a:p>
            <a:r>
              <a:rPr lang="en-GB" sz="4400" dirty="0" smtClean="0"/>
              <a:t>Eukaryotes (e.g. green plant cell)</a:t>
            </a:r>
            <a:endParaRPr lang="en-GB" sz="4400" dirty="0"/>
          </a:p>
        </p:txBody>
      </p:sp>
      <p:pic>
        <p:nvPicPr>
          <p:cNvPr id="5122" name="Picture 2" descr="http://vschool.nides.bc.ca/_first_assignments/Biology12_S/bi12/my_files/onlinefiles/11b_plantcellke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606263"/>
            <a:ext cx="5040560" cy="507827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436096" y="5229200"/>
            <a:ext cx="1296144"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Oval 5"/>
          <p:cNvSpPr/>
          <p:nvPr/>
        </p:nvSpPr>
        <p:spPr>
          <a:xfrm>
            <a:off x="1763688" y="4949552"/>
            <a:ext cx="936104" cy="43204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7" name="Straight Connector 6"/>
          <p:cNvCxnSpPr/>
          <p:nvPr/>
        </p:nvCxnSpPr>
        <p:spPr>
          <a:xfrm flipV="1">
            <a:off x="6084168" y="4549770"/>
            <a:ext cx="1224136" cy="6887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7"/>
          </p:cNvCxnSpPr>
          <p:nvPr/>
        </p:nvCxnSpPr>
        <p:spPr>
          <a:xfrm flipV="1">
            <a:off x="2562703" y="4365104"/>
            <a:ext cx="4673593" cy="647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6296" y="3995772"/>
            <a:ext cx="1800200" cy="646331"/>
          </a:xfrm>
          <a:prstGeom prst="rect">
            <a:avLst/>
          </a:prstGeom>
          <a:noFill/>
        </p:spPr>
        <p:txBody>
          <a:bodyPr wrap="square" rtlCol="0">
            <a:spAutoFit/>
          </a:bodyPr>
          <a:lstStyle/>
          <a:p>
            <a:r>
              <a:rPr lang="en-GB" dirty="0" smtClean="0"/>
              <a:t>Contain circular DNA</a:t>
            </a:r>
            <a:endParaRPr lang="en-GB" dirty="0"/>
          </a:p>
        </p:txBody>
      </p:sp>
      <p:sp>
        <p:nvSpPr>
          <p:cNvPr id="15" name="Oval 14"/>
          <p:cNvSpPr/>
          <p:nvPr/>
        </p:nvSpPr>
        <p:spPr>
          <a:xfrm>
            <a:off x="1475656" y="3212976"/>
            <a:ext cx="1296144" cy="36004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a:off x="84795" y="2385754"/>
            <a:ext cx="1606885" cy="646331"/>
          </a:xfrm>
          <a:prstGeom prst="rect">
            <a:avLst/>
          </a:prstGeom>
          <a:noFill/>
        </p:spPr>
        <p:txBody>
          <a:bodyPr wrap="square" rtlCol="0">
            <a:spAutoFit/>
          </a:bodyPr>
          <a:lstStyle/>
          <a:p>
            <a:r>
              <a:rPr lang="en-GB" dirty="0" smtClean="0"/>
              <a:t>Linear chromosome</a:t>
            </a:r>
            <a:endParaRPr lang="en-GB" dirty="0"/>
          </a:p>
        </p:txBody>
      </p:sp>
      <p:cxnSp>
        <p:nvCxnSpPr>
          <p:cNvPr id="17" name="Straight Connector 16"/>
          <p:cNvCxnSpPr>
            <a:endCxn id="15" idx="2"/>
          </p:cNvCxnSpPr>
          <p:nvPr/>
        </p:nvCxnSpPr>
        <p:spPr>
          <a:xfrm>
            <a:off x="1187624" y="3032085"/>
            <a:ext cx="288032" cy="3609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67317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916832"/>
            <a:ext cx="3888432" cy="914400"/>
          </a:xfrm>
        </p:spPr>
        <p:txBody>
          <a:bodyPr/>
          <a:lstStyle/>
          <a:p>
            <a:r>
              <a:rPr lang="en-GB" sz="3600" dirty="0" smtClean="0"/>
              <a:t>Packaging of DNA in linear chromosomes</a:t>
            </a:r>
            <a:endParaRPr lang="en-GB" sz="3600" dirty="0"/>
          </a:p>
        </p:txBody>
      </p:sp>
      <p:pic>
        <p:nvPicPr>
          <p:cNvPr id="5" name="Picture 2" descr="http://library.thinkquest.org/C004535/media/chromosome_pack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9473"/>
            <a:ext cx="4616772" cy="68600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1546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ucleosomes for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26988"/>
            <a:ext cx="9021763"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1116014" y="6211889"/>
            <a:ext cx="6911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smtClean="0">
                <a:solidFill>
                  <a:prstClr val="black"/>
                </a:solidFill>
                <a:hlinkClick r:id="rId4"/>
              </a:rPr>
              <a:t>Link to 3D animation of the packaging of DNA into chromosomes</a:t>
            </a:r>
            <a:endParaRPr lang="en-GB" altLang="en-US" dirty="0" smtClean="0">
              <a:solidFill>
                <a:prstClr val="black"/>
              </a:solidFill>
            </a:endParaRPr>
          </a:p>
        </p:txBody>
      </p:sp>
    </p:spTree>
    <p:custDataLst>
      <p:tags r:id="rId1"/>
    </p:custDataLst>
    <p:extLst>
      <p:ext uri="{BB962C8B-B14F-4D97-AF65-F5344CB8AC3E}">
        <p14:creationId xmlns:p14="http://schemas.microsoft.com/office/powerpoint/2010/main" val="3407869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GB" altLang="en-US" sz="4000" smtClean="0">
                <a:latin typeface="Arial" charset="0"/>
              </a:rPr>
              <a:t>Level 1: Nucleosomes or ‘beads on a string’</a:t>
            </a:r>
          </a:p>
        </p:txBody>
      </p:sp>
      <p:pic>
        <p:nvPicPr>
          <p:cNvPr id="4099" name="Picture 3" descr="nucleosomes for 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19389"/>
            <a:ext cx="91440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3276601" y="3716339"/>
            <a:ext cx="574675" cy="73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01" name="TextBox 6"/>
          <p:cNvSpPr txBox="1">
            <a:spLocks noChangeArrowheads="1"/>
          </p:cNvSpPr>
          <p:nvPr/>
        </p:nvSpPr>
        <p:spPr bwMode="auto">
          <a:xfrm>
            <a:off x="5292726" y="2143126"/>
            <a:ext cx="23034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smtClean="0">
                <a:solidFill>
                  <a:prstClr val="black"/>
                </a:solidFill>
              </a:rPr>
              <a:t>Histone proteins form a complex</a:t>
            </a:r>
          </a:p>
        </p:txBody>
      </p:sp>
      <p:cxnSp>
        <p:nvCxnSpPr>
          <p:cNvPr id="8" name="Straight Arrow Connector 7"/>
          <p:cNvCxnSpPr/>
          <p:nvPr/>
        </p:nvCxnSpPr>
        <p:spPr>
          <a:xfrm rot="5400000">
            <a:off x="4932364" y="3213101"/>
            <a:ext cx="431800" cy="288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03" name="TextBox 9"/>
          <p:cNvSpPr txBox="1">
            <a:spLocks noChangeArrowheads="1"/>
          </p:cNvSpPr>
          <p:nvPr/>
        </p:nvSpPr>
        <p:spPr bwMode="auto">
          <a:xfrm>
            <a:off x="3276600" y="2071689"/>
            <a:ext cx="1582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smtClean="0">
                <a:solidFill>
                  <a:prstClr val="black"/>
                </a:solidFill>
              </a:rPr>
              <a:t>Linker DNA</a:t>
            </a:r>
          </a:p>
        </p:txBody>
      </p:sp>
      <p:cxnSp>
        <p:nvCxnSpPr>
          <p:cNvPr id="11" name="Straight Arrow Connector 10"/>
          <p:cNvCxnSpPr/>
          <p:nvPr/>
        </p:nvCxnSpPr>
        <p:spPr>
          <a:xfrm rot="16200000" flipH="1">
            <a:off x="4104483" y="3104357"/>
            <a:ext cx="863600" cy="3603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95324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5580112" y="1988840"/>
            <a:ext cx="3576098" cy="3074640"/>
          </a:xfrm>
        </p:spPr>
        <p:txBody>
          <a:bodyPr/>
          <a:lstStyle/>
          <a:p>
            <a:pPr eaLnBrk="1" hangingPunct="1"/>
            <a:r>
              <a:rPr lang="en-GB" altLang="en-US" sz="2800" dirty="0" smtClean="0"/>
              <a:t>DNA is a unique molecule in that it can reproduce itself exactly – this is called </a:t>
            </a:r>
            <a:r>
              <a:rPr lang="en-GB" altLang="en-US" sz="2800" dirty="0" smtClean="0">
                <a:solidFill>
                  <a:srgbClr val="FF9900"/>
                </a:solidFill>
              </a:rPr>
              <a:t>replication</a:t>
            </a:r>
          </a:p>
        </p:txBody>
      </p:sp>
      <p:sp>
        <p:nvSpPr>
          <p:cNvPr id="2" name="TextBox 1"/>
          <p:cNvSpPr txBox="1"/>
          <p:nvPr/>
        </p:nvSpPr>
        <p:spPr>
          <a:xfrm>
            <a:off x="1475656" y="332656"/>
            <a:ext cx="4315990" cy="769441"/>
          </a:xfrm>
          <a:prstGeom prst="rect">
            <a:avLst/>
          </a:prstGeom>
          <a:noFill/>
        </p:spPr>
        <p:txBody>
          <a:bodyPr wrap="none" rtlCol="0">
            <a:spAutoFit/>
          </a:bodyPr>
          <a:lstStyle/>
          <a:p>
            <a:r>
              <a:rPr lang="en-GB" sz="4400" dirty="0" smtClean="0">
                <a:latin typeface="+mj-lt"/>
              </a:rPr>
              <a:t>DNA replication</a:t>
            </a:r>
            <a:endParaRPr lang="en-GB" sz="4400" dirty="0">
              <a:latin typeface="+mj-lt"/>
            </a:endParaRPr>
          </a:p>
        </p:txBody>
      </p:sp>
      <p:pic>
        <p:nvPicPr>
          <p:cNvPr id="6" name="Content Placeholder 5" descr="Image result for dna structure">
            <a:hlinkClick r:id="rId3"/>
          </p:cNvPr>
          <p:cNvPicPr>
            <a:picLocks noGrp="1"/>
          </p:cNvPicPr>
          <p:nvPr>
            <p:ph idx="1"/>
          </p:nvPr>
        </p:nvPicPr>
        <p:blipFill rotWithShape="1">
          <a:blip r:embed="rId4">
            <a:extLst>
              <a:ext uri="{28A0092B-C50C-407E-A947-70E740481C1C}">
                <a14:useLocalDpi xmlns:a14="http://schemas.microsoft.com/office/drawing/2010/main" val="0"/>
              </a:ext>
            </a:extLst>
          </a:blip>
          <a:srcRect r="54167"/>
          <a:stretch/>
        </p:blipFill>
        <p:spPr bwMode="auto">
          <a:xfrm>
            <a:off x="4067944" y="2521150"/>
            <a:ext cx="964796" cy="2171700"/>
          </a:xfrm>
          <a:prstGeom prst="rect">
            <a:avLst/>
          </a:prstGeom>
          <a:noFill/>
          <a:ln>
            <a:noFill/>
          </a:ln>
          <a:extLst>
            <a:ext uri="{53640926-AAD7-44D8-BBD7-CCE9431645EC}">
              <a14:shadowObscured xmlns:a14="http://schemas.microsoft.com/office/drawing/2010/main"/>
            </a:ext>
          </a:extLst>
        </p:spPr>
      </p:pic>
      <p:pic>
        <p:nvPicPr>
          <p:cNvPr id="7" name="Picture 6" descr="Image result for dna structure">
            <a:hlinkClick r:id="rId3"/>
          </p:cNvPr>
          <p:cNvPicPr/>
          <p:nvPr/>
        </p:nvPicPr>
        <p:blipFill rotWithShape="1">
          <a:blip r:embed="rId4">
            <a:extLst>
              <a:ext uri="{28A0092B-C50C-407E-A947-70E740481C1C}">
                <a14:useLocalDpi xmlns:a14="http://schemas.microsoft.com/office/drawing/2010/main" val="0"/>
              </a:ext>
            </a:extLst>
          </a:blip>
          <a:srcRect r="54167"/>
          <a:stretch/>
        </p:blipFill>
        <p:spPr bwMode="auto">
          <a:xfrm>
            <a:off x="2483768" y="2493309"/>
            <a:ext cx="965200" cy="2171700"/>
          </a:xfrm>
          <a:prstGeom prst="rect">
            <a:avLst/>
          </a:prstGeom>
          <a:noFill/>
          <a:ln>
            <a:noFill/>
          </a:ln>
          <a:extLst>
            <a:ext uri="{53640926-AAD7-44D8-BBD7-CCE9431645EC}">
              <a14:shadowObscured xmlns:a14="http://schemas.microsoft.com/office/drawing/2010/main"/>
            </a:ext>
          </a:extLst>
        </p:spPr>
      </p:pic>
      <p:pic>
        <p:nvPicPr>
          <p:cNvPr id="8" name="Picture 7" descr="Image result for dna structure">
            <a:hlinkClick r:id="rId3"/>
          </p:cNvPr>
          <p:cNvPicPr/>
          <p:nvPr/>
        </p:nvPicPr>
        <p:blipFill rotWithShape="1">
          <a:blip r:embed="rId4">
            <a:extLst>
              <a:ext uri="{28A0092B-C50C-407E-A947-70E740481C1C}">
                <a14:useLocalDpi xmlns:a14="http://schemas.microsoft.com/office/drawing/2010/main" val="0"/>
              </a:ext>
            </a:extLst>
          </a:blip>
          <a:srcRect r="54167"/>
          <a:stretch/>
        </p:blipFill>
        <p:spPr bwMode="auto">
          <a:xfrm>
            <a:off x="510456" y="2506084"/>
            <a:ext cx="965200" cy="2171700"/>
          </a:xfrm>
          <a:prstGeom prst="rect">
            <a:avLst/>
          </a:prstGeom>
          <a:noFill/>
          <a:ln>
            <a:noFill/>
          </a:ln>
          <a:extLst>
            <a:ext uri="{53640926-AAD7-44D8-BBD7-CCE9431645EC}">
              <a14:shadowObscured xmlns:a14="http://schemas.microsoft.com/office/drawing/2010/main"/>
            </a:ext>
          </a:extLst>
        </p:spPr>
      </p:pic>
      <p:cxnSp>
        <p:nvCxnSpPr>
          <p:cNvPr id="5" name="Straight Arrow Connector 4"/>
          <p:cNvCxnSpPr/>
          <p:nvPr/>
        </p:nvCxnSpPr>
        <p:spPr>
          <a:xfrm>
            <a:off x="1691680" y="3579159"/>
            <a:ext cx="576064" cy="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descr="replication-simpl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187624" y="2564904"/>
            <a:ext cx="6952318" cy="4073624"/>
          </a:xfrm>
          <a:solidFill>
            <a:schemeClr val="tx2"/>
          </a:solidFill>
          <a:extLst/>
        </p:spPr>
      </p:pic>
      <p:sp>
        <p:nvSpPr>
          <p:cNvPr id="28674" name="Rectangle 7"/>
          <p:cNvSpPr>
            <a:spLocks noGrp="1" noChangeArrowheads="1"/>
          </p:cNvSpPr>
          <p:nvPr>
            <p:ph type="title"/>
          </p:nvPr>
        </p:nvSpPr>
        <p:spPr>
          <a:xfrm>
            <a:off x="539552" y="1484784"/>
            <a:ext cx="8229600" cy="1143000"/>
          </a:xfrm>
        </p:spPr>
        <p:txBody>
          <a:bodyPr/>
          <a:lstStyle/>
          <a:p>
            <a:pPr eaLnBrk="1" hangingPunct="1"/>
            <a:r>
              <a:rPr lang="en-GB" altLang="en-US" sz="3600" dirty="0" smtClean="0"/>
              <a:t>DNA replication is said to be </a:t>
            </a:r>
            <a:r>
              <a:rPr lang="en-GB" altLang="en-US" sz="3600" dirty="0" smtClean="0">
                <a:solidFill>
                  <a:srgbClr val="FFFF00"/>
                </a:solidFill>
              </a:rPr>
              <a:t>semi conservative </a:t>
            </a:r>
            <a:r>
              <a:rPr lang="en-GB" altLang="en-US" sz="3600" dirty="0" smtClean="0"/>
              <a:t>– each new molecule contains one new and one original strand</a:t>
            </a:r>
            <a:endParaRPr lang="en-GB" altLang="en-US" sz="3600" dirty="0" smtClean="0">
              <a:solidFill>
                <a:srgbClr val="FF9900"/>
              </a:solidFill>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Replicat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48976"/>
          <a:stretch>
            <a:fillRect/>
          </a:stretch>
        </p:blipFill>
        <p:spPr>
          <a:xfrm>
            <a:off x="684213" y="1844678"/>
            <a:ext cx="7848600" cy="3603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descr="Image9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6472" r="21167" b="15681"/>
          <a:stretch>
            <a:fillRect/>
          </a:stretch>
        </p:blipFill>
        <p:spPr>
          <a:xfrm>
            <a:off x="13059" y="1196752"/>
            <a:ext cx="3816351" cy="5792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2" name="Rectangle 6"/>
          <p:cNvSpPr>
            <a:spLocks noGrp="1" noChangeArrowheads="1"/>
          </p:cNvSpPr>
          <p:nvPr>
            <p:ph type="title"/>
          </p:nvPr>
        </p:nvSpPr>
        <p:spPr>
          <a:xfrm>
            <a:off x="7129" y="32265"/>
            <a:ext cx="8713787" cy="1143000"/>
          </a:xfrm>
        </p:spPr>
        <p:txBody>
          <a:bodyPr/>
          <a:lstStyle/>
          <a:p>
            <a:pPr eaLnBrk="1" hangingPunct="1"/>
            <a:r>
              <a:rPr lang="en-GB" altLang="en-US" sz="3200" dirty="0" smtClean="0"/>
              <a:t>Replication of DNA takes place before the chromosomes divide during </a:t>
            </a:r>
            <a:r>
              <a:rPr lang="en-GB" altLang="en-US" sz="3200" dirty="0" smtClean="0">
                <a:solidFill>
                  <a:srgbClr val="FF9900"/>
                </a:solidFill>
              </a:rPr>
              <a:t>mitosis</a:t>
            </a:r>
            <a:r>
              <a:rPr lang="en-GB" altLang="en-US" sz="3200" dirty="0" smtClean="0"/>
              <a:t>. </a:t>
            </a:r>
          </a:p>
        </p:txBody>
      </p:sp>
      <p:sp>
        <p:nvSpPr>
          <p:cNvPr id="2" name="Rectangle 1"/>
          <p:cNvSpPr/>
          <p:nvPr/>
        </p:nvSpPr>
        <p:spPr>
          <a:xfrm>
            <a:off x="4139952" y="1844824"/>
            <a:ext cx="4572000" cy="3416320"/>
          </a:xfrm>
          <a:prstGeom prst="rect">
            <a:avLst/>
          </a:prstGeom>
        </p:spPr>
        <p:txBody>
          <a:bodyPr>
            <a:spAutoFit/>
          </a:bodyPr>
          <a:lstStyle/>
          <a:p>
            <a:r>
              <a:rPr lang="en-GB" altLang="en-US" sz="3600" dirty="0">
                <a:latin typeface="+mn-lt"/>
              </a:rPr>
              <a:t>The enzyme </a:t>
            </a:r>
            <a:r>
              <a:rPr lang="en-GB" altLang="en-US" sz="3600" dirty="0">
                <a:solidFill>
                  <a:srgbClr val="FF9900"/>
                </a:solidFill>
                <a:latin typeface="+mn-lt"/>
              </a:rPr>
              <a:t>DNA polymerase</a:t>
            </a:r>
            <a:r>
              <a:rPr lang="en-GB" altLang="en-US" sz="3600" dirty="0">
                <a:latin typeface="+mn-lt"/>
              </a:rPr>
              <a:t> adds nucleotides according to the base pairing rule A to T and G to C.</a:t>
            </a:r>
            <a:endParaRPr lang="en-GB" sz="3600" dirty="0">
              <a:latin typeface="+mn-lt"/>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effectLst/>
                <a:hlinkClick r:id="rId4"/>
              </a:rPr>
              <a:t>https://www.youtube.com/watch?v=VpmT7Lw_4v0</a:t>
            </a:r>
            <a:r>
              <a:rPr lang="en-GB" b="1" dirty="0" smtClean="0">
                <a:effectLst/>
              </a:rPr>
              <a:t>  </a:t>
            </a:r>
          </a:p>
          <a:p>
            <a:endParaRPr lang="en-GB" dirty="0"/>
          </a:p>
          <a:p>
            <a:r>
              <a:rPr lang="en-GB" dirty="0" smtClean="0"/>
              <a:t>Good explanation of leading vs lagging strand</a:t>
            </a:r>
          </a:p>
          <a:p>
            <a:endParaRPr lang="en-GB" dirty="0"/>
          </a:p>
        </p:txBody>
      </p:sp>
      <p:sp>
        <p:nvSpPr>
          <p:cNvPr id="3" name="Title 2"/>
          <p:cNvSpPr>
            <a:spLocks noGrp="1"/>
          </p:cNvSpPr>
          <p:nvPr>
            <p:ph type="title"/>
          </p:nvPr>
        </p:nvSpPr>
        <p:spPr/>
        <p:txBody>
          <a:bodyPr/>
          <a:lstStyle/>
          <a:p>
            <a:r>
              <a:rPr lang="en-GB" dirty="0" smtClean="0"/>
              <a:t>Excellent animation and explanation</a:t>
            </a:r>
            <a:endParaRPr lang="en-GB" dirty="0"/>
          </a:p>
        </p:txBody>
      </p:sp>
    </p:spTree>
    <p:custDataLst>
      <p:tags r:id="rId1"/>
    </p:custDataLst>
    <p:extLst>
      <p:ext uri="{BB962C8B-B14F-4D97-AF65-F5344CB8AC3E}">
        <p14:creationId xmlns:p14="http://schemas.microsoft.com/office/powerpoint/2010/main" val="1394090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9592" y="1772816"/>
            <a:ext cx="7632848" cy="4608512"/>
          </a:xfrm>
        </p:spPr>
        <p:txBody>
          <a:bodyPr>
            <a:normAutofit/>
          </a:bodyPr>
          <a:lstStyle/>
          <a:p>
            <a:pPr marL="532638" indent="-514350">
              <a:buFont typeface="+mj-lt"/>
              <a:buAutoNum type="arabicPeriod"/>
            </a:pPr>
            <a:r>
              <a:rPr lang="en-GB" dirty="0" smtClean="0"/>
              <a:t>The DNA molecule unwinds</a:t>
            </a:r>
          </a:p>
          <a:p>
            <a:pPr marL="532638" indent="-514350">
              <a:buFont typeface="+mj-lt"/>
              <a:buAutoNum type="arabicPeriod"/>
            </a:pPr>
            <a:endParaRPr lang="en-GB" dirty="0"/>
          </a:p>
          <a:p>
            <a:pPr marL="532638" indent="-514350">
              <a:buFont typeface="+mj-lt"/>
              <a:buAutoNum type="arabicPeriod"/>
            </a:pPr>
            <a:endParaRPr lang="en-GB" dirty="0" smtClean="0"/>
          </a:p>
          <a:p>
            <a:pPr marL="532638" indent="-514350">
              <a:buFont typeface="+mj-lt"/>
              <a:buAutoNum type="arabicPeriod"/>
            </a:pPr>
            <a:endParaRPr lang="en-GB" dirty="0" smtClean="0"/>
          </a:p>
          <a:p>
            <a:pPr marL="532638" indent="-514350">
              <a:buFont typeface="+mj-lt"/>
              <a:buAutoNum type="arabicPeriod"/>
            </a:pPr>
            <a:endParaRPr lang="en-GB" dirty="0" smtClean="0"/>
          </a:p>
          <a:p>
            <a:pPr marL="532638" indent="-514350">
              <a:buFont typeface="+mj-lt"/>
              <a:buAutoNum type="arabicPeriod"/>
            </a:pPr>
            <a:r>
              <a:rPr lang="en-GB" dirty="0" smtClean="0"/>
              <a:t>Weak </a:t>
            </a:r>
            <a:r>
              <a:rPr lang="en-GB" dirty="0" smtClean="0">
                <a:effectLst/>
              </a:rPr>
              <a:t>hydrogen</a:t>
            </a:r>
            <a:r>
              <a:rPr lang="en-GB" dirty="0" smtClean="0"/>
              <a:t> bonds between base pairs break allowing the two stands to separate (‘unzip’).</a:t>
            </a:r>
          </a:p>
        </p:txBody>
      </p:sp>
      <p:sp>
        <p:nvSpPr>
          <p:cNvPr id="3" name="Title 2"/>
          <p:cNvSpPr>
            <a:spLocks noGrp="1"/>
          </p:cNvSpPr>
          <p:nvPr>
            <p:ph type="title"/>
          </p:nvPr>
        </p:nvSpPr>
        <p:spPr>
          <a:xfrm>
            <a:off x="395536" y="116632"/>
            <a:ext cx="8335888" cy="914400"/>
          </a:xfrm>
        </p:spPr>
        <p:txBody>
          <a:bodyPr/>
          <a:lstStyle/>
          <a:p>
            <a:r>
              <a:rPr lang="en-GB" dirty="0" smtClean="0"/>
              <a:t>DNA replication – the stages</a:t>
            </a:r>
            <a:endParaRPr lang="en-GB" dirty="0"/>
          </a:p>
        </p:txBody>
      </p:sp>
      <p:pic>
        <p:nvPicPr>
          <p:cNvPr id="4" name="Picture 3"/>
          <p:cNvPicPr/>
          <p:nvPr/>
        </p:nvPicPr>
        <p:blipFill rotWithShape="1">
          <a:blip r:embed="rId3"/>
          <a:srcRect l="1275" t="32483" r="69005" b="41326"/>
          <a:stretch/>
        </p:blipFill>
        <p:spPr bwMode="auto">
          <a:xfrm>
            <a:off x="1475656" y="2564904"/>
            <a:ext cx="5472608" cy="2016223"/>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9913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4294967295"/>
          </p:nvPr>
        </p:nvSpPr>
        <p:spPr>
          <a:xfrm>
            <a:off x="838200" y="3700463"/>
            <a:ext cx="8305800" cy="1143000"/>
          </a:xfrm>
        </p:spPr>
        <p:txBody>
          <a:bodyPr>
            <a:normAutofit fontScale="92500" lnSpcReduction="20000"/>
          </a:bodyPr>
          <a:lstStyle/>
          <a:p>
            <a:pPr marL="0" indent="0" algn="ctr" eaLnBrk="1" hangingPunct="1">
              <a:buFontTx/>
              <a:buNone/>
            </a:pPr>
            <a:r>
              <a:rPr lang="en-GB" altLang="en-US" sz="2800" dirty="0" smtClean="0">
                <a:solidFill>
                  <a:schemeClr val="tx2"/>
                </a:solidFill>
              </a:rPr>
              <a:t>DNA is found in all living things as it contains the information needed for a living thing to develop, survive and then reproduce itself.</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FF0000"/>
                </a:solidFill>
                <a:effectLst>
                  <a:innerShdw blurRad="50800" dist="25400" dir="13500000">
                    <a:srgbClr val="000000">
                      <a:alpha val="70000"/>
                    </a:srgbClr>
                  </a:innerShdw>
                </a:effectLst>
              </a:rPr>
              <a:t>False</a:t>
            </a:r>
          </a:p>
        </p:txBody>
      </p:sp>
    </p:spTree>
    <p:custDataLst>
      <p:tags r:id="rId1"/>
    </p:custDataLst>
    <p:extLst>
      <p:ext uri="{BB962C8B-B14F-4D97-AF65-F5344CB8AC3E}">
        <p14:creationId xmlns:p14="http://schemas.microsoft.com/office/powerpoint/2010/main" val="1594263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340768"/>
            <a:ext cx="7560840" cy="5184576"/>
          </a:xfrm>
        </p:spPr>
        <p:txBody>
          <a:bodyPr>
            <a:normAutofit/>
          </a:bodyPr>
          <a:lstStyle/>
          <a:p>
            <a:pPr marL="18288" indent="0">
              <a:buNone/>
            </a:pPr>
            <a:r>
              <a:rPr lang="en-GB" sz="1800" dirty="0" smtClean="0"/>
              <a:t>3</a:t>
            </a:r>
            <a:r>
              <a:rPr lang="en-GB" dirty="0" smtClean="0"/>
              <a:t>. The enzyme </a:t>
            </a:r>
            <a:r>
              <a:rPr lang="en-GB" dirty="0" smtClean="0">
                <a:solidFill>
                  <a:srgbClr val="FFFF00"/>
                </a:solidFill>
              </a:rPr>
              <a:t>DNA polymerase </a:t>
            </a:r>
            <a:r>
              <a:rPr lang="en-GB" dirty="0" smtClean="0"/>
              <a:t>controls the sugar phosphate of the new nucleotides into the new DNA strand.  </a:t>
            </a:r>
          </a:p>
          <a:p>
            <a:pPr marL="532638" indent="-514350">
              <a:buFont typeface="+mj-lt"/>
              <a:buAutoNum type="arabicPeriod" startAt="4"/>
            </a:pPr>
            <a:r>
              <a:rPr lang="en-GB" dirty="0" smtClean="0"/>
              <a:t>It can only add nucleotides to a pre-existing chain, i.e. where there is a </a:t>
            </a:r>
            <a:r>
              <a:rPr lang="en-GB" dirty="0" smtClean="0">
                <a:solidFill>
                  <a:srgbClr val="FFFF00"/>
                </a:solidFill>
              </a:rPr>
              <a:t>primer</a:t>
            </a:r>
            <a:r>
              <a:rPr lang="en-GB" dirty="0" smtClean="0"/>
              <a:t> – a short series of nucleotides at the 3’ end of the parental DNA to be replicated.  </a:t>
            </a:r>
          </a:p>
          <a:p>
            <a:pPr marL="532638" indent="-514350">
              <a:buFont typeface="+mj-lt"/>
              <a:buAutoNum type="arabicPeriod" startAt="4"/>
            </a:pPr>
            <a:r>
              <a:rPr lang="en-GB" dirty="0" smtClean="0"/>
              <a:t>Synthesis occurs in a 5’ to 3’ direction (on the new strand)</a:t>
            </a:r>
            <a:endParaRPr lang="en-GB" dirty="0">
              <a:solidFill>
                <a:srgbClr val="FFFF00"/>
              </a:solidFill>
            </a:endParaRPr>
          </a:p>
        </p:txBody>
      </p:sp>
      <p:sp>
        <p:nvSpPr>
          <p:cNvPr id="4" name="Title 2"/>
          <p:cNvSpPr>
            <a:spLocks noGrp="1"/>
          </p:cNvSpPr>
          <p:nvPr>
            <p:ph type="title"/>
          </p:nvPr>
        </p:nvSpPr>
        <p:spPr>
          <a:xfrm>
            <a:off x="395536" y="260648"/>
            <a:ext cx="8263880" cy="914400"/>
          </a:xfrm>
        </p:spPr>
        <p:txBody>
          <a:bodyPr/>
          <a:lstStyle/>
          <a:p>
            <a:pPr marL="18288" indent="0"/>
            <a:r>
              <a:rPr lang="en-GB" sz="3600" dirty="0"/>
              <a:t>Formation of the leading DNA </a:t>
            </a:r>
            <a:r>
              <a:rPr lang="en-GB" sz="3600" dirty="0" smtClean="0"/>
              <a:t>strand</a:t>
            </a:r>
            <a:endParaRPr lang="en-GB" sz="3600" dirty="0"/>
          </a:p>
        </p:txBody>
      </p:sp>
    </p:spTree>
    <p:custDataLst>
      <p:tags r:id="rId1"/>
    </p:custDataLst>
    <p:extLst>
      <p:ext uri="{BB962C8B-B14F-4D97-AF65-F5344CB8AC3E}">
        <p14:creationId xmlns:p14="http://schemas.microsoft.com/office/powerpoint/2010/main" val="1400650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844824"/>
            <a:ext cx="7992888" cy="5400600"/>
          </a:xfrm>
        </p:spPr>
        <p:txBody>
          <a:bodyPr>
            <a:normAutofit/>
          </a:bodyPr>
          <a:lstStyle/>
          <a:p>
            <a:pPr marL="532638" indent="-514350">
              <a:buFont typeface="+mj-lt"/>
              <a:buAutoNum type="arabicPeriod" startAt="6"/>
            </a:pPr>
            <a:r>
              <a:rPr lang="en-GB" dirty="0" smtClean="0"/>
              <a:t>The DNA nucleotides will then bind to their complementary partners on the template strand (following the base pairing rule) at the 3’ end.</a:t>
            </a:r>
          </a:p>
          <a:p>
            <a:pPr marL="532638" indent="-514350">
              <a:buFont typeface="+mj-lt"/>
              <a:buAutoNum type="arabicPeriod" startAt="6"/>
            </a:pPr>
            <a:r>
              <a:rPr lang="en-GB" dirty="0" smtClean="0"/>
              <a:t>DNA polymerase brings about the formation of the complementary sugar-phosphate bond and the nucleotides.</a:t>
            </a:r>
            <a:endParaRPr lang="en-GB" dirty="0"/>
          </a:p>
        </p:txBody>
      </p:sp>
      <p:sp>
        <p:nvSpPr>
          <p:cNvPr id="3" name="Title 2"/>
          <p:cNvSpPr>
            <a:spLocks noGrp="1"/>
          </p:cNvSpPr>
          <p:nvPr>
            <p:ph type="title"/>
          </p:nvPr>
        </p:nvSpPr>
        <p:spPr>
          <a:xfrm>
            <a:off x="323528" y="260648"/>
            <a:ext cx="8191872" cy="914400"/>
          </a:xfrm>
        </p:spPr>
        <p:txBody>
          <a:bodyPr/>
          <a:lstStyle/>
          <a:p>
            <a:r>
              <a:rPr lang="en-GB" sz="3600" dirty="0"/>
              <a:t>Formation of the leading DNA strand (contd.)</a:t>
            </a:r>
          </a:p>
        </p:txBody>
      </p:sp>
      <p:sp>
        <p:nvSpPr>
          <p:cNvPr id="5" name="Rectangle 4"/>
          <p:cNvSpPr/>
          <p:nvPr/>
        </p:nvSpPr>
        <p:spPr>
          <a:xfrm>
            <a:off x="4572000" y="620688"/>
            <a:ext cx="3952386" cy="1415772"/>
          </a:xfrm>
          <a:prstGeom prst="rect">
            <a:avLst/>
          </a:prstGeom>
        </p:spPr>
        <p:txBody>
          <a:bodyPr wrap="square">
            <a:spAutoFit/>
          </a:bodyPr>
          <a:lstStyle/>
          <a:p>
            <a:r>
              <a:rPr lang="en-GB" sz="1200" dirty="0" smtClean="0"/>
              <a:t>DNA replication animation</a:t>
            </a:r>
            <a:endParaRPr lang="en-GB" sz="1200" dirty="0" smtClean="0">
              <a:hlinkClick r:id="rId3"/>
            </a:endParaRPr>
          </a:p>
          <a:p>
            <a:r>
              <a:rPr lang="en-GB" sz="1400" b="1" dirty="0" smtClean="0">
                <a:effectLst>
                  <a:outerShdw blurRad="38100" dist="38100" dir="2700000" algn="tl">
                    <a:srgbClr val="000000">
                      <a:alpha val="43137"/>
                    </a:srgbClr>
                  </a:outerShdw>
                </a:effectLst>
                <a:hlinkClick r:id="rId3"/>
              </a:rPr>
              <a:t>http</a:t>
            </a:r>
            <a:r>
              <a:rPr lang="en-GB" sz="1400" b="1" dirty="0">
                <a:effectLst>
                  <a:outerShdw blurRad="38100" dist="38100" dir="2700000" algn="tl">
                    <a:srgbClr val="000000">
                      <a:alpha val="43137"/>
                    </a:srgbClr>
                  </a:outerShdw>
                </a:effectLst>
                <a:hlinkClick r:id="rId3"/>
              </a:rPr>
              <a:t>://highered.mcgraw-hill.com/sites/0072943696/student_view0/chapter3/animation__dna_replication__quiz_1_.</a:t>
            </a:r>
            <a:r>
              <a:rPr lang="en-GB" sz="1400" b="1" dirty="0" smtClean="0">
                <a:effectLst>
                  <a:outerShdw blurRad="38100" dist="38100" dir="2700000" algn="tl">
                    <a:srgbClr val="000000">
                      <a:alpha val="43137"/>
                    </a:srgbClr>
                  </a:outerShdw>
                </a:effectLst>
                <a:hlinkClick r:id="rId3"/>
              </a:rPr>
              <a:t>html</a:t>
            </a:r>
            <a:endParaRPr lang="en-GB" sz="1400" b="1" dirty="0" smtClean="0">
              <a:effectLst>
                <a:outerShdw blurRad="38100" dist="38100" dir="2700000" algn="tl">
                  <a:srgbClr val="000000">
                    <a:alpha val="43137"/>
                  </a:srgbClr>
                </a:outerShdw>
              </a:effectLst>
            </a:endParaRPr>
          </a:p>
          <a:p>
            <a:endParaRPr lang="en-GB" dirty="0"/>
          </a:p>
        </p:txBody>
      </p:sp>
    </p:spTree>
    <p:custDataLst>
      <p:tags r:id="rId1"/>
    </p:custDataLst>
    <p:extLst>
      <p:ext uri="{BB962C8B-B14F-4D97-AF65-F5344CB8AC3E}">
        <p14:creationId xmlns:p14="http://schemas.microsoft.com/office/powerpoint/2010/main" val="30864598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096" y="2276755"/>
            <a:ext cx="9003399" cy="4608512"/>
          </a:xfrm>
        </p:spPr>
        <p:txBody>
          <a:bodyPr>
            <a:normAutofit fontScale="92500" lnSpcReduction="10000"/>
          </a:bodyPr>
          <a:lstStyle/>
          <a:p>
            <a:pPr marL="532638" indent="-514350">
              <a:buFont typeface="+mj-lt"/>
              <a:buAutoNum type="arabicPeriod" startAt="8"/>
            </a:pPr>
            <a:r>
              <a:rPr lang="en-GB" dirty="0" smtClean="0"/>
              <a:t>DNA polymerase is only able to add nucleotides to the free 3’ end of a growing strand.  Therefore the DNA template strand has to be replicated in fragments each starting at the 3’ end of a primer.  </a:t>
            </a:r>
          </a:p>
          <a:p>
            <a:pPr marL="532638" indent="-514350">
              <a:buFont typeface="+mj-lt"/>
              <a:buAutoNum type="arabicPeriod" startAt="8"/>
            </a:pPr>
            <a:r>
              <a:rPr lang="en-GB" dirty="0" smtClean="0"/>
              <a:t>Once the fragments are complete the primer is replaced by DNA</a:t>
            </a:r>
          </a:p>
          <a:p>
            <a:pPr marL="532638" indent="-514350">
              <a:buFont typeface="+mj-lt"/>
              <a:buAutoNum type="arabicPeriod" startAt="8"/>
            </a:pPr>
            <a:r>
              <a:rPr lang="en-GB" dirty="0" smtClean="0"/>
              <a:t>They are then joined together by an enzyme called </a:t>
            </a:r>
            <a:r>
              <a:rPr lang="en-GB" dirty="0" smtClean="0">
                <a:solidFill>
                  <a:srgbClr val="FFFF00"/>
                </a:solidFill>
              </a:rPr>
              <a:t>ligase.</a:t>
            </a:r>
          </a:p>
          <a:p>
            <a:pPr marL="532638" indent="-514350">
              <a:buFont typeface="+mj-lt"/>
              <a:buAutoNum type="arabicPeriod" startAt="8"/>
            </a:pPr>
            <a:r>
              <a:rPr lang="en-GB" dirty="0" smtClean="0"/>
              <a:t>This type of fragment formation is called </a:t>
            </a:r>
            <a:r>
              <a:rPr lang="en-GB" dirty="0" err="1" smtClean="0">
                <a:solidFill>
                  <a:srgbClr val="FFFF00"/>
                </a:solidFill>
              </a:rPr>
              <a:t>discontinous</a:t>
            </a:r>
            <a:r>
              <a:rPr lang="en-GB" dirty="0" smtClean="0">
                <a:solidFill>
                  <a:srgbClr val="FFFF00"/>
                </a:solidFill>
              </a:rPr>
              <a:t>.</a:t>
            </a:r>
            <a:endParaRPr lang="en-GB" dirty="0"/>
          </a:p>
        </p:txBody>
      </p:sp>
      <p:sp>
        <p:nvSpPr>
          <p:cNvPr id="3" name="Title 2"/>
          <p:cNvSpPr>
            <a:spLocks noGrp="1"/>
          </p:cNvSpPr>
          <p:nvPr>
            <p:ph type="title"/>
          </p:nvPr>
        </p:nvSpPr>
        <p:spPr>
          <a:xfrm>
            <a:off x="467544" y="1124744"/>
            <a:ext cx="5040560" cy="914400"/>
          </a:xfrm>
        </p:spPr>
        <p:txBody>
          <a:bodyPr/>
          <a:lstStyle/>
          <a:p>
            <a:r>
              <a:rPr lang="en-GB" sz="4400" dirty="0"/>
              <a:t>Formation of the </a:t>
            </a:r>
            <a:r>
              <a:rPr lang="en-GB" sz="4400" dirty="0" smtClean="0"/>
              <a:t>lagging DNA strand</a:t>
            </a:r>
            <a:endParaRPr lang="en-GB" sz="4400" dirty="0"/>
          </a:p>
        </p:txBody>
      </p:sp>
    </p:spTree>
    <p:custDataLst>
      <p:tags r:id="rId1"/>
    </p:custDataLst>
    <p:extLst>
      <p:ext uri="{BB962C8B-B14F-4D97-AF65-F5344CB8AC3E}">
        <p14:creationId xmlns:p14="http://schemas.microsoft.com/office/powerpoint/2010/main" val="3330893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1600" b="1" dirty="0">
                <a:hlinkClick r:id="rId3"/>
              </a:rPr>
              <a:t>http://highered.mcgraw-hill.com/sites/0072943696/student_view0/chapter3/animation__dna_replication__quiz_1_.</a:t>
            </a:r>
            <a:r>
              <a:rPr lang="en-GB" sz="1600" b="1" dirty="0" smtClean="0">
                <a:hlinkClick r:id="rId3"/>
              </a:rPr>
              <a:t>html</a:t>
            </a:r>
            <a:r>
              <a:rPr lang="en-GB" sz="1600" b="1" dirty="0" smtClean="0"/>
              <a:t> DNA replication animation</a:t>
            </a:r>
            <a:endParaRPr lang="en-GB" sz="1600" b="1" dirty="0"/>
          </a:p>
        </p:txBody>
      </p:sp>
      <p:pic>
        <p:nvPicPr>
          <p:cNvPr id="4" name="Picture 3"/>
          <p:cNvPicPr/>
          <p:nvPr/>
        </p:nvPicPr>
        <p:blipFill rotWithShape="1">
          <a:blip r:embed="rId4"/>
          <a:srcRect l="1529" t="32827" r="44382" b="21254"/>
          <a:stretch/>
        </p:blipFill>
        <p:spPr bwMode="auto">
          <a:xfrm>
            <a:off x="1115616" y="2276872"/>
            <a:ext cx="6120680" cy="4032448"/>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0373617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268760"/>
            <a:ext cx="7536160" cy="4881735"/>
          </a:xfrm>
        </p:spPr>
        <p:txBody>
          <a:bodyPr/>
          <a:lstStyle/>
          <a:p>
            <a:r>
              <a:rPr lang="en-GB" dirty="0" smtClean="0"/>
              <a:t>PCR is used to create </a:t>
            </a:r>
            <a:r>
              <a:rPr lang="en-GB" dirty="0" smtClean="0">
                <a:solidFill>
                  <a:srgbClr val="FFFF00"/>
                </a:solidFill>
              </a:rPr>
              <a:t>many copies </a:t>
            </a:r>
            <a:r>
              <a:rPr lang="en-GB" dirty="0" smtClean="0"/>
              <a:t>of a piece of DNA.</a:t>
            </a:r>
            <a:endParaRPr lang="en-GB" dirty="0"/>
          </a:p>
          <a:p>
            <a:r>
              <a:rPr lang="en-GB" dirty="0" smtClean="0"/>
              <a:t>Uses </a:t>
            </a:r>
            <a:r>
              <a:rPr lang="en-GB" dirty="0" smtClean="0">
                <a:solidFill>
                  <a:srgbClr val="FFFF00"/>
                </a:solidFill>
              </a:rPr>
              <a:t>primers</a:t>
            </a:r>
            <a:r>
              <a:rPr lang="en-GB" dirty="0" smtClean="0"/>
              <a:t> - piece of single-stranded DNA complementary to a specific sequence at the 3’ end of the DNA strand to be replicated.</a:t>
            </a:r>
          </a:p>
          <a:p>
            <a:endParaRPr lang="en-GB" dirty="0" smtClean="0"/>
          </a:p>
        </p:txBody>
      </p:sp>
      <p:sp>
        <p:nvSpPr>
          <p:cNvPr id="3" name="Title 2"/>
          <p:cNvSpPr>
            <a:spLocks noGrp="1"/>
          </p:cNvSpPr>
          <p:nvPr>
            <p:ph type="title"/>
          </p:nvPr>
        </p:nvSpPr>
        <p:spPr>
          <a:xfrm>
            <a:off x="611560" y="188640"/>
            <a:ext cx="7975848" cy="914400"/>
          </a:xfrm>
        </p:spPr>
        <p:txBody>
          <a:bodyPr/>
          <a:lstStyle/>
          <a:p>
            <a:r>
              <a:rPr lang="en-GB" sz="4000" dirty="0" smtClean="0"/>
              <a:t>Polymerase Chain Reaction (PCR)</a:t>
            </a:r>
            <a:endParaRPr lang="en-GB" sz="4000" dirty="0"/>
          </a:p>
        </p:txBody>
      </p:sp>
    </p:spTree>
    <p:custDataLst>
      <p:tags r:id="rId1"/>
    </p:custDataLst>
    <p:extLst>
      <p:ext uri="{BB962C8B-B14F-4D97-AF65-F5344CB8AC3E}">
        <p14:creationId xmlns:p14="http://schemas.microsoft.com/office/powerpoint/2010/main" val="2026143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32638" indent="-514350">
              <a:buFont typeface="+mj-lt"/>
              <a:buAutoNum type="arabicPeriod"/>
            </a:pPr>
            <a:r>
              <a:rPr lang="en-GB" dirty="0" smtClean="0"/>
              <a:t>Heat the DNA to break the hydrogen bonds between base pairs and separate the two strands</a:t>
            </a:r>
          </a:p>
          <a:p>
            <a:pPr marL="532638" indent="-514350">
              <a:buFont typeface="+mj-lt"/>
              <a:buAutoNum type="arabicPeriod"/>
            </a:pPr>
            <a:r>
              <a:rPr lang="en-GB" dirty="0" smtClean="0"/>
              <a:t>Cool to allow each primer to bind to its target sequence</a:t>
            </a:r>
          </a:p>
          <a:p>
            <a:pPr marL="532638" indent="-514350">
              <a:buFont typeface="+mj-lt"/>
              <a:buAutoNum type="arabicPeriod"/>
            </a:pPr>
            <a:r>
              <a:rPr lang="en-GB" dirty="0"/>
              <a:t>H</a:t>
            </a:r>
            <a:r>
              <a:rPr lang="en-GB" dirty="0" smtClean="0"/>
              <a:t>eat tolerant DNA polymerase adds nucleotides to the primers at the 3’ end of the original DNA strand</a:t>
            </a:r>
            <a:endParaRPr lang="en-GB" dirty="0"/>
          </a:p>
        </p:txBody>
      </p:sp>
      <p:sp>
        <p:nvSpPr>
          <p:cNvPr id="3" name="Title 2"/>
          <p:cNvSpPr>
            <a:spLocks noGrp="1"/>
          </p:cNvSpPr>
          <p:nvPr>
            <p:ph type="title"/>
          </p:nvPr>
        </p:nvSpPr>
        <p:spPr/>
        <p:txBody>
          <a:bodyPr/>
          <a:lstStyle/>
          <a:p>
            <a:r>
              <a:rPr lang="en-GB" dirty="0" smtClean="0"/>
              <a:t>PCR – the steps</a:t>
            </a:r>
            <a:endParaRPr lang="en-GB" dirty="0"/>
          </a:p>
        </p:txBody>
      </p:sp>
    </p:spTree>
    <p:custDataLst>
      <p:tags r:id="rId1"/>
    </p:custDataLst>
    <p:extLst>
      <p:ext uri="{BB962C8B-B14F-4D97-AF65-F5344CB8AC3E}">
        <p14:creationId xmlns:p14="http://schemas.microsoft.com/office/powerpoint/2010/main" val="18406295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First cycle of DNA replication produces 2 identical molecules of DNA, 2</a:t>
            </a:r>
            <a:r>
              <a:rPr lang="en-GB" baseline="30000" dirty="0" smtClean="0"/>
              <a:t>nd</a:t>
            </a:r>
            <a:r>
              <a:rPr lang="en-GB" dirty="0" smtClean="0"/>
              <a:t> cycle produces 4 molecules, 3</a:t>
            </a:r>
            <a:r>
              <a:rPr lang="en-GB" baseline="30000" dirty="0" smtClean="0"/>
              <a:t>rd</a:t>
            </a:r>
            <a:r>
              <a:rPr lang="en-GB" dirty="0" smtClean="0"/>
              <a:t> cycle, 8 molecules </a:t>
            </a:r>
            <a:r>
              <a:rPr lang="en-GB" dirty="0" err="1" smtClean="0"/>
              <a:t>etc</a:t>
            </a:r>
            <a:r>
              <a:rPr lang="en-GB" dirty="0" smtClean="0"/>
              <a:t>- exponential growth of DNA molecules.</a:t>
            </a:r>
          </a:p>
          <a:p>
            <a:r>
              <a:rPr lang="en-GB" dirty="0" smtClean="0"/>
              <a:t>Therefore a tiny amount of DNA can be amplified to provide enough material for forensic purposes, e.g. fingerprinting.</a:t>
            </a:r>
            <a:endParaRPr lang="en-GB" dirty="0"/>
          </a:p>
        </p:txBody>
      </p:sp>
      <p:sp>
        <p:nvSpPr>
          <p:cNvPr id="3" name="Title 2"/>
          <p:cNvSpPr>
            <a:spLocks noGrp="1"/>
          </p:cNvSpPr>
          <p:nvPr>
            <p:ph type="title"/>
          </p:nvPr>
        </p:nvSpPr>
        <p:spPr/>
        <p:txBody>
          <a:bodyPr/>
          <a:lstStyle/>
          <a:p>
            <a:r>
              <a:rPr lang="en-GB" dirty="0"/>
              <a:t>PCR – the </a:t>
            </a:r>
            <a:r>
              <a:rPr lang="en-GB" dirty="0" smtClean="0"/>
              <a:t>steps (</a:t>
            </a:r>
            <a:r>
              <a:rPr lang="en-GB" dirty="0" err="1" smtClean="0"/>
              <a:t>contd</a:t>
            </a:r>
            <a:r>
              <a:rPr lang="en-GB" dirty="0" smtClean="0"/>
              <a:t>)</a:t>
            </a:r>
            <a:endParaRPr lang="en-GB" dirty="0"/>
          </a:p>
        </p:txBody>
      </p:sp>
    </p:spTree>
    <p:custDataLst>
      <p:tags r:id="rId1"/>
    </p:custDataLst>
    <p:extLst>
      <p:ext uri="{BB962C8B-B14F-4D97-AF65-F5344CB8AC3E}">
        <p14:creationId xmlns:p14="http://schemas.microsoft.com/office/powerpoint/2010/main" val="32278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5"/>
          <p:cNvSpPr txBox="1">
            <a:spLocks noChangeArrowheads="1"/>
          </p:cNvSpPr>
          <p:nvPr/>
        </p:nvSpPr>
        <p:spPr bwMode="auto">
          <a:xfrm>
            <a:off x="179392" y="1192216"/>
            <a:ext cx="87852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DNA is the heredity material – it is passed on from one generation to the next.</a:t>
            </a:r>
          </a:p>
        </p:txBody>
      </p:sp>
    </p:spTree>
    <p:custDataLst>
      <p:tags r:id="rId1"/>
    </p:custDataLst>
    <p:extLst>
      <p:ext uri="{BB962C8B-B14F-4D97-AF65-F5344CB8AC3E}">
        <p14:creationId xmlns:p14="http://schemas.microsoft.com/office/powerpoint/2010/main" val="19550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1"/>
          <p:cNvSpPr>
            <a:spLocks noGrp="1"/>
          </p:cNvSpPr>
          <p:nvPr>
            <p:ph type="subTitle" idx="4294967295"/>
          </p:nvPr>
        </p:nvSpPr>
        <p:spPr>
          <a:xfrm>
            <a:off x="838200" y="3700463"/>
            <a:ext cx="8305800" cy="1143000"/>
          </a:xfrm>
        </p:spPr>
        <p:txBody>
          <a:bodyPr/>
          <a:lstStyle/>
          <a:p>
            <a:pPr marL="0" indent="0" algn="ctr" eaLnBrk="1" hangingPunct="1">
              <a:buFontTx/>
              <a:buNone/>
            </a:pPr>
            <a:r>
              <a:rPr lang="en-GB" altLang="en-US" sz="2800" dirty="0" smtClean="0">
                <a:solidFill>
                  <a:schemeClr val="tx2"/>
                </a:solidFill>
              </a:rPr>
              <a:t> </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00B050"/>
                </a:solidFill>
                <a:effectLst>
                  <a:innerShdw blurRad="50800" dist="25400" dir="13500000">
                    <a:srgbClr val="000000">
                      <a:alpha val="70000"/>
                    </a:srgbClr>
                  </a:innerShdw>
                </a:effectLst>
              </a:rPr>
              <a:t>True</a:t>
            </a:r>
          </a:p>
        </p:txBody>
      </p:sp>
    </p:spTree>
    <p:custDataLst>
      <p:tags r:id="rId1"/>
    </p:custDataLst>
    <p:extLst>
      <p:ext uri="{BB962C8B-B14F-4D97-AF65-F5344CB8AC3E}">
        <p14:creationId xmlns:p14="http://schemas.microsoft.com/office/powerpoint/2010/main" val="241116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250828" y="1263650"/>
            <a:ext cx="85693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Your DNA is the same as the DNA of the person sitting next to you.</a:t>
            </a:r>
          </a:p>
        </p:txBody>
      </p:sp>
    </p:spTree>
    <p:custDataLst>
      <p:tags r:id="rId1"/>
    </p:custDataLst>
    <p:extLst>
      <p:ext uri="{BB962C8B-B14F-4D97-AF65-F5344CB8AC3E}">
        <p14:creationId xmlns:p14="http://schemas.microsoft.com/office/powerpoint/2010/main" val="103927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1"/>
          <p:cNvSpPr>
            <a:spLocks noGrp="1"/>
          </p:cNvSpPr>
          <p:nvPr>
            <p:ph type="subTitle" idx="4294967295"/>
          </p:nvPr>
        </p:nvSpPr>
        <p:spPr>
          <a:xfrm>
            <a:off x="838200" y="3700463"/>
            <a:ext cx="8305800" cy="1143000"/>
          </a:xfrm>
        </p:spPr>
        <p:txBody>
          <a:bodyPr>
            <a:normAutofit fontScale="92500" lnSpcReduction="20000"/>
          </a:bodyPr>
          <a:lstStyle/>
          <a:p>
            <a:pPr marL="0" indent="0" algn="ctr" eaLnBrk="1" hangingPunct="1">
              <a:buFontTx/>
              <a:buNone/>
            </a:pPr>
            <a:r>
              <a:rPr lang="en-GB" altLang="en-US" sz="2800" dirty="0" smtClean="0">
                <a:solidFill>
                  <a:schemeClr val="tx2"/>
                </a:solidFill>
              </a:rPr>
              <a:t>Everyone's DNA is different as we are all different. These differences in DNA, which are differences in its chemical sequence, create individual differences.</a:t>
            </a:r>
          </a:p>
        </p:txBody>
      </p:sp>
      <p:sp>
        <p:nvSpPr>
          <p:cNvPr id="3" name="Title 2"/>
          <p:cNvSpPr>
            <a:spLocks noGrp="1"/>
          </p:cNvSpPr>
          <p:nvPr>
            <p:ph type="ctrTitle" idx="4294967295"/>
          </p:nvPr>
        </p:nvSpPr>
        <p:spPr>
          <a:xfrm>
            <a:off x="838200" y="1433513"/>
            <a:ext cx="8305800" cy="1981200"/>
          </a:xfrm>
          <a:ln w="6350" cap="rnd">
            <a:miter lim="800000"/>
            <a:headEnd/>
            <a:tailEnd/>
          </a:ln>
        </p:spPr>
        <p:txBody>
          <a:bodyPr anchor="b">
            <a:noAutofit/>
          </a:bodyPr>
          <a:lstStyle/>
          <a:p>
            <a:pPr eaLnBrk="1" fontAlgn="auto" hangingPunct="1">
              <a:spcAft>
                <a:spcPts val="0"/>
              </a:spcAft>
              <a:defRPr/>
            </a:pPr>
            <a:r>
              <a:rPr lang="en-GB" sz="4800" kern="1200" spc="-100" dirty="0">
                <a:ln w="3200">
                  <a:solidFill>
                    <a:schemeClr val="bg2">
                      <a:shade val="75000"/>
                      <a:alpha val="25000"/>
                    </a:schemeClr>
                  </a:solidFill>
                  <a:prstDash val="solid"/>
                  <a:round/>
                </a:ln>
                <a:solidFill>
                  <a:srgbClr val="FF0000"/>
                </a:solidFill>
                <a:effectLst>
                  <a:innerShdw blurRad="50800" dist="25400" dir="13500000">
                    <a:srgbClr val="000000">
                      <a:alpha val="70000"/>
                    </a:srgbClr>
                  </a:innerShdw>
                </a:effectLst>
              </a:rPr>
              <a:t>False</a:t>
            </a:r>
          </a:p>
        </p:txBody>
      </p:sp>
    </p:spTree>
    <p:custDataLst>
      <p:tags r:id="rId1"/>
    </p:custDataLst>
    <p:extLst>
      <p:ext uri="{BB962C8B-B14F-4D97-AF65-F5344CB8AC3E}">
        <p14:creationId xmlns:p14="http://schemas.microsoft.com/office/powerpoint/2010/main" val="391461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5"/>
          <p:cNvSpPr txBox="1">
            <a:spLocks noChangeArrowheads="1"/>
          </p:cNvSpPr>
          <p:nvPr/>
        </p:nvSpPr>
        <p:spPr bwMode="auto">
          <a:xfrm>
            <a:off x="323853" y="1196975"/>
            <a:ext cx="83518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6000" dirty="0"/>
              <a:t>DNA is found in the cytoplasm of the cell.</a:t>
            </a:r>
          </a:p>
        </p:txBody>
      </p:sp>
    </p:spTree>
    <p:custDataLst>
      <p:tags r:id="rId1"/>
    </p:custDataLst>
    <p:extLst>
      <p:ext uri="{BB962C8B-B14F-4D97-AF65-F5344CB8AC3E}">
        <p14:creationId xmlns:p14="http://schemas.microsoft.com/office/powerpoint/2010/main" val="3379007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1cafa03-b9fa-4519-a5ee-23457128fbf7"/>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2EDAD93CB37A4E8B0C83B8E1DA1CDC" ma:contentTypeVersion="" ma:contentTypeDescription="Create a new document." ma:contentTypeScope="" ma:versionID="14674f8e8b3a8c5a406e4d4f13a51883">
  <xsd:schema xmlns:xsd="http://www.w3.org/2001/XMLSchema" xmlns:xs="http://www.w3.org/2001/XMLSchema" xmlns:p="http://schemas.microsoft.com/office/2006/metadata/properties" xmlns:ns2="81cafa03-b9fa-4519-a5ee-23457128fbf7" targetNamespace="http://schemas.microsoft.com/office/2006/metadata/properties" ma:root="true" ma:fieldsID="7772344a72729346053863cb97996dd1" ns2:_="">
    <xsd:import namespace="81cafa03-b9fa-4519-a5ee-23457128fbf7"/>
    <xsd:element name="properties">
      <xsd:complexType>
        <xsd:sequence>
          <xsd:element name="documentManagement">
            <xsd:complexType>
              <xsd:all>
                <xsd:element ref="ns2:SharedWithUsers"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afa03-b9fa-4519-a5ee-23457128fbf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9" nillable="true" ma:displayName="Taxonomy Catch All Column" ma:hidden="true" ma:list="{0cfee7ba-21ce-4a15-9179-0409001c5ab1}" ma:internalName="TaxCatchAll" ma:showField="CatchAllData" ma:web="81cafa03-b9fa-4519-a5ee-23457128fb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9E00F-ACD9-4A1C-A443-33D43D950892}">
  <ds:schemaRefs>
    <ds:schemaRef ds:uri="http://schemas.microsoft.com/office/2006/metadata/properties"/>
    <ds:schemaRef ds:uri="http://schemas.microsoft.com/office/infopath/2007/PartnerControls"/>
    <ds:schemaRef ds:uri="81cafa03-b9fa-4519-a5ee-23457128fbf7"/>
  </ds:schemaRefs>
</ds:datastoreItem>
</file>

<file path=customXml/itemProps2.xml><?xml version="1.0" encoding="utf-8"?>
<ds:datastoreItem xmlns:ds="http://schemas.openxmlformats.org/officeDocument/2006/customXml" ds:itemID="{E0DAEBC0-3665-4A56-92E5-BE3B08ACE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afa03-b9fa-4519-a5ee-23457128fb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A94A7C-40D2-4F33-893D-ABC9316684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2494</TotalTime>
  <Words>1171</Words>
  <Application>Microsoft Office PowerPoint</Application>
  <PresentationFormat>On-screen Show (4:3)</PresentationFormat>
  <Paragraphs>112</Paragraphs>
  <Slides>46</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49" baseType="lpstr">
      <vt:lpstr>Elemental</vt:lpstr>
      <vt:lpstr>Office Theme</vt:lpstr>
      <vt:lpstr>Bitmap Image</vt:lpstr>
      <vt:lpstr>CfE Higher Biology Unit 1:  DNA and the Genome</vt:lpstr>
      <vt:lpstr>DNA</vt:lpstr>
      <vt:lpstr>PowerPoint Presentation</vt:lpstr>
      <vt:lpstr>False</vt:lpstr>
      <vt:lpstr>PowerPoint Presentation</vt:lpstr>
      <vt:lpstr>True</vt:lpstr>
      <vt:lpstr>PowerPoint Presentation</vt:lpstr>
      <vt:lpstr>False</vt:lpstr>
      <vt:lpstr>PowerPoint Presentation</vt:lpstr>
      <vt:lpstr>False</vt:lpstr>
      <vt:lpstr>PowerPoint Presentation</vt:lpstr>
      <vt:lpstr>False</vt:lpstr>
      <vt:lpstr>PowerPoint Presentation</vt:lpstr>
      <vt:lpstr>True</vt:lpstr>
      <vt:lpstr>DNA is found in the nucleus of every cell</vt:lpstr>
      <vt:lpstr>Structure of a nucleotide</vt:lpstr>
      <vt:lpstr>Structure of a nucleotide</vt:lpstr>
      <vt:lpstr>Structure of a nucleotide</vt:lpstr>
      <vt:lpstr>These three parts are joined together like this: </vt:lpstr>
      <vt:lpstr>PowerPoint Presentation</vt:lpstr>
      <vt:lpstr>The two strands of DNA join together by weak hydrogen bonds between base pairs to form the ‘rungs of the ladder’.</vt:lpstr>
      <vt:lpstr>Adenine always joins with thymine,   guanine always joins with cytosine</vt:lpstr>
      <vt:lpstr>Can you complete the sequence of bases to form base pairs?</vt:lpstr>
      <vt:lpstr>PowerPoint Presentation</vt:lpstr>
      <vt:lpstr>Double helix</vt:lpstr>
      <vt:lpstr>Rosalind Franklin (1920-1958)</vt:lpstr>
      <vt:lpstr>The Watson-Crick model of DNA.</vt:lpstr>
      <vt:lpstr>Prokaryotes (e.g. bacteria)</vt:lpstr>
      <vt:lpstr>Yeast is a single-celled eukaryote</vt:lpstr>
      <vt:lpstr>Eukaryotes (e.g. green plant cell)</vt:lpstr>
      <vt:lpstr>Packaging of DNA in linear chromosomes</vt:lpstr>
      <vt:lpstr>PowerPoint Presentation</vt:lpstr>
      <vt:lpstr>Level 1: Nucleosomes or ‘beads on a string’</vt:lpstr>
      <vt:lpstr>DNA is a unique molecule in that it can reproduce itself exactly – this is called replication</vt:lpstr>
      <vt:lpstr>DNA replication is said to be semi conservative – each new molecule contains one new and one original strand</vt:lpstr>
      <vt:lpstr>PowerPoint Presentation</vt:lpstr>
      <vt:lpstr>Replication of DNA takes place before the chromosomes divide during mitosis. </vt:lpstr>
      <vt:lpstr>Excellent animation and explanation</vt:lpstr>
      <vt:lpstr>DNA replication – the stages</vt:lpstr>
      <vt:lpstr>Formation of the leading DNA strand</vt:lpstr>
      <vt:lpstr>Formation of the leading DNA strand (contd.)</vt:lpstr>
      <vt:lpstr>Formation of the lagging DNA strand</vt:lpstr>
      <vt:lpstr>http://highered.mcgraw-hill.com/sites/0072943696/student_view0/chapter3/animation__dna_replication__quiz_1_.html DNA replication animation</vt:lpstr>
      <vt:lpstr>Polymerase Chain Reaction (PCR)</vt:lpstr>
      <vt:lpstr>PCR – the steps</vt:lpstr>
      <vt:lpstr>PCR – the steps (contd)</vt:lpstr>
    </vt:vector>
  </TitlesOfParts>
  <Company>Fife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is found in the nucleus of every cell</dc:title>
  <dc:creator>Education Service</dc:creator>
  <cp:lastModifiedBy>Mrs Wren</cp:lastModifiedBy>
  <cp:revision>87</cp:revision>
  <dcterms:created xsi:type="dcterms:W3CDTF">2006-09-13T09:40:44Z</dcterms:created>
  <dcterms:modified xsi:type="dcterms:W3CDTF">2019-06-03T10:47:25Z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0x010100932EDAD93CB37A4E8B0C83B8E1DA1CDC</vt:lpwstr>
  </property>
</Properties>
</file>