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6" r:id="rId11"/>
    <p:sldId id="265" r:id="rId12"/>
    <p:sldId id="267" r:id="rId13"/>
    <p:sldId id="270" r:id="rId14"/>
    <p:sldId id="271" r:id="rId15"/>
    <p:sldId id="272" r:id="rId16"/>
    <p:sldId id="269" r:id="rId17"/>
    <p:sldId id="288" r:id="rId18"/>
    <p:sldId id="289" r:id="rId19"/>
    <p:sldId id="290" r:id="rId20"/>
    <p:sldId id="291" r:id="rId21"/>
    <p:sldId id="292" r:id="rId22"/>
    <p:sldId id="293" r:id="rId23"/>
    <p:sldId id="294" r:id="rId24"/>
    <p:sldId id="295" r:id="rId25"/>
    <p:sldId id="296" r:id="rId26"/>
    <p:sldId id="297" r:id="rId27"/>
    <p:sldId id="298" r:id="rId2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1" d="100"/>
          <a:sy n="101" d="100"/>
        </p:scale>
        <p:origin x="-81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F3D0A-A400-A14F-89E7-E64907A6BDE8}" type="datetimeFigureOut">
              <a:rPr lang="en-US"/>
              <a:pPr>
                <a:defRPr/>
              </a:pPr>
              <a:t>20/08/17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218D4-7D12-1942-A03E-E905ADD6AD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672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67975-B7F4-8446-8739-4F8C8C20470A}" type="datetimeFigureOut">
              <a:rPr lang="en-US"/>
              <a:pPr>
                <a:defRPr/>
              </a:pPr>
              <a:t>20/08/17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FFD37-7F06-E542-A369-B04BC74258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406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CCA1E-F807-7E4F-87D9-24A95AA5B03E}" type="datetimeFigureOut">
              <a:rPr lang="en-US"/>
              <a:pPr>
                <a:defRPr/>
              </a:pPr>
              <a:t>20/08/17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361D9-C167-6B41-B5DC-DBEF0A590C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750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E8ECD-8590-6446-8195-7A13C827D452}" type="datetimeFigureOut">
              <a:rPr lang="en-US"/>
              <a:pPr>
                <a:defRPr/>
              </a:pPr>
              <a:t>20/08/17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9D80C-0316-7F41-B2B8-3C2408A8DA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476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5B1AE-B2E8-2149-8A42-87611306F179}" type="datetimeFigureOut">
              <a:rPr lang="en-US"/>
              <a:pPr>
                <a:defRPr/>
              </a:pPr>
              <a:t>20/08/17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CF9F4-E96A-F646-BE9A-2486AC8A39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79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94F7B-83C4-B241-BF5D-188D5F19321C}" type="datetimeFigureOut">
              <a:rPr lang="en-US"/>
              <a:pPr>
                <a:defRPr/>
              </a:pPr>
              <a:t>20/08/17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05505-CDAD-8444-86F3-94706FC8EC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854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BFAD9-4C79-4749-997A-0CDD7279BD60}" type="datetimeFigureOut">
              <a:rPr lang="en-US"/>
              <a:pPr>
                <a:defRPr/>
              </a:pPr>
              <a:t>20/08/17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C896B-19B4-A44B-A0B1-8D1C6F97CA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943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E6C1A-4127-BD41-84C1-43E410F475A2}" type="datetimeFigureOut">
              <a:rPr lang="en-US"/>
              <a:pPr>
                <a:defRPr/>
              </a:pPr>
              <a:t>20/08/17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521E7-8E7A-0942-B27F-E052F68F80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986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107BE-BD77-B94E-B5D6-3953F526074A}" type="datetimeFigureOut">
              <a:rPr lang="en-US"/>
              <a:pPr>
                <a:defRPr/>
              </a:pPr>
              <a:t>20/08/17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760CA-F1EA-AA4D-9005-56FD5E1270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299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EB16E-FC4A-414F-8DC2-DAB021378BEA}" type="datetimeFigureOut">
              <a:rPr lang="en-US"/>
              <a:pPr>
                <a:defRPr/>
              </a:pPr>
              <a:t>20/08/17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9C064-6E85-9447-B1F1-EF9D5B9C07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448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78C64-C47D-DB48-A1FD-9B1ABDB6046A}" type="datetimeFigureOut">
              <a:rPr lang="en-US"/>
              <a:pPr>
                <a:defRPr/>
              </a:pPr>
              <a:t>20/08/17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83057-261C-FA40-8A7E-3F273501A2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375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5AF4E60-DF5B-5C43-84CA-3BC40DC67293}" type="datetimeFigureOut">
              <a:rPr lang="en-US"/>
              <a:pPr>
                <a:defRPr/>
              </a:pPr>
              <a:t>20/08/17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163686A-8601-8549-A7FC-2219096A08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Title 1"/>
          <p:cNvSpPr>
            <a:spLocks noGrp="1"/>
          </p:cNvSpPr>
          <p:nvPr>
            <p:ph type="ctrTitle"/>
          </p:nvPr>
        </p:nvSpPr>
        <p:spPr>
          <a:xfrm>
            <a:off x="685800" y="527050"/>
            <a:ext cx="7772400" cy="1470025"/>
          </a:xfrm>
        </p:spPr>
        <p:txBody>
          <a:bodyPr/>
          <a:lstStyle/>
          <a:p>
            <a:r>
              <a:rPr lang="en-US" dirty="0" smtClean="0">
                <a:latin typeface="Comic Sans MS" charset="0"/>
                <a:cs typeface="Comic Sans MS" charset="0"/>
              </a:rPr>
              <a:t>CB1-Practice of microscope questions</a:t>
            </a:r>
            <a:endParaRPr lang="en-US" dirty="0">
              <a:latin typeface="Comic Sans MS" charset="0"/>
              <a:cs typeface="Comic Sans MS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20925"/>
            <a:ext cx="6400800" cy="1752600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buFont typeface="Arial"/>
              <a:buNone/>
              <a:defRPr/>
            </a:pPr>
            <a:endParaRPr lang="en-US" dirty="0" smtClean="0">
              <a:latin typeface="Comic Sans MS"/>
              <a:ea typeface="+mn-ea"/>
              <a:cs typeface="Comic Sans M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388762" y="1012460"/>
            <a:ext cx="8397253" cy="1324340"/>
          </a:xfrm>
          <a:prstGeom prst="rect">
            <a:avLst/>
          </a:prstGeom>
          <a:solidFill>
            <a:srgbClr val="CCFFCC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7" name="Title 1"/>
          <p:cNvSpPr>
            <a:spLocks noGrp="1"/>
          </p:cNvSpPr>
          <p:nvPr>
            <p:ph type="ctrTitle"/>
          </p:nvPr>
        </p:nvSpPr>
        <p:spPr>
          <a:xfrm>
            <a:off x="685800" y="49206"/>
            <a:ext cx="7772400" cy="896725"/>
          </a:xfrm>
        </p:spPr>
        <p:txBody>
          <a:bodyPr/>
          <a:lstStyle/>
          <a:p>
            <a:pPr marL="457200" indent="-457200" fontAlgn="auto">
              <a:spcAft>
                <a:spcPts val="0"/>
              </a:spcAft>
              <a:defRPr/>
            </a:pPr>
            <a:r>
              <a:rPr lang="en-US" sz="2400" dirty="0">
                <a:solidFill>
                  <a:srgbClr val="000000"/>
                </a:solidFill>
                <a:latin typeface="Comic Sans MS"/>
                <a:cs typeface="Comic Sans MS"/>
              </a:rPr>
              <a:t>Calculating the total magnification by knowing the real size and the apparent size of the sample.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88762" y="1012460"/>
            <a:ext cx="85257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Question: A yeast cell which real size is 1.25 mm appears to be </a:t>
            </a:r>
          </a:p>
          <a:p>
            <a:r>
              <a:rPr lang="en-US" sz="2400" dirty="0" smtClean="0"/>
              <a:t>40 mm in length when looking through a microscope. </a:t>
            </a:r>
          </a:p>
          <a:p>
            <a:r>
              <a:rPr lang="en-US" sz="2400" dirty="0" smtClean="0"/>
              <a:t>What is the total magnification of the microscope?</a:t>
            </a:r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667384" y="2965966"/>
            <a:ext cx="58976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40 ÷ 1.5= 32</a:t>
            </a:r>
          </a:p>
          <a:p>
            <a:r>
              <a:rPr lang="en-US" sz="2400" dirty="0" smtClean="0"/>
              <a:t>The total magnification is X32.</a:t>
            </a:r>
          </a:p>
          <a:p>
            <a:endParaRPr lang="en-US" sz="2400" dirty="0"/>
          </a:p>
          <a:p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717240"/>
            <a:ext cx="1525811" cy="1439943"/>
          </a:xfrm>
          <a:prstGeom prst="rect">
            <a:avLst/>
          </a:prstGeom>
        </p:spPr>
      </p:pic>
      <p:sp>
        <p:nvSpPr>
          <p:cNvPr id="9" name="Snip Diagonal Corner Rectangle 8"/>
          <p:cNvSpPr/>
          <p:nvPr/>
        </p:nvSpPr>
        <p:spPr>
          <a:xfrm>
            <a:off x="115176" y="4647971"/>
            <a:ext cx="8992135" cy="822232"/>
          </a:xfrm>
          <a:prstGeom prst="snip2Diag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763" y="4701122"/>
            <a:ext cx="686812" cy="69457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70630" y="4738047"/>
            <a:ext cx="57346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Where you unsure if you had to divide or multiply or what?</a:t>
            </a:r>
          </a:p>
          <a:p>
            <a:r>
              <a:rPr lang="en-US" dirty="0" smtClean="0"/>
              <a:t>Go to the next slide, otherwise you can skip it!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353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388762" y="1012460"/>
            <a:ext cx="8397253" cy="1324340"/>
          </a:xfrm>
          <a:prstGeom prst="rect">
            <a:avLst/>
          </a:prstGeom>
          <a:solidFill>
            <a:srgbClr val="CCFFCC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7" name="Title 1"/>
          <p:cNvSpPr>
            <a:spLocks noGrp="1"/>
          </p:cNvSpPr>
          <p:nvPr>
            <p:ph type="ctrTitle"/>
          </p:nvPr>
        </p:nvSpPr>
        <p:spPr>
          <a:xfrm>
            <a:off x="685800" y="49206"/>
            <a:ext cx="7772400" cy="896725"/>
          </a:xfrm>
        </p:spPr>
        <p:txBody>
          <a:bodyPr/>
          <a:lstStyle/>
          <a:p>
            <a:pPr marL="457200" indent="-457200" fontAlgn="auto">
              <a:spcAft>
                <a:spcPts val="0"/>
              </a:spcAft>
              <a:defRPr/>
            </a:pPr>
            <a:r>
              <a:rPr lang="en-US" sz="2400" dirty="0">
                <a:solidFill>
                  <a:srgbClr val="000000"/>
                </a:solidFill>
                <a:latin typeface="Comic Sans MS"/>
                <a:cs typeface="Comic Sans MS"/>
              </a:rPr>
              <a:t>Calculating the total magnification by knowing the real size and the apparent size of the sample.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88762" y="1012460"/>
            <a:ext cx="85257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Question: A yeast cell which real size is 1.25 mm appears to be </a:t>
            </a:r>
          </a:p>
          <a:p>
            <a:r>
              <a:rPr lang="en-US" sz="2400" dirty="0" smtClean="0"/>
              <a:t>40 mm in length when looking through a microscope. </a:t>
            </a:r>
          </a:p>
          <a:p>
            <a:r>
              <a:rPr lang="en-US" sz="2400" dirty="0" smtClean="0"/>
              <a:t>What is the total magnification of the microscope?</a:t>
            </a:r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746171" y="2534194"/>
            <a:ext cx="5897604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cell has been enlarged by a certain </a:t>
            </a:r>
            <a:r>
              <a:rPr lang="en-US" sz="2400" b="1" dirty="0" smtClean="0"/>
              <a:t>number of times</a:t>
            </a:r>
            <a:r>
              <a:rPr lang="en-US" sz="2400" dirty="0" smtClean="0"/>
              <a:t>. So the calculation will be either divide or multiply one number by the other.</a:t>
            </a:r>
          </a:p>
          <a:p>
            <a:r>
              <a:rPr lang="en-US" sz="2400" dirty="0" smtClean="0"/>
              <a:t>Remember the tip of changing the numbers by simple ones:</a:t>
            </a:r>
          </a:p>
          <a:p>
            <a:r>
              <a:rPr lang="en-US" sz="2400" dirty="0" smtClean="0"/>
              <a:t>Imagine a yeast cell of 1mm that appears 40 mm, it is pretty obvious that it has been magnified 40 times. How would you get to 40 by a calculation? Only one way, divide the apparent size “40” by the real size “1”!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651960"/>
            <a:ext cx="1525811" cy="143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479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itle 1"/>
          <p:cNvSpPr>
            <a:spLocks noGrp="1"/>
          </p:cNvSpPr>
          <p:nvPr>
            <p:ph type="ctrTitle"/>
          </p:nvPr>
        </p:nvSpPr>
        <p:spPr>
          <a:xfrm>
            <a:off x="685800" y="49206"/>
            <a:ext cx="8326120" cy="896725"/>
          </a:xfrm>
        </p:spPr>
        <p:txBody>
          <a:bodyPr/>
          <a:lstStyle/>
          <a:p>
            <a:pPr marL="457200" indent="-457200" fontAlgn="auto">
              <a:spcAft>
                <a:spcPts val="0"/>
              </a:spcAft>
              <a:defRPr/>
            </a:pPr>
            <a:r>
              <a:rPr lang="en-US" sz="2400" dirty="0">
                <a:solidFill>
                  <a:srgbClr val="000000"/>
                </a:solidFill>
                <a:latin typeface="Comic Sans MS"/>
                <a:cs typeface="Comic Sans MS"/>
              </a:rPr>
              <a:t>Converting millimeters to </a:t>
            </a:r>
            <a:r>
              <a:rPr lang="en-US" sz="2400" dirty="0" smtClean="0">
                <a:solidFill>
                  <a:srgbClr val="000000"/>
                </a:solidFill>
                <a:latin typeface="Comic Sans MS"/>
                <a:cs typeface="Comic Sans MS"/>
              </a:rPr>
              <a:t>micrometers.</a:t>
            </a:r>
            <a:endParaRPr lang="en-US" sz="24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842" y="2820594"/>
            <a:ext cx="1712062" cy="1798056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758824" y="3577181"/>
            <a:ext cx="58976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Try it for yourself and find if your answer is correct next slide!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388762" y="1012460"/>
            <a:ext cx="8397253" cy="907780"/>
          </a:xfrm>
          <a:prstGeom prst="rect">
            <a:avLst/>
          </a:prstGeom>
          <a:solidFill>
            <a:srgbClr val="CCFFCC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8762" y="1012460"/>
            <a:ext cx="8525786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Question: Convert (1) 0.02 millimeters into micrometers and </a:t>
            </a:r>
          </a:p>
          <a:p>
            <a:r>
              <a:rPr lang="en-US" sz="2400" dirty="0" smtClean="0"/>
              <a:t>(2) 350 micrometers in millimeters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64194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388762" y="1012460"/>
            <a:ext cx="8397253" cy="907780"/>
          </a:xfrm>
          <a:prstGeom prst="rect">
            <a:avLst/>
          </a:prstGeom>
          <a:solidFill>
            <a:srgbClr val="CCFFCC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7" name="Title 1"/>
          <p:cNvSpPr>
            <a:spLocks noGrp="1"/>
          </p:cNvSpPr>
          <p:nvPr>
            <p:ph type="ctrTitle"/>
          </p:nvPr>
        </p:nvSpPr>
        <p:spPr>
          <a:xfrm>
            <a:off x="685800" y="49206"/>
            <a:ext cx="8326120" cy="896725"/>
          </a:xfrm>
        </p:spPr>
        <p:txBody>
          <a:bodyPr/>
          <a:lstStyle/>
          <a:p>
            <a:pPr marL="457200" indent="-457200" fontAlgn="auto">
              <a:spcAft>
                <a:spcPts val="0"/>
              </a:spcAft>
              <a:defRPr/>
            </a:pPr>
            <a:r>
              <a:rPr lang="en-US" sz="2400" dirty="0">
                <a:solidFill>
                  <a:srgbClr val="000000"/>
                </a:solidFill>
                <a:latin typeface="Comic Sans MS"/>
                <a:cs typeface="Comic Sans MS"/>
              </a:rPr>
              <a:t>Converting millimeters to </a:t>
            </a:r>
            <a:r>
              <a:rPr lang="en-US" sz="2400" dirty="0" smtClean="0">
                <a:solidFill>
                  <a:srgbClr val="000000"/>
                </a:solidFill>
                <a:latin typeface="Comic Sans MS"/>
                <a:cs typeface="Comic Sans MS"/>
              </a:rPr>
              <a:t>micrometers and vice-versa.</a:t>
            </a:r>
            <a:endParaRPr lang="en-US" sz="24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8762" y="1012460"/>
            <a:ext cx="8525786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Question: Convert (1) 0.02 millimeters into micrometers and </a:t>
            </a:r>
          </a:p>
          <a:p>
            <a:r>
              <a:rPr lang="en-US" sz="2400" dirty="0" smtClean="0"/>
              <a:t>(2) 350 micrometers in millimeters</a:t>
            </a:r>
          </a:p>
          <a:p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265680" y="2092960"/>
            <a:ext cx="6347615" cy="5632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Tip: in science, we like to deal with numbers with the least “000 or .000” as possible, so we convert numbers as soon as we have too many zeros!</a:t>
            </a:r>
          </a:p>
          <a:p>
            <a:endParaRPr lang="en-US" sz="2400" dirty="0" smtClean="0"/>
          </a:p>
          <a:p>
            <a:r>
              <a:rPr lang="en-US" sz="2400" dirty="0" smtClean="0"/>
              <a:t>             A conversion done correctly will make an answer with less “0s” than the original number!  </a:t>
            </a:r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From millimeters to micrometer, you multiply by 1000.</a:t>
            </a:r>
          </a:p>
          <a:p>
            <a:r>
              <a:rPr lang="en-US" sz="2400" dirty="0" smtClean="0"/>
              <a:t>From micrometer to millimeter you divide by 1000. 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882" y="4535872"/>
            <a:ext cx="1525811" cy="143994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626" y="2092960"/>
            <a:ext cx="1654936" cy="1896429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214406" y="6182165"/>
            <a:ext cx="6144118" cy="645355"/>
            <a:chOff x="1214406" y="6182165"/>
            <a:chExt cx="6144118" cy="645355"/>
          </a:xfrm>
        </p:grpSpPr>
        <p:sp>
          <p:nvSpPr>
            <p:cNvPr id="19" name="Rectangle 18"/>
            <p:cNvSpPr/>
            <p:nvPr/>
          </p:nvSpPr>
          <p:spPr>
            <a:xfrm>
              <a:off x="1214406" y="6182165"/>
              <a:ext cx="6144118" cy="625035"/>
            </a:xfrm>
            <a:prstGeom prst="rect">
              <a:avLst/>
            </a:prstGeom>
            <a:solidFill>
              <a:srgbClr val="CCFFCC"/>
            </a:soli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72117" y="6217920"/>
              <a:ext cx="580445" cy="609600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2794586" y="6260295"/>
              <a:ext cx="42462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Now, try again!</a:t>
              </a:r>
              <a:endParaRPr lang="en-US" sz="2400" dirty="0"/>
            </a:p>
          </p:txBody>
        </p:sp>
      </p:grpSp>
      <p:sp>
        <p:nvSpPr>
          <p:cNvPr id="6" name="Right Arrow 5"/>
          <p:cNvSpPr/>
          <p:nvPr/>
        </p:nvSpPr>
        <p:spPr>
          <a:xfrm>
            <a:off x="2356182" y="3667317"/>
            <a:ext cx="834058" cy="32207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79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388762" y="1012460"/>
            <a:ext cx="8397253" cy="907780"/>
          </a:xfrm>
          <a:prstGeom prst="rect">
            <a:avLst/>
          </a:prstGeom>
          <a:solidFill>
            <a:srgbClr val="CCFFCC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7" name="Title 1"/>
          <p:cNvSpPr>
            <a:spLocks noGrp="1"/>
          </p:cNvSpPr>
          <p:nvPr>
            <p:ph type="ctrTitle"/>
          </p:nvPr>
        </p:nvSpPr>
        <p:spPr>
          <a:xfrm>
            <a:off x="685800" y="49206"/>
            <a:ext cx="8326120" cy="896725"/>
          </a:xfrm>
        </p:spPr>
        <p:txBody>
          <a:bodyPr/>
          <a:lstStyle/>
          <a:p>
            <a:pPr marL="457200" indent="-457200" fontAlgn="auto">
              <a:spcAft>
                <a:spcPts val="0"/>
              </a:spcAft>
              <a:defRPr/>
            </a:pPr>
            <a:r>
              <a:rPr lang="en-US" sz="2400" dirty="0">
                <a:solidFill>
                  <a:srgbClr val="000000"/>
                </a:solidFill>
                <a:latin typeface="Comic Sans MS"/>
                <a:cs typeface="Comic Sans MS"/>
              </a:rPr>
              <a:t>Converting millimeters to </a:t>
            </a:r>
            <a:r>
              <a:rPr lang="en-US" sz="2400" dirty="0" smtClean="0">
                <a:solidFill>
                  <a:srgbClr val="000000"/>
                </a:solidFill>
                <a:latin typeface="Comic Sans MS"/>
                <a:cs typeface="Comic Sans MS"/>
              </a:rPr>
              <a:t>micrometers and vice-versa.</a:t>
            </a:r>
            <a:endParaRPr lang="en-US" sz="24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8762" y="1012460"/>
            <a:ext cx="8525786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Question: Convert (1) 0.02 millimeters into micrometers and </a:t>
            </a:r>
          </a:p>
          <a:p>
            <a:r>
              <a:rPr lang="en-US" sz="2400" dirty="0" smtClean="0"/>
              <a:t>(2) 350 micrometers in millimeters</a:t>
            </a:r>
          </a:p>
          <a:p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715691" y="2212788"/>
            <a:ext cx="5897604" cy="6001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Tip: in science, we like to deal with small numbers and numbers with the least “000 or .000” as possible, so we convert numbers to a different unit as soon as the numbers are too big or we have too many zeros!</a:t>
            </a:r>
          </a:p>
          <a:p>
            <a:r>
              <a:rPr lang="en-US" sz="2400" dirty="0" smtClean="0"/>
              <a:t>That means, a conversion done correctly will make an answer with less “0s” than the original number!  </a:t>
            </a:r>
          </a:p>
          <a:p>
            <a:r>
              <a:rPr lang="en-US" sz="2400" dirty="0" smtClean="0"/>
              <a:t>From millimeters to micrometer, you multiply by 1000.</a:t>
            </a:r>
          </a:p>
          <a:p>
            <a:r>
              <a:rPr lang="en-US" sz="2400" dirty="0" smtClean="0"/>
              <a:t>From micrometer to millimeter you divide by 1000. 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002" y="5023552"/>
            <a:ext cx="1525811" cy="143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787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314960" y="1012460"/>
            <a:ext cx="8471055" cy="907780"/>
          </a:xfrm>
          <a:prstGeom prst="rect">
            <a:avLst/>
          </a:prstGeom>
          <a:solidFill>
            <a:srgbClr val="CCFFCC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7" name="Title 1"/>
          <p:cNvSpPr>
            <a:spLocks noGrp="1"/>
          </p:cNvSpPr>
          <p:nvPr>
            <p:ph type="ctrTitle"/>
          </p:nvPr>
        </p:nvSpPr>
        <p:spPr>
          <a:xfrm>
            <a:off x="685800" y="49206"/>
            <a:ext cx="8326120" cy="896725"/>
          </a:xfrm>
        </p:spPr>
        <p:txBody>
          <a:bodyPr/>
          <a:lstStyle/>
          <a:p>
            <a:pPr marL="457200" indent="-457200" fontAlgn="auto">
              <a:spcAft>
                <a:spcPts val="0"/>
              </a:spcAft>
              <a:defRPr/>
            </a:pPr>
            <a:r>
              <a:rPr lang="en-US" sz="2400" dirty="0">
                <a:solidFill>
                  <a:srgbClr val="000000"/>
                </a:solidFill>
                <a:latin typeface="Comic Sans MS"/>
                <a:cs typeface="Comic Sans MS"/>
              </a:rPr>
              <a:t>Converting millimeters to </a:t>
            </a:r>
            <a:r>
              <a:rPr lang="en-US" sz="2400" dirty="0" smtClean="0">
                <a:solidFill>
                  <a:srgbClr val="000000"/>
                </a:solidFill>
                <a:latin typeface="Comic Sans MS"/>
                <a:cs typeface="Comic Sans MS"/>
              </a:rPr>
              <a:t>micrometers and vice-versa.</a:t>
            </a:r>
            <a:endParaRPr lang="en-US" sz="24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60228" y="947411"/>
            <a:ext cx="88837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Question: Convert (1) 0.02 millimeters into micrometers and </a:t>
            </a:r>
          </a:p>
          <a:p>
            <a:r>
              <a:rPr lang="en-US" sz="2400" dirty="0" smtClean="0"/>
              <a:t>(2) 350 micrometers in millimeters.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715691" y="2212788"/>
            <a:ext cx="58976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arenBoth"/>
            </a:pPr>
            <a:r>
              <a:rPr lang="en-US" sz="2400" dirty="0" smtClean="0"/>
              <a:t>From millimeters to micrometer, you multiply by 1000: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0.02 X 100 = 20 </a:t>
            </a:r>
            <a:r>
              <a:rPr lang="en-US" sz="2400" dirty="0" err="1" smtClean="0"/>
              <a:t>μm</a:t>
            </a:r>
            <a:endParaRPr lang="en-US" sz="2400" dirty="0" smtClean="0"/>
          </a:p>
          <a:p>
            <a:r>
              <a:rPr lang="en-US" sz="2400" dirty="0" smtClean="0"/>
              <a:t>(2)  From micrometer to millimeter you divide by 1000. </a:t>
            </a:r>
          </a:p>
          <a:p>
            <a:r>
              <a:rPr lang="en-US" sz="2400" dirty="0" smtClean="0"/>
              <a:t>      350 ÷ 100 = 0.3 </a:t>
            </a:r>
            <a:r>
              <a:rPr lang="en-US" sz="2400" dirty="0" err="1" smtClean="0"/>
              <a:t>μm</a:t>
            </a:r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002" y="2300672"/>
            <a:ext cx="1525811" cy="143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806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240" y="945931"/>
            <a:ext cx="6400800" cy="42418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685800" y="251083"/>
            <a:ext cx="8326120" cy="89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marL="457200" indent="-457200" fontAlgn="auto"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000000"/>
                </a:solidFill>
                <a:latin typeface="Comic Sans MS"/>
                <a:cs typeface="Comic Sans MS"/>
              </a:rPr>
              <a:t>Real-life questions are often a combination of </a:t>
            </a:r>
          </a:p>
          <a:p>
            <a:pPr marL="457200" indent="-457200" fontAlgn="auto"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000000"/>
                </a:solidFill>
                <a:latin typeface="Comic Sans MS"/>
                <a:cs typeface="Comic Sans MS"/>
              </a:rPr>
              <a:t>the skills that you have learnt!</a:t>
            </a:r>
            <a:endParaRPr lang="en-US" sz="24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441960" y="4965323"/>
            <a:ext cx="8326120" cy="89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marL="457200" indent="-457200" fontAlgn="auto"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000000"/>
                </a:solidFill>
                <a:latin typeface="Comic Sans MS"/>
                <a:cs typeface="Comic Sans MS"/>
              </a:rPr>
              <a:t>The order of the calculations </a:t>
            </a:r>
          </a:p>
          <a:p>
            <a:pPr marL="457200" indent="-457200" fontAlgn="auto"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000000"/>
                </a:solidFill>
                <a:latin typeface="Comic Sans MS"/>
                <a:cs typeface="Comic Sans MS"/>
              </a:rPr>
              <a:t>does </a:t>
            </a:r>
            <a:r>
              <a:rPr lang="en-US" sz="24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not</a:t>
            </a:r>
            <a:r>
              <a:rPr lang="en-US" sz="2400" dirty="0" smtClean="0">
                <a:solidFill>
                  <a:srgbClr val="000000"/>
                </a:solidFill>
                <a:latin typeface="Comic Sans MS"/>
                <a:cs typeface="Comic Sans MS"/>
              </a:rPr>
              <a:t> matter!</a:t>
            </a:r>
            <a:endParaRPr lang="en-US" sz="24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3999052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388762" y="1012460"/>
            <a:ext cx="8397253" cy="1221399"/>
          </a:xfrm>
          <a:prstGeom prst="rect">
            <a:avLst/>
          </a:prstGeom>
          <a:solidFill>
            <a:srgbClr val="CCFFCC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7" name="Title 1"/>
          <p:cNvSpPr>
            <a:spLocks noGrp="1"/>
          </p:cNvSpPr>
          <p:nvPr>
            <p:ph type="ctrTitle"/>
          </p:nvPr>
        </p:nvSpPr>
        <p:spPr>
          <a:xfrm>
            <a:off x="685800" y="49206"/>
            <a:ext cx="8326120" cy="896725"/>
          </a:xfrm>
        </p:spPr>
        <p:txBody>
          <a:bodyPr/>
          <a:lstStyle/>
          <a:p>
            <a:pPr marL="457200" indent="-457200" fontAlgn="auto"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000000"/>
                </a:solidFill>
                <a:latin typeface="Comic Sans MS"/>
                <a:cs typeface="Comic Sans MS"/>
              </a:rPr>
              <a:t>Question 1.</a:t>
            </a:r>
            <a:endParaRPr lang="en-US" sz="24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8762" y="1012460"/>
            <a:ext cx="8525786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Question: A microscope has a X4 eye piece lens and a X100 objective lens. A cell’s length is 0.2</a:t>
            </a:r>
            <a:r>
              <a:rPr lang="en-US" sz="2400" dirty="0" smtClean="0"/>
              <a:t>μm, what will be its apparent size?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042" y="2989048"/>
            <a:ext cx="1712062" cy="179805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454024" y="3745635"/>
            <a:ext cx="5897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Break down the problem in 3 steps.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02176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388762" y="1012460"/>
            <a:ext cx="8397253" cy="1221399"/>
          </a:xfrm>
          <a:prstGeom prst="rect">
            <a:avLst/>
          </a:prstGeom>
          <a:solidFill>
            <a:srgbClr val="CCFFCC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7" name="Title 1"/>
          <p:cNvSpPr>
            <a:spLocks noGrp="1"/>
          </p:cNvSpPr>
          <p:nvPr>
            <p:ph type="ctrTitle"/>
          </p:nvPr>
        </p:nvSpPr>
        <p:spPr>
          <a:xfrm>
            <a:off x="685800" y="49206"/>
            <a:ext cx="8326120" cy="896725"/>
          </a:xfrm>
        </p:spPr>
        <p:txBody>
          <a:bodyPr/>
          <a:lstStyle/>
          <a:p>
            <a:pPr marL="457200" indent="-457200" fontAlgn="auto"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000000"/>
                </a:solidFill>
                <a:latin typeface="Comic Sans MS"/>
                <a:cs typeface="Comic Sans MS"/>
              </a:rPr>
              <a:t>Question 1.</a:t>
            </a:r>
            <a:endParaRPr lang="en-US" sz="24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8762" y="1012460"/>
            <a:ext cx="8525786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Question: A microscope has a X4 eye piece lens and a X100 objective lens. A cell’s length is 0.02</a:t>
            </a:r>
            <a:r>
              <a:rPr lang="en-US" sz="2400" dirty="0" smtClean="0"/>
              <a:t>μm, what will be its apparent size in mm?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56100" y="2589459"/>
            <a:ext cx="65705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3 steps for this question are:</a:t>
            </a:r>
          </a:p>
          <a:p>
            <a:endParaRPr lang="en-US" sz="2400" dirty="0" smtClean="0"/>
          </a:p>
          <a:p>
            <a:r>
              <a:rPr lang="en-US" sz="2400" dirty="0"/>
              <a:t>	</a:t>
            </a:r>
            <a:r>
              <a:rPr lang="en-US" sz="2400" dirty="0" smtClean="0"/>
              <a:t>- finding out the total magnification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- finding the size of the apparent length from the actual size and the magnification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- converting the result from </a:t>
            </a:r>
            <a:r>
              <a:rPr lang="en-US" sz="2400" dirty="0" err="1" smtClean="0"/>
              <a:t>μm</a:t>
            </a:r>
            <a:r>
              <a:rPr lang="en-US" sz="2400" dirty="0" smtClean="0"/>
              <a:t> to mm.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692" y="2920432"/>
            <a:ext cx="1525811" cy="143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953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388762" y="1012460"/>
            <a:ext cx="8397253" cy="1221399"/>
          </a:xfrm>
          <a:prstGeom prst="rect">
            <a:avLst/>
          </a:prstGeom>
          <a:solidFill>
            <a:srgbClr val="CCFFCC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7" name="Title 1"/>
          <p:cNvSpPr>
            <a:spLocks noGrp="1"/>
          </p:cNvSpPr>
          <p:nvPr>
            <p:ph type="ctrTitle"/>
          </p:nvPr>
        </p:nvSpPr>
        <p:spPr>
          <a:xfrm>
            <a:off x="685800" y="49206"/>
            <a:ext cx="8326120" cy="896725"/>
          </a:xfrm>
        </p:spPr>
        <p:txBody>
          <a:bodyPr/>
          <a:lstStyle/>
          <a:p>
            <a:pPr marL="457200" indent="-457200" fontAlgn="auto"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000000"/>
                </a:solidFill>
                <a:latin typeface="Comic Sans MS"/>
                <a:cs typeface="Comic Sans MS"/>
              </a:rPr>
              <a:t>Question 1.</a:t>
            </a:r>
            <a:endParaRPr lang="en-US" sz="24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8762" y="1012460"/>
            <a:ext cx="8525786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Question: A microscope has a X40 eye piece lens and a X100 objective lens. A cell’s length is 2</a:t>
            </a:r>
            <a:r>
              <a:rPr lang="en-US" sz="2400" dirty="0" smtClean="0"/>
              <a:t>μm, what will be its apparent size in mm?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15466" y="2233859"/>
            <a:ext cx="657054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 smtClean="0"/>
              <a:t>finding out the total magnification</a:t>
            </a:r>
          </a:p>
          <a:p>
            <a:pPr marL="800100" lvl="1" indent="-342900">
              <a:buFont typeface="Wingdings" charset="2"/>
              <a:buChar char="Ø"/>
            </a:pPr>
            <a:r>
              <a:rPr lang="en-US" sz="2400" dirty="0" smtClean="0"/>
              <a:t>40X100 = X4000</a:t>
            </a:r>
          </a:p>
          <a:p>
            <a:pPr marL="800100" lvl="1" indent="-342900">
              <a:buFont typeface="Wingdings" charset="2"/>
              <a:buChar char="Ø"/>
            </a:pPr>
            <a:endParaRPr lang="en-US" sz="2400" dirty="0" smtClean="0"/>
          </a:p>
          <a:p>
            <a:pPr marL="342900" indent="-342900">
              <a:buFontTx/>
              <a:buChar char="-"/>
            </a:pPr>
            <a:r>
              <a:rPr lang="en-US" sz="2400" dirty="0" smtClean="0"/>
              <a:t>Finding the apparent length from the actual size and the magnification</a:t>
            </a:r>
          </a:p>
          <a:p>
            <a:pPr lvl="1"/>
            <a:r>
              <a:rPr lang="en-US" sz="2400" i="1" dirty="0" smtClean="0"/>
              <a:t>(Apparent size always expected to be </a:t>
            </a:r>
            <a:r>
              <a:rPr lang="en-US" sz="2400" i="1" dirty="0" smtClean="0">
                <a:solidFill>
                  <a:srgbClr val="FF0000"/>
                </a:solidFill>
              </a:rPr>
              <a:t>bigger</a:t>
            </a:r>
            <a:r>
              <a:rPr lang="en-US" sz="2400" i="1" dirty="0" smtClean="0"/>
              <a:t>)</a:t>
            </a:r>
          </a:p>
          <a:p>
            <a:pPr marL="800100" lvl="1" indent="-342900">
              <a:buFont typeface="Wingdings" charset="2"/>
              <a:buChar char="Ø"/>
            </a:pPr>
            <a:r>
              <a:rPr lang="en-US" sz="2400" dirty="0" smtClean="0"/>
              <a:t>2</a:t>
            </a:r>
            <a:r>
              <a:rPr lang="en-US" sz="2400" dirty="0" smtClean="0">
                <a:solidFill>
                  <a:srgbClr val="FF0000"/>
                </a:solidFill>
              </a:rPr>
              <a:t>X</a:t>
            </a:r>
            <a:r>
              <a:rPr lang="en-US" sz="2400" dirty="0" smtClean="0"/>
              <a:t>4000 = 8000</a:t>
            </a:r>
            <a:r>
              <a:rPr lang="en-US" sz="2400" dirty="0" smtClean="0"/>
              <a:t>μm</a:t>
            </a:r>
          </a:p>
          <a:p>
            <a:pPr marL="800100" lvl="1" indent="-342900">
              <a:buFont typeface="Wingdings" charset="2"/>
              <a:buChar char="Ø"/>
            </a:pPr>
            <a:endParaRPr lang="en-US" sz="2400" dirty="0" smtClean="0"/>
          </a:p>
          <a:p>
            <a:r>
              <a:rPr lang="en-US" sz="2400" dirty="0"/>
              <a:t>	</a:t>
            </a:r>
            <a:r>
              <a:rPr lang="en-US" sz="2400" dirty="0" smtClean="0"/>
              <a:t>- converting the result from </a:t>
            </a:r>
            <a:r>
              <a:rPr lang="en-US" sz="2400" dirty="0" err="1" smtClean="0"/>
              <a:t>μm</a:t>
            </a:r>
            <a:r>
              <a:rPr lang="en-US" sz="2400" dirty="0" smtClean="0"/>
              <a:t> to mm.</a:t>
            </a:r>
          </a:p>
          <a:p>
            <a:r>
              <a:rPr lang="en-US" sz="2400" dirty="0" smtClean="0"/>
              <a:t>	</a:t>
            </a:r>
            <a:r>
              <a:rPr lang="en-US" sz="2400" i="1" dirty="0" smtClean="0"/>
              <a:t>(Get rid of extra “0s”, can only be done by </a:t>
            </a:r>
            <a:r>
              <a:rPr lang="en-US" sz="2400" i="1" dirty="0" smtClean="0">
                <a:solidFill>
                  <a:srgbClr val="FF0000"/>
                </a:solidFill>
              </a:rPr>
              <a:t>dividing</a:t>
            </a:r>
            <a:r>
              <a:rPr lang="en-US" sz="2400" i="1" dirty="0" smtClean="0"/>
              <a:t> the number)</a:t>
            </a:r>
          </a:p>
          <a:p>
            <a:pPr marL="800100" lvl="1" indent="-342900">
              <a:buFont typeface="Wingdings" charset="2"/>
              <a:buChar char="Ø"/>
            </a:pPr>
            <a:r>
              <a:rPr lang="en-US" sz="2400" dirty="0" smtClean="0"/>
              <a:t>8000 </a:t>
            </a:r>
            <a:r>
              <a:rPr lang="en-US" sz="2400" dirty="0" smtClean="0">
                <a:solidFill>
                  <a:srgbClr val="FF0000"/>
                </a:solidFill>
              </a:rPr>
              <a:t>÷</a:t>
            </a:r>
            <a:r>
              <a:rPr lang="en-US" sz="2400" dirty="0" smtClean="0"/>
              <a:t> 1000 = 8mm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732" y="2686752"/>
            <a:ext cx="1525811" cy="143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416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804789"/>
          </a:xfrm>
        </p:spPr>
        <p:txBody>
          <a:bodyPr/>
          <a:lstStyle/>
          <a:p>
            <a:r>
              <a:rPr lang="en-US" sz="2800" dirty="0" smtClean="0">
                <a:latin typeface="Comic Sans MS" charset="0"/>
                <a:cs typeface="Comic Sans MS" charset="0"/>
              </a:rPr>
              <a:t>Problem solving about the microscope</a:t>
            </a:r>
            <a:endParaRPr lang="en-US" sz="2800" dirty="0">
              <a:latin typeface="Comic Sans MS" charset="0"/>
              <a:cs typeface="Comic Sans MS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811944"/>
            <a:ext cx="8014988" cy="5811064"/>
          </a:xfrm>
        </p:spPr>
        <p:txBody>
          <a:bodyPr rtlCol="0">
            <a:normAutofit fontScale="70000" lnSpcReduction="20000"/>
          </a:bodyPr>
          <a:lstStyle/>
          <a:p>
            <a:pPr algn="l"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solidFill>
                  <a:schemeClr val="tx1"/>
                </a:solidFill>
                <a:latin typeface="Comic Sans MS"/>
                <a:ea typeface="+mn-ea"/>
                <a:cs typeface="Comic Sans MS"/>
              </a:rPr>
              <a:t>Remember the logic and the basic facts!</a:t>
            </a:r>
          </a:p>
          <a:p>
            <a:pPr algn="l" fontAlgn="auto">
              <a:spcAft>
                <a:spcPts val="0"/>
              </a:spcAft>
              <a:buFont typeface="Arial"/>
              <a:buNone/>
              <a:defRPr/>
            </a:pPr>
            <a:endParaRPr lang="en-US" dirty="0" smtClean="0">
              <a:solidFill>
                <a:schemeClr val="tx1"/>
              </a:solidFill>
              <a:latin typeface="Comic Sans MS"/>
              <a:ea typeface="+mn-ea"/>
              <a:cs typeface="Comic Sans MS"/>
            </a:endParaRPr>
          </a:p>
          <a:p>
            <a:pPr marL="457200" indent="-457200" algn="l" fontAlgn="auto">
              <a:spcAft>
                <a:spcPts val="0"/>
              </a:spcAft>
              <a:buFont typeface="Wingdings" charset="2"/>
              <a:buChar char="Ø"/>
              <a:defRPr/>
            </a:pPr>
            <a:r>
              <a:rPr lang="en-US" dirty="0" smtClean="0">
                <a:solidFill>
                  <a:schemeClr val="tx1"/>
                </a:solidFill>
                <a:latin typeface="Comic Sans MS"/>
                <a:ea typeface="+mn-ea"/>
                <a:cs typeface="Comic Sans MS"/>
              </a:rPr>
              <a:t>The apparent size is much larger than the real size.</a:t>
            </a:r>
          </a:p>
          <a:p>
            <a:pPr marL="457200" indent="-457200" algn="l" fontAlgn="auto">
              <a:spcAft>
                <a:spcPts val="0"/>
              </a:spcAft>
              <a:buFont typeface="Wingdings" charset="2"/>
              <a:buChar char="Ø"/>
              <a:defRPr/>
            </a:pPr>
            <a:r>
              <a:rPr lang="en-US" dirty="0" smtClean="0">
                <a:solidFill>
                  <a:schemeClr val="tx1"/>
                </a:solidFill>
                <a:latin typeface="Comic Sans MS"/>
                <a:ea typeface="+mn-ea"/>
                <a:cs typeface="Comic Sans MS"/>
              </a:rPr>
              <a:t>The overall magnification of a microscope can be calculated by timing the power of the lenses (NOT ADDING!)</a:t>
            </a:r>
          </a:p>
          <a:p>
            <a:pPr marL="457200" indent="-457200" algn="l" fontAlgn="auto">
              <a:spcAft>
                <a:spcPts val="0"/>
              </a:spcAft>
              <a:buFont typeface="Wingdings" charset="2"/>
              <a:buChar char="Ø"/>
              <a:defRPr/>
            </a:pPr>
            <a:r>
              <a:rPr lang="en-US" dirty="0" smtClean="0">
                <a:solidFill>
                  <a:schemeClr val="tx1"/>
                </a:solidFill>
                <a:latin typeface="Comic Sans MS"/>
                <a:ea typeface="+mn-ea"/>
                <a:cs typeface="Comic Sans MS"/>
              </a:rPr>
              <a:t>If your answer has too many zeros, then you will be asked to change unit.</a:t>
            </a:r>
          </a:p>
          <a:p>
            <a:pPr marL="457200" indent="-457200" algn="l" fontAlgn="auto">
              <a:spcAft>
                <a:spcPts val="0"/>
              </a:spcAft>
              <a:buFont typeface="Wingdings" charset="2"/>
              <a:buChar char="Ø"/>
              <a:defRPr/>
            </a:pPr>
            <a:r>
              <a:rPr lang="en-US" dirty="0" smtClean="0">
                <a:solidFill>
                  <a:schemeClr val="tx1"/>
                </a:solidFill>
                <a:latin typeface="Comic Sans MS"/>
                <a:ea typeface="+mn-ea"/>
                <a:cs typeface="Comic Sans MS"/>
              </a:rPr>
              <a:t>There is a lot of micrometers in a millimeter, therefore, to obtain micrometers from millimeters, you will have to convert that number of millimeters to a much bigger number, i.e. </a:t>
            </a:r>
            <a:r>
              <a:rPr lang="en-US" b="1" dirty="0" smtClean="0">
                <a:solidFill>
                  <a:schemeClr val="tx1"/>
                </a:solidFill>
                <a:latin typeface="Comic Sans MS"/>
                <a:ea typeface="+mn-ea"/>
                <a:cs typeface="Comic Sans MS"/>
              </a:rPr>
              <a:t>time</a:t>
            </a:r>
            <a:r>
              <a:rPr lang="en-US" dirty="0" smtClean="0">
                <a:solidFill>
                  <a:schemeClr val="tx1"/>
                </a:solidFill>
                <a:latin typeface="Comic Sans MS"/>
                <a:ea typeface="+mn-ea"/>
                <a:cs typeface="Comic Sans MS"/>
              </a:rPr>
              <a:t> it by 1000.</a:t>
            </a:r>
          </a:p>
          <a:p>
            <a:pPr marL="457200" indent="-457200" algn="l" fontAlgn="auto">
              <a:spcAft>
                <a:spcPts val="0"/>
              </a:spcAft>
              <a:buFont typeface="Wingdings" charset="2"/>
              <a:buChar char="Ø"/>
              <a:defRPr/>
            </a:pPr>
            <a:r>
              <a:rPr lang="en-US" dirty="0" smtClean="0">
                <a:solidFill>
                  <a:schemeClr val="tx1"/>
                </a:solidFill>
                <a:latin typeface="Comic Sans MS"/>
                <a:ea typeface="+mn-ea"/>
                <a:cs typeface="Comic Sans MS"/>
              </a:rPr>
              <a:t>It is vice-versa to obtain a number of millimeters from micrometers, i.e. </a:t>
            </a:r>
            <a:r>
              <a:rPr lang="en-US" b="1" dirty="0" smtClean="0">
                <a:solidFill>
                  <a:srgbClr val="000000"/>
                </a:solidFill>
                <a:latin typeface="Comic Sans MS"/>
                <a:ea typeface="+mn-ea"/>
                <a:cs typeface="Comic Sans MS"/>
              </a:rPr>
              <a:t>divide </a:t>
            </a:r>
            <a:r>
              <a:rPr lang="en-US" dirty="0" smtClean="0">
                <a:solidFill>
                  <a:schemeClr val="tx1"/>
                </a:solidFill>
                <a:latin typeface="Comic Sans MS"/>
                <a:ea typeface="+mn-ea"/>
                <a:cs typeface="Comic Sans MS"/>
              </a:rPr>
              <a:t>the number of micrometers by 1000.</a:t>
            </a:r>
          </a:p>
          <a:p>
            <a:pPr marL="457200" indent="-457200" algn="l" fontAlgn="auto">
              <a:spcAft>
                <a:spcPts val="0"/>
              </a:spcAft>
              <a:buFont typeface="Wingdings" charset="2"/>
              <a:buChar char="Ø"/>
              <a:defRPr/>
            </a:pPr>
            <a:r>
              <a:rPr lang="en-US" dirty="0" smtClean="0">
                <a:solidFill>
                  <a:schemeClr val="tx1"/>
                </a:solidFill>
                <a:latin typeface="Comic Sans MS"/>
                <a:ea typeface="+mn-ea"/>
                <a:cs typeface="Comic Sans MS"/>
              </a:rPr>
              <a:t>The field of view is what you see through the microscope, sometimes you are given its diameter and that is very useful!</a:t>
            </a:r>
          </a:p>
          <a:p>
            <a:pPr algn="l" fontAlgn="auto">
              <a:spcAft>
                <a:spcPts val="0"/>
              </a:spcAft>
              <a:defRPr/>
            </a:pPr>
            <a:endParaRPr lang="en-US" dirty="0" smtClean="0">
              <a:latin typeface="Comic Sans MS"/>
              <a:ea typeface="+mn-ea"/>
              <a:cs typeface="Comic Sans MS"/>
            </a:endParaRPr>
          </a:p>
          <a:p>
            <a:pPr algn="l" fontAlgn="auto">
              <a:spcAft>
                <a:spcPts val="0"/>
              </a:spcAft>
              <a:buFont typeface="Arial"/>
              <a:buNone/>
              <a:defRPr/>
            </a:pPr>
            <a:endParaRPr lang="en-US" dirty="0" smtClean="0">
              <a:latin typeface="Comic Sans MS"/>
              <a:ea typeface="+mn-ea"/>
              <a:cs typeface="Comic Sans MS"/>
            </a:endParaRPr>
          </a:p>
        </p:txBody>
      </p:sp>
      <p:sp>
        <p:nvSpPr>
          <p:cNvPr id="2" name="Oval 1"/>
          <p:cNvSpPr/>
          <p:nvPr/>
        </p:nvSpPr>
        <p:spPr>
          <a:xfrm>
            <a:off x="5326610" y="5935322"/>
            <a:ext cx="930431" cy="92267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>
            <a:stCxn id="2" idx="3"/>
            <a:endCxn id="2" idx="7"/>
          </p:cNvCxnSpPr>
          <p:nvPr/>
        </p:nvCxnSpPr>
        <p:spPr>
          <a:xfrm flipV="1">
            <a:off x="5462868" y="6070445"/>
            <a:ext cx="657915" cy="652432"/>
          </a:xfrm>
          <a:prstGeom prst="line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 rot="18774185">
            <a:off x="5327508" y="6117870"/>
            <a:ext cx="67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2mm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388762" y="1012460"/>
            <a:ext cx="8489374" cy="1221399"/>
          </a:xfrm>
          <a:prstGeom prst="rect">
            <a:avLst/>
          </a:prstGeom>
          <a:solidFill>
            <a:srgbClr val="CCFFCC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7" name="Title 1"/>
          <p:cNvSpPr>
            <a:spLocks noGrp="1"/>
          </p:cNvSpPr>
          <p:nvPr>
            <p:ph type="ctrTitle"/>
          </p:nvPr>
        </p:nvSpPr>
        <p:spPr>
          <a:xfrm>
            <a:off x="685800" y="49206"/>
            <a:ext cx="8326120" cy="896725"/>
          </a:xfrm>
        </p:spPr>
        <p:txBody>
          <a:bodyPr/>
          <a:lstStyle/>
          <a:p>
            <a:pPr marL="457200" indent="-457200" fontAlgn="auto"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000000"/>
                </a:solidFill>
                <a:latin typeface="Comic Sans MS"/>
                <a:cs typeface="Comic Sans MS"/>
              </a:rPr>
              <a:t>Question 2.</a:t>
            </a:r>
            <a:endParaRPr lang="en-US" sz="24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2350" y="1002300"/>
            <a:ext cx="8525786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Question: A microscope has a X2 eye piece lens and a X10 objective lens. Five length of cells fit in the field of view with a diameter of 3mm. What is the apparent length of 1 cell in mm?</a:t>
            </a:r>
            <a:endParaRPr lang="en-US" sz="2400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042" y="2989048"/>
            <a:ext cx="1712062" cy="179805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454024" y="3745635"/>
            <a:ext cx="5897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First, break down the problem in 3 steps.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07053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327802" y="1012460"/>
            <a:ext cx="8552038" cy="1221399"/>
          </a:xfrm>
          <a:prstGeom prst="rect">
            <a:avLst/>
          </a:prstGeom>
          <a:solidFill>
            <a:srgbClr val="CCFFCC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7" name="Title 1"/>
          <p:cNvSpPr>
            <a:spLocks noGrp="1"/>
          </p:cNvSpPr>
          <p:nvPr>
            <p:ph type="ctrTitle"/>
          </p:nvPr>
        </p:nvSpPr>
        <p:spPr>
          <a:xfrm>
            <a:off x="685800" y="49206"/>
            <a:ext cx="8326120" cy="896725"/>
          </a:xfrm>
        </p:spPr>
        <p:txBody>
          <a:bodyPr/>
          <a:lstStyle/>
          <a:p>
            <a:pPr marL="457200" indent="-457200" fontAlgn="auto"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000000"/>
                </a:solidFill>
                <a:latin typeface="Comic Sans MS"/>
                <a:cs typeface="Comic Sans MS"/>
              </a:rPr>
              <a:t>Question 2.</a:t>
            </a:r>
            <a:endParaRPr lang="en-US" sz="24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37962" y="999511"/>
            <a:ext cx="8525786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Question: A microscope has a X2 eye piece lens and a X10 objective lens. Five length of cells fit in the field of view with a diameter of 3mm. What is the apparent length of 1 cell?</a:t>
            </a:r>
            <a:endParaRPr lang="en-US" sz="2400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732" y="2686752"/>
            <a:ext cx="1525811" cy="143994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15466" y="2589459"/>
            <a:ext cx="692853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3 steps for this question are:</a:t>
            </a:r>
          </a:p>
          <a:p>
            <a:endParaRPr lang="en-US" sz="2400" dirty="0" smtClean="0"/>
          </a:p>
          <a:p>
            <a:r>
              <a:rPr lang="en-US" sz="2400" dirty="0"/>
              <a:t>	</a:t>
            </a:r>
            <a:r>
              <a:rPr lang="en-US" sz="2400" dirty="0" smtClean="0"/>
              <a:t>- finding out the total magnification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- finding the </a:t>
            </a:r>
            <a:r>
              <a:rPr lang="en-US" sz="2400" dirty="0" smtClean="0">
                <a:solidFill>
                  <a:srgbClr val="FF0000"/>
                </a:solidFill>
              </a:rPr>
              <a:t>real size </a:t>
            </a:r>
            <a:r>
              <a:rPr lang="en-US" sz="2400" dirty="0" smtClean="0"/>
              <a:t>of one cell from the number of cells that can fit in the diameter of he field of view.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- finding what would be the apparent size of that cell when taking into account the magnification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42634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388762" y="1012460"/>
            <a:ext cx="8397253" cy="1221399"/>
          </a:xfrm>
          <a:prstGeom prst="rect">
            <a:avLst/>
          </a:prstGeom>
          <a:solidFill>
            <a:srgbClr val="CCFFCC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7" name="Title 1"/>
          <p:cNvSpPr>
            <a:spLocks noGrp="1"/>
          </p:cNvSpPr>
          <p:nvPr>
            <p:ph type="ctrTitle"/>
          </p:nvPr>
        </p:nvSpPr>
        <p:spPr>
          <a:xfrm>
            <a:off x="685800" y="49206"/>
            <a:ext cx="8326120" cy="896725"/>
          </a:xfrm>
        </p:spPr>
        <p:txBody>
          <a:bodyPr/>
          <a:lstStyle/>
          <a:p>
            <a:pPr marL="457200" indent="-457200" fontAlgn="auto"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000000"/>
                </a:solidFill>
                <a:latin typeface="Comic Sans MS"/>
                <a:cs typeface="Comic Sans MS"/>
              </a:rPr>
              <a:t>Question 2.</a:t>
            </a:r>
            <a:endParaRPr lang="en-US" sz="24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8122" y="1012460"/>
            <a:ext cx="8525786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Question: A microscope has a X2 eye piece lens and a X10 objective lens. Five length of cells fit in the field of view with a diameter of 3mm. What is the apparent length of 1 cell?</a:t>
            </a:r>
            <a:endParaRPr lang="en-US" sz="2400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732" y="2686752"/>
            <a:ext cx="1525811" cy="143994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15466" y="2589459"/>
            <a:ext cx="692853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3 steps for this question are:</a:t>
            </a:r>
          </a:p>
          <a:p>
            <a:endParaRPr lang="en-US" sz="2400" dirty="0" smtClean="0"/>
          </a:p>
          <a:p>
            <a:r>
              <a:rPr lang="en-US" sz="2400" dirty="0"/>
              <a:t>	</a:t>
            </a:r>
            <a:r>
              <a:rPr lang="en-US" sz="2400" dirty="0" smtClean="0"/>
              <a:t>- finding out the total magnification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- finding the </a:t>
            </a:r>
            <a:r>
              <a:rPr lang="en-US" sz="2400" dirty="0" smtClean="0">
                <a:solidFill>
                  <a:srgbClr val="FF0000"/>
                </a:solidFill>
              </a:rPr>
              <a:t>real size </a:t>
            </a:r>
            <a:r>
              <a:rPr lang="en-US" sz="2400" dirty="0" smtClean="0"/>
              <a:t>of one cell from the number of cells that can fit in the diameter of he field of view.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- finding what would be the apparent size of that cell when taking into account the magnification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03982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388762" y="1012460"/>
            <a:ext cx="8525786" cy="1221399"/>
          </a:xfrm>
          <a:prstGeom prst="rect">
            <a:avLst/>
          </a:prstGeom>
          <a:solidFill>
            <a:srgbClr val="CCFFCC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7" name="Title 1"/>
          <p:cNvSpPr>
            <a:spLocks noGrp="1"/>
          </p:cNvSpPr>
          <p:nvPr>
            <p:ph type="ctrTitle"/>
          </p:nvPr>
        </p:nvSpPr>
        <p:spPr>
          <a:xfrm>
            <a:off x="685800" y="49206"/>
            <a:ext cx="8326120" cy="896725"/>
          </a:xfrm>
        </p:spPr>
        <p:txBody>
          <a:bodyPr/>
          <a:lstStyle/>
          <a:p>
            <a:pPr marL="457200" indent="-457200" fontAlgn="auto"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000000"/>
                </a:solidFill>
                <a:latin typeface="Comic Sans MS"/>
                <a:cs typeface="Comic Sans MS"/>
              </a:rPr>
              <a:t>Question 2.</a:t>
            </a:r>
            <a:endParaRPr lang="en-US" sz="24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8762" y="1033531"/>
            <a:ext cx="8525786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Question: A microscope has a X2 eye piece lens and a X10 objective lens. Five length of cells fit in the field of view with a diameter of 3mm. What is the apparent length of 1 cell?</a:t>
            </a:r>
            <a:endParaRPr lang="en-US" sz="2400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732" y="2686752"/>
            <a:ext cx="1525811" cy="143994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57481" y="2335459"/>
            <a:ext cx="692853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 smtClean="0"/>
              <a:t>finding out the total magnification:</a:t>
            </a:r>
          </a:p>
          <a:p>
            <a:r>
              <a:rPr lang="en-US" sz="2400" dirty="0" smtClean="0"/>
              <a:t>	2 X 10 = X20</a:t>
            </a:r>
          </a:p>
          <a:p>
            <a:pPr marL="342900" indent="-342900">
              <a:buFontTx/>
              <a:buChar char="-"/>
            </a:pPr>
            <a:endParaRPr lang="en-US" sz="2400" dirty="0"/>
          </a:p>
          <a:p>
            <a:pPr marL="342900" indent="-342900">
              <a:buFontTx/>
              <a:buChar char="-"/>
            </a:pPr>
            <a:r>
              <a:rPr lang="en-US" sz="2400" dirty="0" smtClean="0"/>
              <a:t>finding the </a:t>
            </a:r>
            <a:r>
              <a:rPr lang="en-US" sz="2400" dirty="0" smtClean="0">
                <a:solidFill>
                  <a:srgbClr val="FF0000"/>
                </a:solidFill>
              </a:rPr>
              <a:t>real size </a:t>
            </a:r>
            <a:r>
              <a:rPr lang="en-US" sz="2400" dirty="0" smtClean="0"/>
              <a:t>of one cell from the number of cells that can fit in the diameter of he field of view.</a:t>
            </a:r>
          </a:p>
          <a:p>
            <a:pPr lvl="1"/>
            <a:r>
              <a:rPr lang="en-US" sz="2400" dirty="0" smtClean="0"/>
              <a:t>3 </a:t>
            </a:r>
            <a:r>
              <a:rPr lang="en-US" sz="2400" dirty="0" smtClean="0"/>
              <a:t>÷ 5 = 0.6 mm</a:t>
            </a:r>
            <a:endParaRPr lang="en-US" sz="2400" dirty="0"/>
          </a:p>
          <a:p>
            <a:endParaRPr lang="en-US" sz="2400" dirty="0" smtClean="0"/>
          </a:p>
          <a:p>
            <a:pPr marL="342900" indent="-342900">
              <a:buFontTx/>
              <a:buChar char="-"/>
            </a:pPr>
            <a:r>
              <a:rPr lang="en-US" sz="2400" dirty="0" smtClean="0"/>
              <a:t>finding what would be the apparent size of that cell when taking into account the magnification</a:t>
            </a:r>
          </a:p>
          <a:p>
            <a:pPr lvl="1"/>
            <a:r>
              <a:rPr lang="en-US" sz="2400" dirty="0" smtClean="0"/>
              <a:t>0.6 X 20 = 12 mm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59354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388762" y="1012460"/>
            <a:ext cx="8489374" cy="2162679"/>
          </a:xfrm>
          <a:prstGeom prst="rect">
            <a:avLst/>
          </a:prstGeom>
          <a:solidFill>
            <a:srgbClr val="CCFFCC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7" name="Title 1"/>
          <p:cNvSpPr>
            <a:spLocks noGrp="1"/>
          </p:cNvSpPr>
          <p:nvPr>
            <p:ph type="ctrTitle"/>
          </p:nvPr>
        </p:nvSpPr>
        <p:spPr>
          <a:xfrm>
            <a:off x="685800" y="49206"/>
            <a:ext cx="8326120" cy="896725"/>
          </a:xfrm>
        </p:spPr>
        <p:txBody>
          <a:bodyPr/>
          <a:lstStyle/>
          <a:p>
            <a:pPr marL="457200" indent="-457200" fontAlgn="auto"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000000"/>
                </a:solidFill>
                <a:latin typeface="Comic Sans MS"/>
                <a:cs typeface="Comic Sans MS"/>
              </a:rPr>
              <a:t>Question 3.</a:t>
            </a:r>
            <a:endParaRPr lang="en-US" sz="24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6134" y="1036995"/>
            <a:ext cx="8525786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Question: estimate the average length of </a:t>
            </a:r>
          </a:p>
          <a:p>
            <a:r>
              <a:rPr lang="en-US" sz="2400" dirty="0"/>
              <a:t>a</a:t>
            </a:r>
            <a:r>
              <a:rPr lang="en-US" sz="2400" dirty="0" smtClean="0"/>
              <a:t> cell.</a:t>
            </a:r>
          </a:p>
          <a:p>
            <a:r>
              <a:rPr lang="en-US" sz="2400" dirty="0" smtClean="0"/>
              <a:t> </a:t>
            </a:r>
            <a:endParaRPr lang="en-US" sz="2400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972883"/>
            <a:ext cx="1712062" cy="179805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573827" y="4548406"/>
            <a:ext cx="5897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First, breakdown the problem in 2 steps.</a:t>
            </a:r>
            <a:endParaRPr lang="en-US" sz="2400" dirty="0"/>
          </a:p>
        </p:txBody>
      </p:sp>
      <p:pic>
        <p:nvPicPr>
          <p:cNvPr id="3" name="Picture 2" descr="plant-cell-pattern-green-cells-under-microscope-seamless-4996776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211" y="1205009"/>
            <a:ext cx="1792350" cy="1784039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5916191" y="1206346"/>
            <a:ext cx="1792350" cy="1801271"/>
            <a:chOff x="6559278" y="2419895"/>
            <a:chExt cx="1792350" cy="1801271"/>
          </a:xfrm>
        </p:grpSpPr>
        <p:sp>
          <p:nvSpPr>
            <p:cNvPr id="4" name="Rectangle 3"/>
            <p:cNvSpPr/>
            <p:nvPr/>
          </p:nvSpPr>
          <p:spPr>
            <a:xfrm>
              <a:off x="6559278" y="2423261"/>
              <a:ext cx="1792350" cy="178403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6559278" y="2767763"/>
              <a:ext cx="1792350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6559278" y="3135832"/>
              <a:ext cx="1792350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6559278" y="3491919"/>
              <a:ext cx="1792350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6559278" y="3848007"/>
              <a:ext cx="1792350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6900679" y="2423261"/>
              <a:ext cx="0" cy="1784039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256739" y="2419895"/>
              <a:ext cx="0" cy="1784039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7612799" y="2428511"/>
              <a:ext cx="0" cy="1784039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7968859" y="2437127"/>
              <a:ext cx="0" cy="1784039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Straight Arrow Connector 16"/>
          <p:cNvCxnSpPr/>
          <p:nvPr/>
        </p:nvCxnSpPr>
        <p:spPr>
          <a:xfrm>
            <a:off x="7833046" y="1205009"/>
            <a:ext cx="0" cy="349205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833045" y="1238811"/>
            <a:ext cx="8386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0.2 </a:t>
            </a:r>
            <a:r>
              <a:rPr lang="en-US" sz="1400" dirty="0" err="1" smtClean="0"/>
              <a:t>μm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85666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388762" y="1012460"/>
            <a:ext cx="8489374" cy="2162679"/>
          </a:xfrm>
          <a:prstGeom prst="rect">
            <a:avLst/>
          </a:prstGeom>
          <a:solidFill>
            <a:srgbClr val="CCFFCC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7" name="Title 1"/>
          <p:cNvSpPr>
            <a:spLocks noGrp="1"/>
          </p:cNvSpPr>
          <p:nvPr>
            <p:ph type="ctrTitle"/>
          </p:nvPr>
        </p:nvSpPr>
        <p:spPr>
          <a:xfrm>
            <a:off x="685800" y="49206"/>
            <a:ext cx="8326120" cy="896725"/>
          </a:xfrm>
        </p:spPr>
        <p:txBody>
          <a:bodyPr/>
          <a:lstStyle/>
          <a:p>
            <a:pPr marL="457200" indent="-457200" fontAlgn="auto"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000000"/>
                </a:solidFill>
                <a:latin typeface="Comic Sans MS"/>
                <a:cs typeface="Comic Sans MS"/>
              </a:rPr>
              <a:t>Question 3.</a:t>
            </a:r>
            <a:endParaRPr lang="en-US" sz="24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6134" y="1036995"/>
            <a:ext cx="85257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Question: estimate the average length of </a:t>
            </a:r>
          </a:p>
          <a:p>
            <a:r>
              <a:rPr lang="en-US" sz="2400" dirty="0"/>
              <a:t>a</a:t>
            </a:r>
            <a:r>
              <a:rPr lang="en-US" sz="2400" dirty="0" smtClean="0"/>
              <a:t> cell.</a:t>
            </a:r>
          </a:p>
          <a:p>
            <a:endParaRPr lang="en-US" sz="2400" dirty="0" smtClean="0"/>
          </a:p>
          <a:p>
            <a:r>
              <a:rPr lang="en-US" sz="2400" dirty="0" smtClean="0"/>
              <a:t> </a:t>
            </a:r>
            <a:endParaRPr lang="en-US" sz="24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2370162" y="3529966"/>
            <a:ext cx="65079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 smtClean="0"/>
              <a:t>Finding the diameter of the field of view:</a:t>
            </a:r>
          </a:p>
          <a:p>
            <a:r>
              <a:rPr lang="en-US" sz="2400" dirty="0" smtClean="0"/>
              <a:t>      0.2 X 5 = 1 mm</a:t>
            </a:r>
          </a:p>
          <a:p>
            <a:pPr marL="342900" indent="-342900">
              <a:buFontTx/>
              <a:buChar char="-"/>
            </a:pPr>
            <a:endParaRPr lang="en-US" sz="2400" dirty="0"/>
          </a:p>
          <a:p>
            <a:pPr marL="342900" indent="-342900">
              <a:buFontTx/>
              <a:buChar char="-"/>
            </a:pPr>
            <a:r>
              <a:rPr lang="en-US" sz="2400" dirty="0" smtClean="0"/>
              <a:t>Estimating the diameter of one cell:</a:t>
            </a:r>
          </a:p>
          <a:p>
            <a:r>
              <a:rPr lang="en-US" sz="2400" dirty="0" smtClean="0"/>
              <a:t>     1 </a:t>
            </a:r>
            <a:r>
              <a:rPr lang="en-US" sz="2400" dirty="0" smtClean="0"/>
              <a:t>÷ 3 = 0.3 mm</a:t>
            </a:r>
            <a:endParaRPr lang="en-US" sz="2400" dirty="0" smtClean="0"/>
          </a:p>
          <a:p>
            <a:pPr lvl="1"/>
            <a:r>
              <a:rPr lang="en-US" sz="2400" dirty="0" smtClean="0"/>
              <a:t>  </a:t>
            </a:r>
            <a:endParaRPr lang="en-US" sz="2400" dirty="0"/>
          </a:p>
        </p:txBody>
      </p:sp>
      <p:pic>
        <p:nvPicPr>
          <p:cNvPr id="3" name="Picture 2" descr="plant-cell-pattern-green-cells-under-microscope-seamless-4996776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211" y="1205009"/>
            <a:ext cx="1792350" cy="1784039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5916191" y="1206346"/>
            <a:ext cx="1792350" cy="1801271"/>
            <a:chOff x="6559278" y="2419895"/>
            <a:chExt cx="1792350" cy="1801271"/>
          </a:xfrm>
        </p:grpSpPr>
        <p:sp>
          <p:nvSpPr>
            <p:cNvPr id="4" name="Rectangle 3"/>
            <p:cNvSpPr/>
            <p:nvPr/>
          </p:nvSpPr>
          <p:spPr>
            <a:xfrm>
              <a:off x="6559278" y="2423261"/>
              <a:ext cx="1792350" cy="178403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6559278" y="2767763"/>
              <a:ext cx="1792350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6559278" y="3135832"/>
              <a:ext cx="1792350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6559278" y="3491919"/>
              <a:ext cx="1792350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6559278" y="3848007"/>
              <a:ext cx="1792350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6900679" y="2423261"/>
              <a:ext cx="0" cy="1784039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256739" y="2419895"/>
              <a:ext cx="0" cy="1784039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7612799" y="2428511"/>
              <a:ext cx="0" cy="1784039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7968859" y="2437127"/>
              <a:ext cx="0" cy="1784039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Straight Arrow Connector 16"/>
          <p:cNvCxnSpPr/>
          <p:nvPr/>
        </p:nvCxnSpPr>
        <p:spPr>
          <a:xfrm>
            <a:off x="7833046" y="1205009"/>
            <a:ext cx="0" cy="349205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833045" y="1238811"/>
            <a:ext cx="8386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0.2 </a:t>
            </a:r>
            <a:r>
              <a:rPr lang="en-US" sz="1400" dirty="0" err="1" smtClean="0"/>
              <a:t>μm</a:t>
            </a:r>
            <a:endParaRPr lang="en-US" sz="1400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134" y="3754191"/>
            <a:ext cx="1525811" cy="143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519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388762" y="1012461"/>
            <a:ext cx="8489374" cy="1359908"/>
          </a:xfrm>
          <a:prstGeom prst="rect">
            <a:avLst/>
          </a:prstGeom>
          <a:solidFill>
            <a:srgbClr val="CCFFCC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7" name="Title 1"/>
          <p:cNvSpPr>
            <a:spLocks noGrp="1"/>
          </p:cNvSpPr>
          <p:nvPr>
            <p:ph type="ctrTitle"/>
          </p:nvPr>
        </p:nvSpPr>
        <p:spPr>
          <a:xfrm>
            <a:off x="685800" y="49206"/>
            <a:ext cx="8326120" cy="896725"/>
          </a:xfrm>
        </p:spPr>
        <p:txBody>
          <a:bodyPr/>
          <a:lstStyle/>
          <a:p>
            <a:pPr marL="457200" indent="-457200" fontAlgn="auto"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000000"/>
                </a:solidFill>
                <a:latin typeface="Comic Sans MS"/>
                <a:cs typeface="Comic Sans MS"/>
              </a:rPr>
              <a:t>Question 4.</a:t>
            </a:r>
            <a:endParaRPr lang="en-US" sz="24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6134" y="1036995"/>
            <a:ext cx="85257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Question: if a cell appear to be 10mm in length when looking through a microscope which magnifies by X300, </a:t>
            </a:r>
          </a:p>
          <a:p>
            <a:r>
              <a:rPr lang="en-US" sz="2400" dirty="0" smtClean="0"/>
              <a:t>what is its actual size in </a:t>
            </a:r>
            <a:r>
              <a:rPr lang="en-US" sz="2400" dirty="0" err="1" smtClean="0"/>
              <a:t>μm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 </a:t>
            </a:r>
            <a:endParaRPr lang="en-US" sz="2400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765" y="3073855"/>
            <a:ext cx="1712062" cy="179805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980532" y="3685727"/>
            <a:ext cx="5897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First, breakdown the problem in 2 steps.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17387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388762" y="1012461"/>
            <a:ext cx="8489374" cy="1359908"/>
          </a:xfrm>
          <a:prstGeom prst="rect">
            <a:avLst/>
          </a:prstGeom>
          <a:solidFill>
            <a:srgbClr val="CCFFCC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7" name="Title 1"/>
          <p:cNvSpPr>
            <a:spLocks noGrp="1"/>
          </p:cNvSpPr>
          <p:nvPr>
            <p:ph type="ctrTitle"/>
          </p:nvPr>
        </p:nvSpPr>
        <p:spPr>
          <a:xfrm>
            <a:off x="685800" y="49206"/>
            <a:ext cx="8326120" cy="896725"/>
          </a:xfrm>
        </p:spPr>
        <p:txBody>
          <a:bodyPr/>
          <a:lstStyle/>
          <a:p>
            <a:pPr marL="457200" indent="-457200" fontAlgn="auto"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000000"/>
                </a:solidFill>
                <a:latin typeface="Comic Sans MS"/>
                <a:cs typeface="Comic Sans MS"/>
              </a:rPr>
              <a:t>Question 4.</a:t>
            </a:r>
            <a:endParaRPr lang="en-US" sz="24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6134" y="1036995"/>
            <a:ext cx="85257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Question: if a cell appear to be 10mm in length when looking through a microscope which magnifies by X300, </a:t>
            </a:r>
          </a:p>
          <a:p>
            <a:r>
              <a:rPr lang="en-US" sz="2400" dirty="0" smtClean="0"/>
              <a:t>what is its actual size in </a:t>
            </a:r>
            <a:r>
              <a:rPr lang="en-US" sz="2400" dirty="0" err="1" smtClean="0"/>
              <a:t>μm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 </a:t>
            </a:r>
            <a:endParaRPr lang="en-US" sz="24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2884689" y="2952632"/>
            <a:ext cx="58976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 smtClean="0"/>
              <a:t>Finding how much smaller is the actual size of the cell? </a:t>
            </a:r>
          </a:p>
          <a:p>
            <a:pPr lvl="1"/>
            <a:r>
              <a:rPr lang="en-US" sz="2400" dirty="0" smtClean="0"/>
              <a:t>10 </a:t>
            </a:r>
            <a:r>
              <a:rPr lang="en-US" sz="2400" dirty="0" smtClean="0"/>
              <a:t>÷ 300 = 0.3 </a:t>
            </a:r>
            <a:r>
              <a:rPr lang="en-US" sz="2400" dirty="0" smtClean="0"/>
              <a:t>m</a:t>
            </a:r>
            <a:r>
              <a:rPr lang="en-US" sz="2400" dirty="0" smtClean="0"/>
              <a:t>m</a:t>
            </a:r>
            <a:endParaRPr lang="en-US" sz="2400" dirty="0"/>
          </a:p>
          <a:p>
            <a:pPr marL="342900" indent="-342900">
              <a:buFontTx/>
              <a:buChar char="-"/>
            </a:pPr>
            <a:endParaRPr lang="en-US" sz="2400" dirty="0" smtClean="0"/>
          </a:p>
          <a:p>
            <a:pPr marL="342900" indent="-342900">
              <a:buFontTx/>
              <a:buChar char="-"/>
            </a:pPr>
            <a:r>
              <a:rPr lang="en-US" sz="2400" dirty="0" smtClean="0"/>
              <a:t>Converting the answer to </a:t>
            </a:r>
            <a:r>
              <a:rPr lang="en-US" sz="2400" dirty="0" err="1" smtClean="0"/>
              <a:t>μ</a:t>
            </a:r>
            <a:r>
              <a:rPr lang="en-US" sz="2400" dirty="0" err="1" smtClean="0"/>
              <a:t>m</a:t>
            </a:r>
            <a:r>
              <a:rPr lang="en-US" sz="2400" dirty="0" smtClean="0"/>
              <a:t>:</a:t>
            </a:r>
          </a:p>
          <a:p>
            <a:r>
              <a:rPr lang="en-US" sz="2400" dirty="0" smtClean="0"/>
              <a:t>      0.3 X 1000 = 300 </a:t>
            </a:r>
            <a:r>
              <a:rPr lang="en-US" sz="2400" dirty="0" err="1" smtClean="0"/>
              <a:t>μm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134" y="3414297"/>
            <a:ext cx="1885975" cy="1779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597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itle 1"/>
          <p:cNvSpPr>
            <a:spLocks noGrp="1"/>
          </p:cNvSpPr>
          <p:nvPr>
            <p:ph type="ctrTitle"/>
          </p:nvPr>
        </p:nvSpPr>
        <p:spPr>
          <a:xfrm>
            <a:off x="534919" y="288128"/>
            <a:ext cx="8329323" cy="1470025"/>
          </a:xfrm>
        </p:spPr>
        <p:txBody>
          <a:bodyPr/>
          <a:lstStyle/>
          <a:p>
            <a:r>
              <a:rPr lang="en-US" dirty="0" smtClean="0">
                <a:latin typeface="Comic Sans MS" charset="0"/>
                <a:cs typeface="Comic Sans MS" charset="0"/>
              </a:rPr>
              <a:t>Typical questions will ask you </a:t>
            </a:r>
            <a:r>
              <a:rPr lang="en-US" u="sng" dirty="0" smtClean="0">
                <a:latin typeface="Comic Sans MS" charset="0"/>
                <a:cs typeface="Comic Sans MS" charset="0"/>
              </a:rPr>
              <a:t>any </a:t>
            </a:r>
            <a:r>
              <a:rPr lang="en-US" dirty="0" smtClean="0">
                <a:latin typeface="Comic Sans MS" charset="0"/>
                <a:cs typeface="Comic Sans MS" charset="0"/>
              </a:rPr>
              <a:t>OR </a:t>
            </a:r>
            <a:r>
              <a:rPr lang="en-US" u="sng" dirty="0" smtClean="0">
                <a:latin typeface="Comic Sans MS" charset="0"/>
                <a:cs typeface="Comic Sans MS" charset="0"/>
              </a:rPr>
              <a:t>any combination of</a:t>
            </a:r>
            <a:r>
              <a:rPr lang="en-US" dirty="0" smtClean="0">
                <a:latin typeface="Comic Sans MS" charset="0"/>
                <a:cs typeface="Comic Sans MS" charset="0"/>
              </a:rPr>
              <a:t>:</a:t>
            </a:r>
            <a:endParaRPr lang="en-US" dirty="0">
              <a:latin typeface="Comic Sans MS" charset="0"/>
              <a:cs typeface="Comic Sans MS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6905" y="2104828"/>
            <a:ext cx="8178442" cy="4346061"/>
          </a:xfrm>
        </p:spPr>
        <p:txBody>
          <a:bodyPr rtlCol="0">
            <a:normAutofit fontScale="77500" lnSpcReduction="20000"/>
          </a:bodyPr>
          <a:lstStyle/>
          <a:p>
            <a:pPr marL="457200" indent="-457200" algn="l" fontAlgn="auto">
              <a:spcAft>
                <a:spcPts val="0"/>
              </a:spcAft>
              <a:buFontTx/>
              <a:buChar char="-"/>
              <a:defRPr/>
            </a:pPr>
            <a:r>
              <a:rPr lang="en-US" dirty="0" smtClean="0">
                <a:solidFill>
                  <a:srgbClr val="000000"/>
                </a:solidFill>
                <a:latin typeface="Comic Sans MS"/>
                <a:ea typeface="+mn-ea"/>
                <a:cs typeface="Comic Sans MS"/>
              </a:rPr>
              <a:t>Finding the real size of the cell by using the real size of the field of view.</a:t>
            </a:r>
          </a:p>
          <a:p>
            <a:pPr marL="457200" indent="-457200" algn="l" fontAlgn="auto">
              <a:spcAft>
                <a:spcPts val="0"/>
              </a:spcAft>
              <a:buFontTx/>
              <a:buChar char="-"/>
              <a:defRPr/>
            </a:pPr>
            <a:r>
              <a:rPr lang="en-US" dirty="0" smtClean="0">
                <a:solidFill>
                  <a:srgbClr val="000000"/>
                </a:solidFill>
                <a:latin typeface="Comic Sans MS"/>
                <a:ea typeface="+mn-ea"/>
                <a:cs typeface="Comic Sans MS"/>
              </a:rPr>
              <a:t>Calculating the total magnification from knowing the magnification of the individual lenses.</a:t>
            </a:r>
          </a:p>
          <a:p>
            <a:pPr marL="457200" indent="-457200" algn="l" fontAlgn="auto">
              <a:spcAft>
                <a:spcPts val="0"/>
              </a:spcAft>
              <a:buFontTx/>
              <a:buChar char="-"/>
              <a:defRPr/>
            </a:pPr>
            <a:r>
              <a:rPr lang="en-US" dirty="0" smtClean="0">
                <a:solidFill>
                  <a:srgbClr val="000000"/>
                </a:solidFill>
                <a:latin typeface="Comic Sans MS"/>
                <a:ea typeface="+mn-ea"/>
                <a:cs typeface="Comic Sans MS"/>
              </a:rPr>
              <a:t>Calculating the total magnification by knowing the real size and the apparent size of the sample.</a:t>
            </a:r>
          </a:p>
          <a:p>
            <a:pPr marL="457200" indent="-457200" algn="l" fontAlgn="auto">
              <a:spcAft>
                <a:spcPts val="0"/>
              </a:spcAft>
              <a:buFontTx/>
              <a:buChar char="-"/>
              <a:defRPr/>
            </a:pPr>
            <a:r>
              <a:rPr lang="en-US" dirty="0" smtClean="0">
                <a:solidFill>
                  <a:srgbClr val="000000"/>
                </a:solidFill>
                <a:latin typeface="Comic Sans MS"/>
                <a:ea typeface="+mn-ea"/>
                <a:cs typeface="Comic Sans MS"/>
              </a:rPr>
              <a:t>Converting millimeters to micrometers and vice-versa.</a:t>
            </a:r>
          </a:p>
          <a:p>
            <a:pPr marL="457200" indent="-457200" algn="l" fontAlgn="auto">
              <a:spcAft>
                <a:spcPts val="0"/>
              </a:spcAft>
              <a:buFontTx/>
              <a:buChar char="-"/>
              <a:defRPr/>
            </a:pPr>
            <a:endParaRPr lang="en-US" dirty="0" smtClean="0">
              <a:solidFill>
                <a:srgbClr val="000000"/>
              </a:solidFill>
              <a:latin typeface="Comic Sans MS"/>
              <a:ea typeface="+mn-ea"/>
              <a:cs typeface="Comic Sans MS"/>
            </a:endParaRPr>
          </a:p>
          <a:p>
            <a:pPr algn="l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000000"/>
                </a:solidFill>
                <a:latin typeface="Comic Sans MS"/>
                <a:ea typeface="+mn-ea"/>
                <a:cs typeface="Comic Sans MS"/>
              </a:rPr>
              <a:t>Lets practice those individually</a:t>
            </a:r>
            <a:r>
              <a:rPr lang="is-IS" dirty="0" smtClean="0">
                <a:solidFill>
                  <a:srgbClr val="000000"/>
                </a:solidFill>
                <a:latin typeface="Comic Sans MS"/>
                <a:ea typeface="+mn-ea"/>
                <a:cs typeface="Comic Sans MS"/>
              </a:rPr>
              <a:t>…...</a:t>
            </a:r>
            <a:endParaRPr lang="en-US" dirty="0" smtClean="0">
              <a:solidFill>
                <a:srgbClr val="000000"/>
              </a:solidFill>
              <a:latin typeface="Comic Sans MS"/>
              <a:ea typeface="+mn-ea"/>
              <a:cs typeface="Comic Sans MS"/>
            </a:endParaRPr>
          </a:p>
          <a:p>
            <a:pPr marL="457200" indent="-457200" algn="l" fontAlgn="auto">
              <a:spcAft>
                <a:spcPts val="0"/>
              </a:spcAft>
              <a:buFontTx/>
              <a:buChar char="-"/>
              <a:defRPr/>
            </a:pPr>
            <a:endParaRPr lang="en-US" dirty="0" smtClean="0">
              <a:solidFill>
                <a:srgbClr val="000000"/>
              </a:solidFill>
              <a:latin typeface="Comic Sans MS"/>
              <a:ea typeface="+mn-ea"/>
              <a:cs typeface="Comic Sans M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94821" y="0"/>
            <a:ext cx="8397253" cy="3071768"/>
          </a:xfrm>
          <a:prstGeom prst="rect">
            <a:avLst/>
          </a:prstGeom>
          <a:solidFill>
            <a:srgbClr val="CCFFCC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544630" y="1141687"/>
            <a:ext cx="239433" cy="12492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763243" y="1079223"/>
            <a:ext cx="239433" cy="12492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784063" y="1172920"/>
            <a:ext cx="239433" cy="12492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005582" y="1110456"/>
            <a:ext cx="239433" cy="12492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206280" y="1141687"/>
            <a:ext cx="239433" cy="12492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445713" y="1100047"/>
            <a:ext cx="239433" cy="12492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685146" y="1127519"/>
            <a:ext cx="239433" cy="12492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245015" y="1279919"/>
            <a:ext cx="239433" cy="12492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435303" y="1192876"/>
            <a:ext cx="239433" cy="12492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529622" y="548278"/>
            <a:ext cx="1415777" cy="1342973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3544630" y="2057821"/>
            <a:ext cx="1379949" cy="1041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4125298" y="1355526"/>
            <a:ext cx="239433" cy="12492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157981" y="1480454"/>
            <a:ext cx="239433" cy="12492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078610" y="1605382"/>
            <a:ext cx="239433" cy="12492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179963" y="1735682"/>
            <a:ext cx="239433" cy="12492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212646" y="1034414"/>
            <a:ext cx="239433" cy="12492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125613" y="909327"/>
            <a:ext cx="239433" cy="12492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234471" y="784830"/>
            <a:ext cx="239433" cy="12492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086563" y="670313"/>
            <a:ext cx="239433" cy="12492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161599" y="549998"/>
            <a:ext cx="239433" cy="12492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564828" y="2333104"/>
            <a:ext cx="1506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(Field of view)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920794" y="2057821"/>
            <a:ext cx="67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2mm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11011" y="0"/>
            <a:ext cx="85257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Question: What is the length of one individual cell?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842" y="4576632"/>
            <a:ext cx="1712062" cy="1798056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758824" y="5333219"/>
            <a:ext cx="58976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Try it for yourself and find if your answer is correct next slide!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nip Diagonal Corner Rectangle 38"/>
          <p:cNvSpPr/>
          <p:nvPr/>
        </p:nvSpPr>
        <p:spPr>
          <a:xfrm>
            <a:off x="115176" y="6019571"/>
            <a:ext cx="8992135" cy="822232"/>
          </a:xfrm>
          <a:prstGeom prst="snip2Diag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388762" y="99464"/>
            <a:ext cx="8397253" cy="3071768"/>
          </a:xfrm>
          <a:prstGeom prst="rect">
            <a:avLst/>
          </a:prstGeom>
          <a:solidFill>
            <a:srgbClr val="CCFFCC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838571" y="1241151"/>
            <a:ext cx="239433" cy="12492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057184" y="1178687"/>
            <a:ext cx="239433" cy="12492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078004" y="1272384"/>
            <a:ext cx="239433" cy="12492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299523" y="1209920"/>
            <a:ext cx="239433" cy="12492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500221" y="1241151"/>
            <a:ext cx="239433" cy="12492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739654" y="1199511"/>
            <a:ext cx="239433" cy="12492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979087" y="1226983"/>
            <a:ext cx="239433" cy="12492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538956" y="1379383"/>
            <a:ext cx="239433" cy="12492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729244" y="1292340"/>
            <a:ext cx="239433" cy="12492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823563" y="647742"/>
            <a:ext cx="1415777" cy="1342973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3838571" y="2092495"/>
            <a:ext cx="1379949" cy="1041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4419239" y="1454990"/>
            <a:ext cx="239433" cy="12492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451922" y="1579918"/>
            <a:ext cx="239433" cy="12492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372551" y="1704846"/>
            <a:ext cx="239433" cy="12492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473904" y="1835146"/>
            <a:ext cx="239433" cy="12492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506587" y="1133878"/>
            <a:ext cx="239433" cy="12492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419554" y="1008791"/>
            <a:ext cx="239433" cy="12492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528412" y="884294"/>
            <a:ext cx="239433" cy="12492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380504" y="769777"/>
            <a:ext cx="239433" cy="12492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455540" y="649462"/>
            <a:ext cx="239433" cy="12492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858769" y="2367778"/>
            <a:ext cx="1506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(Field of view)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214735" y="2092495"/>
            <a:ext cx="67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2mm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04952" y="99464"/>
            <a:ext cx="85257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Question: What is the length of one individual cell?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2560596" y="3265999"/>
            <a:ext cx="58976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This cell has a length </a:t>
            </a:r>
            <a:r>
              <a:rPr lang="en-US" sz="2400" b="1" dirty="0" smtClean="0"/>
              <a:t>and</a:t>
            </a:r>
            <a:r>
              <a:rPr lang="en-US" sz="2400" dirty="0" smtClean="0"/>
              <a:t> a width</a:t>
            </a:r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You can count how many length of cells fit in the field of view: 6</a:t>
            </a:r>
          </a:p>
          <a:p>
            <a:r>
              <a:rPr lang="en-US" sz="2400" dirty="0" smtClean="0"/>
              <a:t>6 cells’ length fill up 2mm, so 1 cell length is: 2÷6= 0.3 mm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76" y="3727664"/>
            <a:ext cx="1822849" cy="1720265"/>
          </a:xfrm>
          <a:prstGeom prst="rect">
            <a:avLst/>
          </a:prstGeom>
        </p:spPr>
      </p:pic>
      <p:sp>
        <p:nvSpPr>
          <p:cNvPr id="30" name="Oval 29"/>
          <p:cNvSpPr/>
          <p:nvPr/>
        </p:nvSpPr>
        <p:spPr>
          <a:xfrm>
            <a:off x="6957663" y="3417997"/>
            <a:ext cx="1060469" cy="30966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6957663" y="3863600"/>
            <a:ext cx="1060469" cy="1041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7121675" y="3824510"/>
            <a:ext cx="825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Length</a:t>
            </a:r>
            <a:endParaRPr lang="en-US" dirty="0"/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8260719" y="3417998"/>
            <a:ext cx="0" cy="30966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8344437" y="3384210"/>
            <a:ext cx="762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Width</a:t>
            </a:r>
            <a:endParaRPr lang="en-US" dirty="0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763" y="6072722"/>
            <a:ext cx="686812" cy="694572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1270630" y="6109647"/>
            <a:ext cx="77891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Did you get 0.18 mm? Be careful, you have not read the question properly or you</a:t>
            </a:r>
          </a:p>
          <a:p>
            <a:r>
              <a:rPr lang="en-US" dirty="0"/>
              <a:t>n</a:t>
            </a:r>
            <a:r>
              <a:rPr lang="en-US" dirty="0" smtClean="0"/>
              <a:t>eed to make sure you know the difference between length and width!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067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489" y="327700"/>
            <a:ext cx="2959100" cy="3390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96589" y="327700"/>
            <a:ext cx="5947411" cy="6740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When you are not sure about setting up a calculation, you can always try to replace the numbers by simpler ones to handle:</a:t>
            </a:r>
          </a:p>
          <a:p>
            <a:endParaRPr lang="en-US" sz="2400" dirty="0"/>
          </a:p>
          <a:p>
            <a:r>
              <a:rPr lang="en-US" sz="2400" dirty="0" smtClean="0"/>
              <a:t>For examples, if you were not sure whether you had to divide or time 2 by 6, imagine a similar question with simpler numbers to handle: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Now</a:t>
            </a:r>
            <a:r>
              <a:rPr lang="is-IS" sz="2400" dirty="0" smtClean="0"/>
              <a:t>…...</a:t>
            </a:r>
            <a:r>
              <a:rPr lang="en-US" sz="2400" dirty="0" smtClean="0"/>
              <a:t> it is quite obvious that you have to divide 4 by 2  to obtain 2mm as the length of the cell!</a:t>
            </a:r>
          </a:p>
          <a:p>
            <a:endParaRPr lang="en-US" sz="2400" dirty="0" smtClean="0"/>
          </a:p>
        </p:txBody>
      </p:sp>
      <p:sp>
        <p:nvSpPr>
          <p:cNvPr id="7" name="Oval 6"/>
          <p:cNvSpPr/>
          <p:nvPr/>
        </p:nvSpPr>
        <p:spPr>
          <a:xfrm>
            <a:off x="4930773" y="3665942"/>
            <a:ext cx="754903" cy="24736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915766" y="3072533"/>
            <a:ext cx="1415777" cy="1342973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4930774" y="4582076"/>
            <a:ext cx="1379949" cy="1041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950972" y="4857359"/>
            <a:ext cx="1506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(Field of view)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306938" y="4582076"/>
            <a:ext cx="722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  <a:r>
              <a:rPr lang="en-US" dirty="0" smtClean="0"/>
              <a:t> mm</a:t>
            </a:r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5685677" y="3665942"/>
            <a:ext cx="645866" cy="24736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901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388762" y="1180914"/>
            <a:ext cx="8397253" cy="3071768"/>
          </a:xfrm>
          <a:prstGeom prst="rect">
            <a:avLst/>
          </a:prstGeom>
          <a:solidFill>
            <a:srgbClr val="CCFFCC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7" name="Title 1"/>
          <p:cNvSpPr>
            <a:spLocks noGrp="1"/>
          </p:cNvSpPr>
          <p:nvPr>
            <p:ph type="ctrTitle"/>
          </p:nvPr>
        </p:nvSpPr>
        <p:spPr>
          <a:xfrm>
            <a:off x="685800" y="49206"/>
            <a:ext cx="7772400" cy="935599"/>
          </a:xfrm>
        </p:spPr>
        <p:txBody>
          <a:bodyPr/>
          <a:lstStyle/>
          <a:p>
            <a:pPr marL="457200" indent="-457200" fontAlgn="auto">
              <a:spcAft>
                <a:spcPts val="0"/>
              </a:spcAft>
              <a:defRPr/>
            </a:pPr>
            <a:r>
              <a:rPr lang="en-US" sz="2400" dirty="0">
                <a:solidFill>
                  <a:srgbClr val="000000"/>
                </a:solidFill>
                <a:latin typeface="Comic Sans MS"/>
                <a:cs typeface="Comic Sans MS"/>
              </a:rPr>
              <a:t>Calculating the total magnification from knowing the magnification of the individual lenses.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4952" y="1180914"/>
            <a:ext cx="85257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Question: What is the total magnification of that microscope?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842" y="4576632"/>
            <a:ext cx="1712062" cy="1798056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758824" y="5333219"/>
            <a:ext cx="58976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Try it for yourself and find if your answer is correct next slide!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886" y="1930736"/>
            <a:ext cx="1239622" cy="2148033"/>
          </a:xfrm>
          <a:prstGeom prst="rect">
            <a:avLst/>
          </a:prstGeom>
        </p:spPr>
      </p:pic>
      <p:cxnSp>
        <p:nvCxnSpPr>
          <p:cNvPr id="30" name="Straight Arrow Connector 29"/>
          <p:cNvCxnSpPr/>
          <p:nvPr/>
        </p:nvCxnSpPr>
        <p:spPr>
          <a:xfrm flipH="1">
            <a:off x="2643591" y="1995526"/>
            <a:ext cx="65951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2643591" y="3106815"/>
            <a:ext cx="65951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416615" y="1727811"/>
            <a:ext cx="5897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Eye piece lens: X10</a:t>
            </a:r>
            <a:endParaRPr lang="en-US" sz="2400" dirty="0"/>
          </a:p>
        </p:txBody>
      </p:sp>
      <p:sp>
        <p:nvSpPr>
          <p:cNvPr id="34" name="TextBox 33"/>
          <p:cNvSpPr txBox="1"/>
          <p:nvPr/>
        </p:nvSpPr>
        <p:spPr>
          <a:xfrm>
            <a:off x="3416615" y="2863681"/>
            <a:ext cx="5897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Objective lens: X20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02661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388762" y="1180914"/>
            <a:ext cx="8397253" cy="3071768"/>
          </a:xfrm>
          <a:prstGeom prst="rect">
            <a:avLst/>
          </a:prstGeom>
          <a:solidFill>
            <a:srgbClr val="CCFFCC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7" name="Title 1"/>
          <p:cNvSpPr>
            <a:spLocks noGrp="1"/>
          </p:cNvSpPr>
          <p:nvPr>
            <p:ph type="ctrTitle"/>
          </p:nvPr>
        </p:nvSpPr>
        <p:spPr>
          <a:xfrm>
            <a:off x="685800" y="49206"/>
            <a:ext cx="7772400" cy="935599"/>
          </a:xfrm>
        </p:spPr>
        <p:txBody>
          <a:bodyPr/>
          <a:lstStyle/>
          <a:p>
            <a:pPr marL="457200" indent="-457200" fontAlgn="auto">
              <a:spcAft>
                <a:spcPts val="0"/>
              </a:spcAft>
              <a:defRPr/>
            </a:pPr>
            <a:r>
              <a:rPr lang="en-US" sz="2400" dirty="0">
                <a:solidFill>
                  <a:srgbClr val="000000"/>
                </a:solidFill>
                <a:latin typeface="Comic Sans MS"/>
                <a:cs typeface="Comic Sans MS"/>
              </a:rPr>
              <a:t>Calculating the total magnification from knowing the magnification of the individual lenses.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4952" y="1180914"/>
            <a:ext cx="85257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Question: What is the total magnification of that microscope?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2758824" y="4587796"/>
            <a:ext cx="589760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10X20= 200</a:t>
            </a:r>
          </a:p>
          <a:p>
            <a:r>
              <a:rPr lang="en-US" sz="2400" dirty="0" smtClean="0"/>
              <a:t>The total magnification is X200</a:t>
            </a:r>
          </a:p>
          <a:p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886" y="1930736"/>
            <a:ext cx="1239622" cy="2148033"/>
          </a:xfrm>
          <a:prstGeom prst="rect">
            <a:avLst/>
          </a:prstGeom>
        </p:spPr>
      </p:pic>
      <p:cxnSp>
        <p:nvCxnSpPr>
          <p:cNvPr id="30" name="Straight Arrow Connector 29"/>
          <p:cNvCxnSpPr/>
          <p:nvPr/>
        </p:nvCxnSpPr>
        <p:spPr>
          <a:xfrm flipH="1">
            <a:off x="2643591" y="1995526"/>
            <a:ext cx="65951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2643591" y="3106815"/>
            <a:ext cx="65951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416615" y="1727811"/>
            <a:ext cx="5897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Eye piece lens: X10</a:t>
            </a:r>
            <a:endParaRPr lang="en-US" sz="2400" dirty="0"/>
          </a:p>
        </p:txBody>
      </p:sp>
      <p:sp>
        <p:nvSpPr>
          <p:cNvPr id="34" name="TextBox 33"/>
          <p:cNvSpPr txBox="1"/>
          <p:nvPr/>
        </p:nvSpPr>
        <p:spPr>
          <a:xfrm>
            <a:off x="3416615" y="2863681"/>
            <a:ext cx="5897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Objective lens: X20</a:t>
            </a:r>
            <a:endParaRPr lang="en-US" sz="2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4252682"/>
            <a:ext cx="1525811" cy="1439943"/>
          </a:xfrm>
          <a:prstGeom prst="rect">
            <a:avLst/>
          </a:prstGeom>
        </p:spPr>
      </p:pic>
      <p:sp>
        <p:nvSpPr>
          <p:cNvPr id="13" name="Snip Diagonal Corner Rectangle 12"/>
          <p:cNvSpPr/>
          <p:nvPr/>
        </p:nvSpPr>
        <p:spPr>
          <a:xfrm>
            <a:off x="115176" y="6019571"/>
            <a:ext cx="8992135" cy="822232"/>
          </a:xfrm>
          <a:prstGeom prst="snip2Diag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763" y="6072722"/>
            <a:ext cx="686812" cy="69457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270630" y="6109647"/>
            <a:ext cx="72734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Did you get X30? Be careful, you have added the magnifications rather than </a:t>
            </a:r>
          </a:p>
          <a:p>
            <a:r>
              <a:rPr lang="en-US" dirty="0" smtClean="0"/>
              <a:t>timing them!!!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855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388762" y="1012460"/>
            <a:ext cx="8397253" cy="1324340"/>
          </a:xfrm>
          <a:prstGeom prst="rect">
            <a:avLst/>
          </a:prstGeom>
          <a:solidFill>
            <a:srgbClr val="CCFFCC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7" name="Title 1"/>
          <p:cNvSpPr>
            <a:spLocks noGrp="1"/>
          </p:cNvSpPr>
          <p:nvPr>
            <p:ph type="ctrTitle"/>
          </p:nvPr>
        </p:nvSpPr>
        <p:spPr>
          <a:xfrm>
            <a:off x="685800" y="49206"/>
            <a:ext cx="7772400" cy="896725"/>
          </a:xfrm>
        </p:spPr>
        <p:txBody>
          <a:bodyPr/>
          <a:lstStyle/>
          <a:p>
            <a:pPr marL="457200" indent="-457200" fontAlgn="auto">
              <a:spcAft>
                <a:spcPts val="0"/>
              </a:spcAft>
              <a:defRPr/>
            </a:pPr>
            <a:r>
              <a:rPr lang="en-US" sz="2400" dirty="0">
                <a:solidFill>
                  <a:srgbClr val="000000"/>
                </a:solidFill>
                <a:latin typeface="Comic Sans MS"/>
                <a:cs typeface="Comic Sans MS"/>
              </a:rPr>
              <a:t>Calculating the total magnification by knowing the real size and the apparent size of the sample.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88762" y="1012460"/>
            <a:ext cx="85257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Question: A yeast cell which real size is 1.25 mm appears to be </a:t>
            </a:r>
          </a:p>
          <a:p>
            <a:r>
              <a:rPr lang="en-US" sz="2400" dirty="0" smtClean="0"/>
              <a:t>40 mm in length when looking through a microscope. </a:t>
            </a:r>
          </a:p>
          <a:p>
            <a:r>
              <a:rPr lang="en-US" sz="2400" dirty="0" smtClean="0"/>
              <a:t>What is the total magnification of the microscope?</a:t>
            </a:r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842" y="2820594"/>
            <a:ext cx="1712062" cy="1798056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758824" y="3577181"/>
            <a:ext cx="58976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Try it for yourself and find if your answer is correct next slide!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45305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1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Presentation10.pot</Template>
  <TotalTime>2269</TotalTime>
  <Words>1702</Words>
  <Application>Microsoft Macintosh PowerPoint</Application>
  <PresentationFormat>On-screen Show (4:3)</PresentationFormat>
  <Paragraphs>204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Presentation10</vt:lpstr>
      <vt:lpstr>CB1-Practice of microscope questions</vt:lpstr>
      <vt:lpstr>Problem solving about the microscope</vt:lpstr>
      <vt:lpstr>Typical questions will ask you any OR any combination of:</vt:lpstr>
      <vt:lpstr>PowerPoint Presentation</vt:lpstr>
      <vt:lpstr>PowerPoint Presentation</vt:lpstr>
      <vt:lpstr>PowerPoint Presentation</vt:lpstr>
      <vt:lpstr>Calculating the total magnification from knowing the magnification of the individual lenses.</vt:lpstr>
      <vt:lpstr>Calculating the total magnification from knowing the magnification of the individual lenses.</vt:lpstr>
      <vt:lpstr>Calculating the total magnification by knowing the real size and the apparent size of the sample.</vt:lpstr>
      <vt:lpstr>Calculating the total magnification by knowing the real size and the apparent size of the sample.</vt:lpstr>
      <vt:lpstr>Calculating the total magnification by knowing the real size and the apparent size of the sample.</vt:lpstr>
      <vt:lpstr>Converting millimeters to micrometers.</vt:lpstr>
      <vt:lpstr>Converting millimeters to micrometers and vice-versa.</vt:lpstr>
      <vt:lpstr>Converting millimeters to micrometers and vice-versa.</vt:lpstr>
      <vt:lpstr>Converting millimeters to micrometers and vice-versa.</vt:lpstr>
      <vt:lpstr>PowerPoint Presentation</vt:lpstr>
      <vt:lpstr>Question 1.</vt:lpstr>
      <vt:lpstr>Question 1.</vt:lpstr>
      <vt:lpstr>Question 1.</vt:lpstr>
      <vt:lpstr>Question 2.</vt:lpstr>
      <vt:lpstr>Question 2.</vt:lpstr>
      <vt:lpstr>Question 2.</vt:lpstr>
      <vt:lpstr>Question 2.</vt:lpstr>
      <vt:lpstr>Question 3.</vt:lpstr>
      <vt:lpstr>Question 3.</vt:lpstr>
      <vt:lpstr>Question 4.</vt:lpstr>
      <vt:lpstr>Question 4.</vt:lpstr>
    </vt:vector>
  </TitlesOfParts>
  <Company>Xilinx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Rhodes</dc:creator>
  <cp:lastModifiedBy>Martin Rhodes</cp:lastModifiedBy>
  <cp:revision>144</cp:revision>
  <dcterms:created xsi:type="dcterms:W3CDTF">2012-01-18T15:55:00Z</dcterms:created>
  <dcterms:modified xsi:type="dcterms:W3CDTF">2017-08-20T20:14:53Z</dcterms:modified>
</cp:coreProperties>
</file>