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74" r:id="rId2"/>
    <p:sldId id="275" r:id="rId3"/>
    <p:sldId id="276" r:id="rId4"/>
    <p:sldId id="277" r:id="rId5"/>
    <p:sldId id="256" r:id="rId6"/>
    <p:sldId id="257" r:id="rId7"/>
    <p:sldId id="258" r:id="rId8"/>
    <p:sldId id="260" r:id="rId9"/>
    <p:sldId id="259" r:id="rId10"/>
    <p:sldId id="261" r:id="rId11"/>
    <p:sldId id="278" r:id="rId12"/>
    <p:sldId id="279" r:id="rId13"/>
    <p:sldId id="298" r:id="rId14"/>
    <p:sldId id="300" r:id="rId15"/>
    <p:sldId id="280" r:id="rId16"/>
    <p:sldId id="297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62" r:id="rId34"/>
    <p:sldId id="264" r:id="rId35"/>
    <p:sldId id="263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87" d="100"/>
          <a:sy n="187" d="100"/>
        </p:scale>
        <p:origin x="-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2ABAA-7230-CE41-BE62-BD4E0AA1FB0D}" type="datetimeFigureOut">
              <a:rPr lang="en-US" smtClean="0"/>
              <a:t>15/08/18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3DDF-B957-E14B-9523-16F7E8AE0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A6902-BA65-4B6E-A4B5-AD62F82E32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20C7-EA60-9F40-A114-C9C23E1BD991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2F16-E46F-414D-ACD1-C887D2317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6DEA-1354-534A-8622-4BE359BA63F1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E66D-4E79-BE49-92B9-5C35FCBD5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B980-320D-C146-806D-D8FE03A20FA1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ED6E-2446-334C-B86F-2A9B1DC3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FA47-1697-2A40-AC1E-9C223087582C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C5E4-30A7-3945-9BC4-A9A1948E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7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B703-F36C-2F4C-9E76-D61CBA37228D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5DD9-9AF7-A24B-8762-33199B5A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D940-0887-F144-B3D0-76DEF67C80B2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2CBC-D583-8E4C-9F79-4650270C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995D-978B-9140-8229-ABDDF93E4B00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7B5F-0705-E047-88B4-9F054AFF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737E-CF37-D149-A9EA-660F8941F20F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A879-4212-184B-BC45-7D3BD41D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19EA-ED8B-C142-AE17-413A6F5064FA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9CD9-125E-4A4C-A324-FA13B63C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5AD3-EAB1-C149-B481-6514261CEC97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97E1-CB1D-5046-8E79-8D4B8C7C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8E6B-0667-7444-B2B4-8BC4FAC46B9C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6403-DB63-6D4C-B775-40D300D9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5BD9D7-EC34-1C4C-9316-13F31CE1262C}" type="datetimeFigureOut">
              <a:rPr lang="en-US"/>
              <a:pPr>
                <a:defRPr/>
              </a:pPr>
              <a:t>15/08/18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2909C6-33AE-1A44-84A5-2F11AE65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CKF-2nqaO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55" y="1974265"/>
            <a:ext cx="8458200" cy="1470025"/>
          </a:xfrm>
        </p:spPr>
        <p:txBody>
          <a:bodyPr/>
          <a:lstStyle/>
          <a:p>
            <a:pPr algn="l"/>
            <a:r>
              <a:rPr lang="en-US" sz="3600" dirty="0" smtClean="0">
                <a:latin typeface="Comic Sans MS"/>
                <a:cs typeface="Comic Sans MS"/>
              </a:rPr>
              <a:t>Can you remember the differences between :</a:t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multipotent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/pluripotent</a:t>
            </a:r>
            <a:r>
              <a:rPr lang="en-US" sz="3600" dirty="0" smtClean="0">
                <a:latin typeface="Comic Sans MS"/>
                <a:cs typeface="Comic Sans MS"/>
              </a:rPr>
              <a:t> stem cells (and name examples)?</a:t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/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omatic/</a:t>
            </a:r>
            <a:r>
              <a:rPr lang="en-US" sz="3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germline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600" dirty="0" smtClean="0">
                <a:latin typeface="Comic Sans MS"/>
                <a:cs typeface="Comic Sans MS"/>
              </a:rPr>
              <a:t>cells?</a:t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/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mitosis/meiosis</a:t>
            </a:r>
            <a:r>
              <a:rPr lang="en-US" sz="3600" dirty="0" smtClean="0">
                <a:latin typeface="Comic Sans MS"/>
                <a:cs typeface="Comic Sans MS"/>
              </a:rPr>
              <a:t>?</a:t>
            </a:r>
            <a:br>
              <a:rPr lang="en-US" sz="3600" dirty="0" smtClean="0">
                <a:latin typeface="Comic Sans MS"/>
                <a:cs typeface="Comic Sans MS"/>
              </a:rPr>
            </a:br>
            <a:endParaRPr lang="en-US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2044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2250"/>
            <a:ext cx="9366968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DNA replication taking place before or during cell division?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Before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Which enzyme is responsible for DNA replication?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DNA polymerase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DNA replication occurs at several locations on a DNA molecule,</a:t>
            </a:r>
          </a:p>
          <a:p>
            <a:r>
              <a:rPr lang="en-US" sz="2800" dirty="0" smtClean="0"/>
              <a:t>True or false?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057525"/>
            <a:ext cx="7239000" cy="363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6500" y="2444750"/>
            <a:ext cx="147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TRUE!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4055342" y="3146751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041371" y="2877697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4056917" y="3424197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4051274" y="3707193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056612" y="4019443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056917" y="4299401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4063637" y="4587053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043899" y="4884344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4063637" y="5205906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 flipH="1">
            <a:off x="4037549" y="57782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4063637" y="549440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41" name="Group 40"/>
          <p:cNvGrpSpPr/>
          <p:nvPr/>
        </p:nvGrpSpPr>
        <p:grpSpPr>
          <a:xfrm rot="2460000">
            <a:off x="3236800" y="3249051"/>
            <a:ext cx="2222702" cy="2441685"/>
            <a:chOff x="4351557" y="3066895"/>
            <a:chExt cx="2222702" cy="2441685"/>
          </a:xfrm>
        </p:grpSpPr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 rot="19140000">
              <a:off x="4351557" y="3066895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 rot="19140000">
              <a:off x="4532532" y="3258666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 rot="19140000">
              <a:off x="4716007" y="3473078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 rot="19140000">
              <a:off x="4907182" y="3684115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 rot="19140000">
              <a:off x="5112287" y="391843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 rot="19140000">
              <a:off x="5315487" y="411274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9" name="Text Box 2"/>
            <p:cNvSpPr txBox="1">
              <a:spLocks noChangeArrowheads="1"/>
            </p:cNvSpPr>
            <p:nvPr/>
          </p:nvSpPr>
          <p:spPr bwMode="auto">
            <a:xfrm rot="19140000">
              <a:off x="5499001" y="4334355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 rot="19140000">
              <a:off x="5698673" y="4554699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 rot="19140000">
              <a:off x="5905364" y="4801823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 rot="19140000">
              <a:off x="6290414" y="5224735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5" name="Text Box 2"/>
            <p:cNvSpPr txBox="1">
              <a:spLocks noChangeArrowheads="1"/>
            </p:cNvSpPr>
            <p:nvPr/>
          </p:nvSpPr>
          <p:spPr bwMode="auto">
            <a:xfrm rot="19140000">
              <a:off x="6102754" y="5008857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3581400" y="581025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4674454" y="581025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</a:t>
            </a:r>
            <a:endParaRPr lang="en-GB" dirty="0"/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4419600" y="3048000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4425687" y="3319453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4438532" y="3593207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438532" y="3906764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4458937" y="421105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4458936" y="4490198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463952" y="4770269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70937" y="5045237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463952" y="5651500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949220" y="3886200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4463952" y="595312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4482783" y="535472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949220" y="4490198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949220" y="4770269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944077" y="5051587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3955984" y="595312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3949220" y="3593207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944554" y="3319453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951570" y="303847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944076" y="5657850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939635" y="421105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949220" y="5354725"/>
            <a:ext cx="142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911061" y="1763875"/>
            <a:ext cx="182684" cy="4332125"/>
            <a:chOff x="1828800" y="0"/>
            <a:chExt cx="182691" cy="43326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4332603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0" y="1763875"/>
            <a:ext cx="202918" cy="4332125"/>
            <a:chOff x="1808480" y="0"/>
            <a:chExt cx="203011" cy="433212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808480" y="0"/>
              <a:ext cx="20320" cy="433212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638800" y="208264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unwinds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69867" y="17037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85052" y="5796813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01486" y="1709797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08746" y="5807224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8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6515100" y="1935960"/>
            <a:ext cx="217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Hydrogen bonds break and the DNA </a:t>
            </a:r>
            <a:r>
              <a:rPr lang="en-GB" sz="2400" dirty="0" smtClean="0">
                <a:latin typeface="Century Gothic" pitchFamily="34" charset="0"/>
              </a:rPr>
              <a:t>2 template strands are formed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01486" y="1647331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2411" y="4880436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43156" y="17037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0402" y="499691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5870851" y="1763875"/>
            <a:ext cx="243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Correct?</a:t>
            </a:r>
            <a:endParaRPr lang="en-GB" sz="4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01486" y="1647331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2411" y="4880436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43156" y="17037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0402" y="499691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 rot="2534535">
            <a:off x="2434076" y="4721277"/>
            <a:ext cx="472820" cy="105698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 Arrow 80"/>
          <p:cNvSpPr/>
          <p:nvPr/>
        </p:nvSpPr>
        <p:spPr>
          <a:xfrm rot="18978105">
            <a:off x="5654999" y="4706111"/>
            <a:ext cx="472820" cy="105698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0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3501486" y="1647331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2411" y="4880436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43156" y="17037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30402" y="499691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 rot="2534535">
            <a:off x="2434076" y="4721277"/>
            <a:ext cx="472820" cy="105698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 Arrow 80"/>
          <p:cNvSpPr/>
          <p:nvPr/>
        </p:nvSpPr>
        <p:spPr>
          <a:xfrm rot="8093915">
            <a:off x="5654999" y="4706111"/>
            <a:ext cx="472820" cy="1056982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5061" y="1469919"/>
            <a:ext cx="1499980" cy="76944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Why?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19042728">
            <a:off x="5684657" y="4998206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andara"/>
                <a:ea typeface="Calibri"/>
                <a:cs typeface="Times New Roman"/>
              </a:rPr>
              <a:t>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64" name="Group 6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74" name="Group 7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7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79" name="Group 7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8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19147516" flipH="1">
            <a:off x="5878423" y="5171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 smtClean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18849508">
            <a:off x="6035136" y="5392953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37134" y="5012267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99474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277495" y="9682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1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751222" y="1930016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A primer binds to the DNA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5521" y="5667613"/>
            <a:ext cx="35925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35638" y="4945463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669867" y="17037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21727" y="1709503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83431" y="4881679"/>
            <a:ext cx="35925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5500793" y="5151787"/>
            <a:ext cx="590990" cy="64375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6040699" y="5569458"/>
            <a:ext cx="149944" cy="123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861040" y="5391564"/>
            <a:ext cx="149944" cy="123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672011" y="5217621"/>
            <a:ext cx="149944" cy="123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2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205464" y="4862496"/>
            <a:ext cx="35925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012936" y="5692605"/>
            <a:ext cx="35925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729443" y="50373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4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64" name="Group 6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74" name="Group 7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7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79" name="Group 7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8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277495" y="9682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1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751222" y="1930016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A primer binds to the DNA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5521" y="5667613"/>
            <a:ext cx="184666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35638" y="4945463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669867" y="1703788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21727" y="1709503"/>
            <a:ext cx="359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8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05495" y="4649158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134" name="Straight Connector 133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835782" y="4656413"/>
            <a:ext cx="421005" cy="499223"/>
            <a:chOff x="0" y="0"/>
            <a:chExt cx="421228" cy="499223"/>
          </a:xfrm>
        </p:grpSpPr>
        <p:grpSp>
          <p:nvGrpSpPr>
            <p:cNvPr id="64" name="Group 6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flipH="1">
              <a:off x="197386" y="238125"/>
              <a:ext cx="223842" cy="261098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grpSp>
        <p:nvGrpSpPr>
          <p:cNvPr id="139" name="Group 138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0" name="Group 139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2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Connector 140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45" name="Group 14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2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Connector 150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55" name="Group 15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6140010" y="1992571"/>
            <a:ext cx="285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primer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0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05495" y="4649158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134" name="Straight Connector 133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626995" y="4648200"/>
            <a:ext cx="421005" cy="499223"/>
            <a:chOff x="0" y="0"/>
            <a:chExt cx="421228" cy="499223"/>
          </a:xfrm>
        </p:grpSpPr>
        <p:grpSp>
          <p:nvGrpSpPr>
            <p:cNvPr id="64" name="Group 6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/>
            <p:nvPr/>
          </p:nvCxnSpPr>
          <p:spPr>
            <a:xfrm flipH="1">
              <a:off x="197386" y="238125"/>
              <a:ext cx="223842" cy="261098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grpSp>
        <p:nvGrpSpPr>
          <p:cNvPr id="137" name="Group 136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53" name="Group 15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5457409" y="1992571"/>
            <a:ext cx="368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catalyses the formation of a chemical bond between nucleotides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53249" y="4295253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626995" y="4648200"/>
            <a:ext cx="291945" cy="344170"/>
            <a:chOff x="0" y="0"/>
            <a:chExt cx="292100" cy="344170"/>
          </a:xfrm>
        </p:grpSpPr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819400" y="4419600"/>
            <a:ext cx="291946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824278" y="4762179"/>
            <a:ext cx="360372" cy="385244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grpSp>
        <p:nvGrpSpPr>
          <p:cNvPr id="142" name="Group 141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3" name="Group 15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Connector 15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5986410" y="1992571"/>
            <a:ext cx="300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growing strand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3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111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Cellular </a:t>
            </a:r>
            <a:r>
              <a:rPr lang="en-US" dirty="0" smtClean="0"/>
              <a:t>differentiation</a:t>
            </a:r>
            <a:br>
              <a:rPr lang="en-US" dirty="0" smtClean="0"/>
            </a:br>
            <a:r>
              <a:rPr lang="en-US" dirty="0" smtClean="0"/>
              <a:t>What is it and what causes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184116"/>
            <a:ext cx="7467600" cy="2752725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 smtClean="0">
                <a:solidFill>
                  <a:schemeClr val="tx1"/>
                </a:solidFill>
              </a:rPr>
              <a:t>is the process by which a cell </a:t>
            </a:r>
            <a:r>
              <a:rPr lang="en-US" dirty="0" smtClean="0">
                <a:solidFill>
                  <a:srgbClr val="FF0000"/>
                </a:solidFill>
              </a:rPr>
              <a:t>expresses certain </a:t>
            </a:r>
            <a:r>
              <a:rPr lang="en-US" dirty="0" smtClean="0">
                <a:solidFill>
                  <a:srgbClr val="FF0000"/>
                </a:solidFill>
              </a:rPr>
              <a:t>genes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produce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proteins </a:t>
            </a:r>
            <a:r>
              <a:rPr lang="en-US" dirty="0" smtClean="0">
                <a:solidFill>
                  <a:srgbClr val="FF0000"/>
                </a:solidFill>
              </a:rPr>
              <a:t>characteristic for that type of </a:t>
            </a:r>
            <a:r>
              <a:rPr lang="en-US" dirty="0" smtClean="0">
                <a:solidFill>
                  <a:srgbClr val="FF0000"/>
                </a:solidFill>
              </a:rPr>
              <a:t>cell.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2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00499" y="3734188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626995" y="4648200"/>
            <a:ext cx="291945" cy="344170"/>
            <a:chOff x="0" y="0"/>
            <a:chExt cx="292100" cy="344170"/>
          </a:xfrm>
        </p:grpSpPr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007995" y="4191000"/>
            <a:ext cx="291945" cy="344170"/>
            <a:chOff x="0" y="0"/>
            <a:chExt cx="292100" cy="344170"/>
          </a:xfrm>
        </p:grpSpPr>
        <p:sp>
          <p:nvSpPr>
            <p:cNvPr id="132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2819400" y="4419600"/>
            <a:ext cx="291946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225700" y="3989550"/>
            <a:ext cx="291945" cy="344170"/>
            <a:chOff x="0" y="0"/>
            <a:chExt cx="292100" cy="344170"/>
          </a:xfrm>
        </p:grpSpPr>
        <p:sp>
          <p:nvSpPr>
            <p:cNvPr id="152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3405089" y="3779682"/>
            <a:ext cx="291945" cy="344170"/>
            <a:chOff x="0" y="0"/>
            <a:chExt cx="292100" cy="344170"/>
          </a:xfrm>
        </p:grpSpPr>
        <p:sp>
          <p:nvSpPr>
            <p:cNvPr id="162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2824279" y="4070829"/>
            <a:ext cx="923313" cy="1076594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grpSp>
        <p:nvGrpSpPr>
          <p:cNvPr id="171" name="Group 170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72" name="Group 171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74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Straight Connector 172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77" name="Group 176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79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82" name="Group 181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84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87" name="Group 186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89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Straight Connector 187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5986410" y="1992571"/>
            <a:ext cx="300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growing strand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 flipV="1">
            <a:off x="2613562" y="50823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23037" y="5514185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427507" y="5306540"/>
            <a:ext cx="120650" cy="106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615592" y="3173101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740437" y="1763875"/>
            <a:ext cx="2353310" cy="3514090"/>
            <a:chOff x="-341906" y="0"/>
            <a:chExt cx="2353397" cy="351447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83800" y="19267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3276" y="23458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3701" y="278400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41906" y="1171575"/>
              <a:ext cx="2167762" cy="234290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4422042" y="1763875"/>
            <a:ext cx="2329180" cy="3514090"/>
            <a:chOff x="-318758" y="0"/>
            <a:chExt cx="2330249" cy="351409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52599" y="1307626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83796" y="1926751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18758" y="1171575"/>
              <a:ext cx="2145018" cy="234251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026437" y="178737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01564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88362" y="20826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0264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178837" y="236839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27072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178837" y="265414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890565">
            <a:off x="3695284" y="326152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876577" y="30770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3510817" y="34745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3299362" y="36936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3112037" y="39127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906932" y="40949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 rot="2700000">
            <a:off x="2703097" y="43165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 rot="2700000">
            <a:off x="2511327" y="4548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 rot="2700000">
            <a:off x="2290982" y="47712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 rot="2700000">
            <a:off x="2405282" y="48709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626995" y="4648200"/>
            <a:ext cx="291945" cy="344170"/>
            <a:chOff x="0" y="0"/>
            <a:chExt cx="292100" cy="344170"/>
          </a:xfrm>
        </p:grpSpPr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 Box 2"/>
          <p:cNvSpPr txBox="1">
            <a:spLocks noChangeArrowheads="1"/>
          </p:cNvSpPr>
          <p:nvPr/>
        </p:nvSpPr>
        <p:spPr bwMode="auto">
          <a:xfrm rot="19260000">
            <a:off x="4351557" y="30668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 rot="19260000">
            <a:off x="4532532" y="32586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 rot="19260000">
            <a:off x="4732557" y="34586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 rot="19260000">
            <a:off x="4907182" y="36841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5112287" y="391843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 rot="19260000">
            <a:off x="5315487" y="41127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 rot="19260000">
            <a:off x="5499002" y="43343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5711092" y="45439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 rot="19260000">
            <a:off x="5933977" y="477695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4185822" y="179308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8412" y="499475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47117" y="521383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 rot="2700000" flipH="1">
            <a:off x="1872517" y="520621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2243992" y="50912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83972" y="498332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 rot="2700000">
            <a:off x="2043967" y="53001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6324502" y="499221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 rot="19260000">
            <a:off x="6310532" y="518525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6505477" y="518589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2"/>
          <p:cNvSpPr txBox="1">
            <a:spLocks noChangeArrowheads="1"/>
          </p:cNvSpPr>
          <p:nvPr/>
        </p:nvSpPr>
        <p:spPr bwMode="auto">
          <a:xfrm rot="19260000">
            <a:off x="6118762" y="49934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15592" y="1720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09297" y="492871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682007" y="502269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01112" y="171879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007995" y="4191000"/>
            <a:ext cx="291945" cy="344170"/>
            <a:chOff x="0" y="0"/>
            <a:chExt cx="292100" cy="344170"/>
          </a:xfrm>
        </p:grpSpPr>
        <p:sp>
          <p:nvSpPr>
            <p:cNvPr id="132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2819400" y="4419600"/>
            <a:ext cx="291946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225700" y="3989550"/>
            <a:ext cx="291945" cy="344170"/>
            <a:chOff x="0" y="0"/>
            <a:chExt cx="292100" cy="344170"/>
          </a:xfrm>
        </p:grpSpPr>
        <p:sp>
          <p:nvSpPr>
            <p:cNvPr id="152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3405089" y="3779682"/>
            <a:ext cx="291945" cy="344170"/>
            <a:chOff x="0" y="0"/>
            <a:chExt cx="292100" cy="344170"/>
          </a:xfrm>
        </p:grpSpPr>
        <p:sp>
          <p:nvSpPr>
            <p:cNvPr id="162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flipH="1">
            <a:off x="2319177" y="5115946"/>
            <a:ext cx="531780" cy="59508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3608653" y="3562594"/>
            <a:ext cx="291945" cy="344170"/>
            <a:chOff x="0" y="0"/>
            <a:chExt cx="292100" cy="34417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790217" y="3331775"/>
            <a:ext cx="291945" cy="344170"/>
            <a:chOff x="0" y="0"/>
            <a:chExt cx="292100" cy="344170"/>
          </a:xfrm>
        </p:grpSpPr>
        <p:sp>
          <p:nvSpPr>
            <p:cNvPr id="1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976814" y="3159690"/>
            <a:ext cx="291945" cy="344170"/>
            <a:chOff x="0" y="0"/>
            <a:chExt cx="292100" cy="344170"/>
          </a:xfrm>
        </p:grpSpPr>
        <p:sp>
          <p:nvSpPr>
            <p:cNvPr id="15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leading strand</a:t>
            </a:r>
            <a:endParaRPr lang="en-GB" dirty="0"/>
          </a:p>
        </p:txBody>
      </p:sp>
      <p:grpSp>
        <p:nvGrpSpPr>
          <p:cNvPr id="182" name="Group 181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83" name="Group 18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8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Straight Connector 18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88" name="Group 18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9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93" name="Group 19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9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Straight Connector 19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98" name="Group 19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20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Connector 19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 flipH="1">
            <a:off x="2824280" y="3468662"/>
            <a:ext cx="1478235" cy="167876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986410" y="1992571"/>
            <a:ext cx="300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This process is repeated until the entire molecule is replicated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1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/>
          <p:cNvSpPr/>
          <p:nvPr/>
        </p:nvSpPr>
        <p:spPr>
          <a:xfrm>
            <a:off x="5204575" y="4450478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5" name="Group 244"/>
          <p:cNvGrpSpPr/>
          <p:nvPr/>
        </p:nvGrpSpPr>
        <p:grpSpPr>
          <a:xfrm flipH="1">
            <a:off x="5459193" y="4811570"/>
            <a:ext cx="421005" cy="457200"/>
            <a:chOff x="0" y="0"/>
            <a:chExt cx="421228" cy="457200"/>
          </a:xfrm>
        </p:grpSpPr>
        <p:grpSp>
          <p:nvGrpSpPr>
            <p:cNvPr id="246" name="Group 245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248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7" name="Straight Connector 246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252" name="Group 251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254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257" name="Group 256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259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60" name="Straight Connector 259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8" name="Straight Connector 257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262" name="Group 261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264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65" name="Straight Connector 264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Connector 262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267" name="Group 266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269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70" name="Straight Connector 269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8" name="Straight Connector 267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6751222" y="1930016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A primer binds to the DNA once it is exposed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/>
          <p:cNvSpPr/>
          <p:nvPr/>
        </p:nvSpPr>
        <p:spPr>
          <a:xfrm>
            <a:off x="5204575" y="4450478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510022" y="4847353"/>
            <a:ext cx="238512" cy="25804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16" name="Group 115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18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23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26" name="Group 125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28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33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Connector 131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6140010" y="1992571"/>
            <a:ext cx="285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primer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9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/>
          <p:cNvSpPr/>
          <p:nvPr/>
        </p:nvSpPr>
        <p:spPr>
          <a:xfrm>
            <a:off x="5416638" y="4661534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19" name="Group 11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2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24" name="Group 12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2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29" name="Group 12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3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Connector 12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3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13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510022" y="4847353"/>
            <a:ext cx="438450" cy="45108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986410" y="1992571"/>
            <a:ext cx="300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growing strand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5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/>
          <p:cNvSpPr/>
          <p:nvPr/>
        </p:nvSpPr>
        <p:spPr>
          <a:xfrm>
            <a:off x="5807467" y="5099783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57" name="Group 156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Connector 15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68" name="Group 16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7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73" name="Group 17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7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Straight Connector 17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510022" y="4847353"/>
            <a:ext cx="879665" cy="88511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986410" y="1676400"/>
            <a:ext cx="3005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growing fragment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98310" y="3810000"/>
            <a:ext cx="228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A new primer is added to exposed DNA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/>
          <p:cNvSpPr/>
          <p:nvPr/>
        </p:nvSpPr>
        <p:spPr>
          <a:xfrm>
            <a:off x="4254513" y="3460882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1" name="Group 130"/>
          <p:cNvGrpSpPr/>
          <p:nvPr/>
        </p:nvGrpSpPr>
        <p:grpSpPr>
          <a:xfrm flipH="1">
            <a:off x="4470937" y="3694189"/>
            <a:ext cx="421005" cy="457200"/>
            <a:chOff x="0" y="0"/>
            <a:chExt cx="421228" cy="4572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3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Straight Connector 132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5" name="Group 14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2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Connector 150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5" name="Group 15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2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510022" y="4847353"/>
            <a:ext cx="879665" cy="88511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140010" y="1992571"/>
            <a:ext cx="285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primer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/>
          <p:cNvSpPr/>
          <p:nvPr/>
        </p:nvSpPr>
        <p:spPr>
          <a:xfrm>
            <a:off x="4254513" y="3460882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646004" y="3548100"/>
            <a:ext cx="291945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/>
          <p:cNvCxnSpPr/>
          <p:nvPr/>
        </p:nvCxnSpPr>
        <p:spPr>
          <a:xfrm>
            <a:off x="4548166" y="3816667"/>
            <a:ext cx="218424" cy="24067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3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46" name="Group 145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8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1" name="Group 150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3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Straight Connector 151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56" name="Group 155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8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510022" y="4847353"/>
            <a:ext cx="879665" cy="88511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457409" y="1992571"/>
            <a:ext cx="368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catalyses the formation of a chemical bond between nucleotides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9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/>
          <p:cNvSpPr/>
          <p:nvPr/>
        </p:nvSpPr>
        <p:spPr>
          <a:xfrm>
            <a:off x="4423418" y="3777747"/>
            <a:ext cx="837565" cy="7372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066254" y="4416571"/>
            <a:ext cx="494268" cy="450091"/>
            <a:chOff x="5920" y="824430"/>
            <a:chExt cx="494802" cy="450281"/>
          </a:xfrm>
        </p:grpSpPr>
        <p:cxnSp>
          <p:nvCxnSpPr>
            <p:cNvPr id="86" name="Straight Connector 85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646004" y="3548100"/>
            <a:ext cx="291945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 Box 2"/>
          <p:cNvSpPr txBox="1">
            <a:spLocks noChangeArrowheads="1"/>
          </p:cNvSpPr>
          <p:nvPr/>
        </p:nvSpPr>
        <p:spPr bwMode="auto">
          <a:xfrm rot="19260000">
            <a:off x="4808320" y="3781632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rot="5684644" flipH="1" flipV="1">
            <a:off x="4787851" y="3989882"/>
            <a:ext cx="120632" cy="106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 flipH="1">
            <a:off x="5042055" y="3986847"/>
            <a:ext cx="291945" cy="344170"/>
            <a:chOff x="0" y="0"/>
            <a:chExt cx="292100" cy="34417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53" name="Group 15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0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Connector 158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5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492269" y="4843493"/>
            <a:ext cx="879665" cy="885113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552161" y="3824642"/>
            <a:ext cx="518816" cy="55688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215010" y="1600200"/>
            <a:ext cx="28527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polymerase adds nucleotides to the 3’ end of the growing fragment until it reaches the previous one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7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221852" y="4385290"/>
            <a:ext cx="292656" cy="319443"/>
            <a:chOff x="5920" y="843148"/>
            <a:chExt cx="292972" cy="319578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646004" y="3548100"/>
            <a:ext cx="291945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 Box 2"/>
          <p:cNvSpPr txBox="1">
            <a:spLocks noChangeArrowheads="1"/>
          </p:cNvSpPr>
          <p:nvPr/>
        </p:nvSpPr>
        <p:spPr bwMode="auto">
          <a:xfrm rot="19260000">
            <a:off x="4808320" y="3781632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rot="5684644" flipH="1" flipV="1">
            <a:off x="4787851" y="3989882"/>
            <a:ext cx="120632" cy="106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 flipH="1">
            <a:off x="5042055" y="3986847"/>
            <a:ext cx="291945" cy="344170"/>
            <a:chOff x="0" y="0"/>
            <a:chExt cx="292100" cy="34417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4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Connector 14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4" name="Group 15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Connector 15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59" name="Group 15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105400" y="4416538"/>
            <a:ext cx="1302258" cy="131592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548166" y="3818942"/>
            <a:ext cx="518816" cy="55688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870892" y="1977477"/>
            <a:ext cx="3005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The primer is replaced by DNA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5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111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Cellular </a:t>
            </a:r>
            <a:r>
              <a:rPr lang="en-US" dirty="0" smtClean="0"/>
              <a:t>differentiation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184116"/>
            <a:ext cx="7467600" cy="2752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process by which a cell acquires special features to carry out a </a:t>
            </a:r>
            <a:r>
              <a:rPr lang="en-US" dirty="0" err="1" smtClean="0">
                <a:solidFill>
                  <a:schemeClr val="tx1"/>
                </a:solidFill>
              </a:rPr>
              <a:t>specialised</a:t>
            </a:r>
            <a:r>
              <a:rPr lang="en-US" dirty="0" smtClean="0">
                <a:solidFill>
                  <a:schemeClr val="tx1"/>
                </a:solidFill>
              </a:rPr>
              <a:t> function.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 smtClean="0">
                <a:solidFill>
                  <a:schemeClr val="tx1"/>
                </a:solidFill>
              </a:rPr>
              <a:t>is the process by which a cell </a:t>
            </a:r>
            <a:r>
              <a:rPr lang="en-US" dirty="0" smtClean="0">
                <a:solidFill>
                  <a:srgbClr val="FF0000"/>
                </a:solidFill>
              </a:rPr>
              <a:t>expresses certain </a:t>
            </a:r>
            <a:r>
              <a:rPr lang="en-US" dirty="0" smtClean="0">
                <a:solidFill>
                  <a:srgbClr val="FF0000"/>
                </a:solidFill>
              </a:rPr>
              <a:t>genes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produce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proteins </a:t>
            </a:r>
            <a:r>
              <a:rPr lang="en-US" dirty="0" smtClean="0">
                <a:solidFill>
                  <a:srgbClr val="FF0000"/>
                </a:solidFill>
              </a:rPr>
              <a:t>characteristic for that type of </a:t>
            </a:r>
            <a:r>
              <a:rPr lang="en-US" dirty="0" smtClean="0">
                <a:solidFill>
                  <a:srgbClr val="FF0000"/>
                </a:solidFill>
              </a:rPr>
              <a:t>cell.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130"/>
          <p:cNvSpPr/>
          <p:nvPr/>
        </p:nvSpPr>
        <p:spPr>
          <a:xfrm>
            <a:off x="4796101" y="4107887"/>
            <a:ext cx="581660" cy="5664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221852" y="4385290"/>
            <a:ext cx="292656" cy="319443"/>
            <a:chOff x="5920" y="843148"/>
            <a:chExt cx="292972" cy="319578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646004" y="3548100"/>
            <a:ext cx="291945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 Box 2"/>
          <p:cNvSpPr txBox="1">
            <a:spLocks noChangeArrowheads="1"/>
          </p:cNvSpPr>
          <p:nvPr/>
        </p:nvSpPr>
        <p:spPr bwMode="auto">
          <a:xfrm rot="19260000">
            <a:off x="4808320" y="3781632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rot="5684644" flipH="1" flipV="1">
            <a:off x="4787851" y="3989882"/>
            <a:ext cx="120632" cy="106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 flipH="1">
            <a:off x="5042055" y="3986847"/>
            <a:ext cx="291945" cy="344170"/>
            <a:chOff x="0" y="0"/>
            <a:chExt cx="292100" cy="34417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4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Connector 14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4" name="Group 153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6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Connector 154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59" name="Group 158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1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105400" y="4416538"/>
            <a:ext cx="1302258" cy="1315928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548166" y="3816667"/>
            <a:ext cx="518816" cy="556887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5870892" y="1977477"/>
            <a:ext cx="30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DNA ligase joins the fragments together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 flipH="1">
            <a:off x="6334125" y="4964430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527800" y="5158105"/>
            <a:ext cx="111125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DNA replication – lagging strand</a:t>
            </a:r>
            <a:endParaRPr lang="en-GB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044315" y="1778000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206240" y="17684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03352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206240" y="20732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40443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196715" y="235902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044950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196715" y="2644775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2890565">
            <a:off x="3713162" y="3252153"/>
            <a:ext cx="2851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 rot="2700000">
            <a:off x="3894455" y="30676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 rot="2700000">
            <a:off x="3528695" y="34651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 rot="2700000">
            <a:off x="3317240" y="36842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 rot="2700000">
            <a:off x="3129915" y="39033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rot="2700000">
            <a:off x="2924810" y="408559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 rot="2700000">
            <a:off x="2720975" y="430720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 rot="2700000">
            <a:off x="2529205" y="45396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 rot="2700000">
            <a:off x="2308860" y="47618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9260000">
            <a:off x="4356100" y="30918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9260000">
            <a:off x="4550410" y="32492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 rot="19260000">
            <a:off x="4750435" y="344932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 rot="19260000">
            <a:off x="4925060" y="367474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 rot="19260000">
            <a:off x="5130165" y="390906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 rot="19260000">
            <a:off x="5333365" y="41033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 rot="19260000">
            <a:off x="5516880" y="432498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 rot="19260000">
            <a:off x="5728970" y="453453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C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 rot="19260000">
            <a:off x="5951855" y="476758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 rot="19260000">
            <a:off x="5229225" y="41890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 rot="19260000">
            <a:off x="5432425" y="441007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9" name="Group 78"/>
          <p:cNvGrpSpPr/>
          <p:nvPr/>
        </p:nvGrpSpPr>
        <p:grpSpPr>
          <a:xfrm rot="5684644">
            <a:off x="5221852" y="4385290"/>
            <a:ext cx="292656" cy="319443"/>
            <a:chOff x="5920" y="843148"/>
            <a:chExt cx="292972" cy="319578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 Box 2"/>
          <p:cNvSpPr txBox="1">
            <a:spLocks noChangeArrowheads="1"/>
          </p:cNvSpPr>
          <p:nvPr/>
        </p:nvSpPr>
        <p:spPr bwMode="auto">
          <a:xfrm rot="19260000">
            <a:off x="6142355" y="497776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 rot="19260000">
            <a:off x="6332855" y="51574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061845" y="4979670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9280" y="5197475"/>
            <a:ext cx="111125" cy="1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2"/>
          <p:cNvSpPr txBox="1">
            <a:spLocks noChangeArrowheads="1"/>
          </p:cNvSpPr>
          <p:nvPr/>
        </p:nvSpPr>
        <p:spPr bwMode="auto">
          <a:xfrm rot="2700000" flipH="1">
            <a:off x="1877695" y="518287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 rot="2700000">
            <a:off x="2097405" y="4968240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630295" y="1754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1524000" y="496252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6734810" y="5056505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5’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4615815" y="1752600"/>
            <a:ext cx="349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Candara"/>
                <a:ea typeface="Calibri"/>
                <a:cs typeface="Times New Roman"/>
              </a:rPr>
              <a:t>3’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51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 flipH="1">
            <a:off x="5639082" y="4630787"/>
            <a:ext cx="291945" cy="353050"/>
            <a:chOff x="0" y="0"/>
            <a:chExt cx="292100" cy="344170"/>
          </a:xfrm>
        </p:grpSpPr>
        <p:sp>
          <p:nvSpPr>
            <p:cNvPr id="248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5835421" y="4861927"/>
            <a:ext cx="323553" cy="315178"/>
            <a:chOff x="0" y="0"/>
            <a:chExt cx="323724" cy="315178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203074" y="209133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H="1">
            <a:off x="6055317" y="5066030"/>
            <a:ext cx="291945" cy="344170"/>
            <a:chOff x="0" y="0"/>
            <a:chExt cx="292100" cy="344170"/>
          </a:xfrm>
        </p:grpSpPr>
        <p:sp>
          <p:nvSpPr>
            <p:cNvPr id="120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 smtClean="0">
                  <a:latin typeface="Candara"/>
                  <a:ea typeface="Calibri"/>
                  <a:cs typeface="Times New Roman"/>
                </a:rPr>
                <a:t>T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6215560" y="5238115"/>
            <a:ext cx="291945" cy="344170"/>
            <a:chOff x="0" y="0"/>
            <a:chExt cx="292100" cy="344170"/>
          </a:xfrm>
        </p:grpSpPr>
        <p:sp>
          <p:nvSpPr>
            <p:cNvPr id="12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>
                  <a:effectLst/>
                  <a:latin typeface="Candara"/>
                  <a:ea typeface="Calibri"/>
                  <a:cs typeface="Times New Roman"/>
                </a:rPr>
                <a:t>A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5684644">
            <a:off x="4089624" y="3362471"/>
            <a:ext cx="494268" cy="450091"/>
            <a:chOff x="5920" y="824430"/>
            <a:chExt cx="494802" cy="450281"/>
          </a:xfrm>
        </p:grpSpPr>
        <p:cxnSp>
          <p:nvCxnSpPr>
            <p:cNvPr id="128" name="Straight Connector 127"/>
            <p:cNvCxnSpPr/>
            <p:nvPr/>
          </p:nvCxnSpPr>
          <p:spPr>
            <a:xfrm flipH="1" flipV="1">
              <a:off x="5920" y="1056413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5915356" flipH="1" flipV="1">
              <a:off x="39239" y="813228"/>
              <a:ext cx="450281" cy="47268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78130" y="843148"/>
              <a:ext cx="120762" cy="10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2"/>
          <p:cNvSpPr txBox="1">
            <a:spLocks noChangeArrowheads="1"/>
          </p:cNvSpPr>
          <p:nvPr/>
        </p:nvSpPr>
        <p:spPr bwMode="auto">
          <a:xfrm rot="19260000">
            <a:off x="4257040" y="316801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T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 rot="19260000">
            <a:off x="4439920" y="3325495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>
                <a:effectLst/>
                <a:latin typeface="Candara"/>
                <a:ea typeface="Calibri"/>
                <a:cs typeface="Times New Roman"/>
              </a:rPr>
              <a:t>G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2" name="Group 131"/>
          <p:cNvGrpSpPr/>
          <p:nvPr/>
        </p:nvGrpSpPr>
        <p:grpSpPr>
          <a:xfrm flipH="1">
            <a:off x="4646004" y="3548100"/>
            <a:ext cx="291945" cy="344170"/>
            <a:chOff x="0" y="0"/>
            <a:chExt cx="292100" cy="34417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latin typeface="Candara"/>
                  <a:ea typeface="Calibri"/>
                  <a:cs typeface="Times New Roman"/>
                </a:rPr>
                <a:t>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 Box 2"/>
          <p:cNvSpPr txBox="1">
            <a:spLocks noChangeArrowheads="1"/>
          </p:cNvSpPr>
          <p:nvPr/>
        </p:nvSpPr>
        <p:spPr bwMode="auto">
          <a:xfrm rot="19260000">
            <a:off x="4808320" y="3781632"/>
            <a:ext cx="283845" cy="2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effectLst/>
                <a:latin typeface="Candara"/>
                <a:ea typeface="Calibri"/>
                <a:cs typeface="Times New Roman"/>
              </a:rPr>
              <a:t>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rot="5684644" flipH="1" flipV="1">
            <a:off x="4787851" y="3989882"/>
            <a:ext cx="120632" cy="106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 flipH="1">
            <a:off x="5042055" y="3986847"/>
            <a:ext cx="291945" cy="344170"/>
            <a:chOff x="0" y="0"/>
            <a:chExt cx="292100" cy="34417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 rot="2700000">
              <a:off x="0" y="0"/>
              <a:ext cx="283845" cy="28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effectLst/>
                  <a:latin typeface="Candara"/>
                  <a:ea typeface="Calibri"/>
                  <a:cs typeface="Times New Roman"/>
                </a:rPr>
                <a:t>C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 flipV="1">
              <a:off x="171450" y="238125"/>
              <a:ext cx="120650" cy="106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flipH="1">
            <a:off x="3682683" y="5738177"/>
            <a:ext cx="421005" cy="457200"/>
            <a:chOff x="0" y="0"/>
            <a:chExt cx="421228" cy="4572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4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C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555809" y="5275266"/>
            <a:ext cx="421005" cy="457200"/>
            <a:chOff x="0" y="0"/>
            <a:chExt cx="421228" cy="4572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2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>
                    <a:latin typeface="Candara"/>
                    <a:ea typeface="Calibri"/>
                    <a:cs typeface="Times New Roman"/>
                  </a:rPr>
                  <a:t>G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Straight Connector 150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124200" y="5791200"/>
            <a:ext cx="421005" cy="457200"/>
            <a:chOff x="0" y="0"/>
            <a:chExt cx="421228" cy="457200"/>
          </a:xfrm>
        </p:grpSpPr>
        <p:grpSp>
          <p:nvGrpSpPr>
            <p:cNvPr id="155" name="Group 154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57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>
                    <a:effectLst/>
                    <a:latin typeface="Candara"/>
                    <a:ea typeface="Calibri"/>
                    <a:cs typeface="Times New Roman"/>
                  </a:rPr>
                  <a:t>A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4131156" y="5651499"/>
            <a:ext cx="421005" cy="457200"/>
            <a:chOff x="0" y="0"/>
            <a:chExt cx="421228" cy="4572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0" y="0"/>
              <a:ext cx="292100" cy="344170"/>
              <a:chOff x="0" y="0"/>
              <a:chExt cx="292100" cy="344170"/>
            </a:xfrm>
          </p:grpSpPr>
          <p:sp>
            <p:nvSpPr>
              <p:cNvPr id="162" name="Text Box 2"/>
              <p:cNvSpPr txBox="1">
                <a:spLocks noChangeArrowheads="1"/>
              </p:cNvSpPr>
              <p:nvPr/>
            </p:nvSpPr>
            <p:spPr bwMode="auto">
              <a:xfrm rot="2700000">
                <a:off x="0" y="0"/>
                <a:ext cx="283845" cy="283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b="1" dirty="0" smtClean="0">
                    <a:latin typeface="Candara"/>
                    <a:ea typeface="Calibri"/>
                    <a:cs typeface="Times New Roman"/>
                  </a:rPr>
                  <a:t>T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171450" y="238125"/>
                <a:ext cx="120650" cy="106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flipH="1">
              <a:off x="238125" y="238125"/>
              <a:ext cx="183103" cy="21907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772285" y="1760855"/>
            <a:ext cx="2339340" cy="3512820"/>
            <a:chOff x="-328258" y="0"/>
            <a:chExt cx="2339749" cy="35133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-328258" y="1178399"/>
              <a:ext cx="2167762" cy="233495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4439920" y="1760855"/>
            <a:ext cx="2358390" cy="3562350"/>
            <a:chOff x="-347921" y="0"/>
            <a:chExt cx="2359412" cy="35627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57375" y="171450"/>
              <a:ext cx="1541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66900" y="46672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6900" y="752475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66900" y="1047750"/>
              <a:ext cx="142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71625" y="15049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1314450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81125" y="17049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0625" y="19335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1431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0100" y="23526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0550" y="25622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0525" y="279082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975" y="3000375"/>
              <a:ext cx="111760" cy="10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28800" y="0"/>
              <a:ext cx="0" cy="121412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47921" y="1171575"/>
              <a:ext cx="2187833" cy="239121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4516944" y="3790852"/>
            <a:ext cx="1890714" cy="1941614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062610" y="1905000"/>
            <a:ext cx="300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As the DNA </a:t>
            </a:r>
            <a:r>
              <a:rPr lang="en-GB" sz="2400" dirty="0" smtClean="0">
                <a:latin typeface="Century Gothic" pitchFamily="34" charset="0"/>
              </a:rPr>
              <a:t>opens </a:t>
            </a:r>
            <a:r>
              <a:rPr lang="en-GB" sz="2400" dirty="0" smtClean="0">
                <a:latin typeface="Century Gothic" pitchFamily="34" charset="0"/>
              </a:rPr>
              <a:t>more, another fragment will be made and connected to the previous one.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4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2211"/>
          <a:stretch/>
        </p:blipFill>
        <p:spPr bwMode="auto">
          <a:xfrm>
            <a:off x="0" y="1219200"/>
            <a:ext cx="9144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7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325"/>
            <a:ext cx="8229600" cy="4525963"/>
          </a:xfrm>
        </p:spPr>
        <p:txBody>
          <a:bodyPr/>
          <a:lstStyle/>
          <a:p>
            <a:r>
              <a:rPr lang="en-US" dirty="0" smtClean="0"/>
              <a:t>What first step is needed to obtain two </a:t>
            </a:r>
            <a:r>
              <a:rPr lang="en-US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strands?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476375"/>
            <a:ext cx="5562114" cy="375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500" y="5679043"/>
            <a:ext cx="296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DNA is </a:t>
            </a:r>
            <a:r>
              <a:rPr lang="en-US" sz="3200" dirty="0" smtClean="0">
                <a:solidFill>
                  <a:srgbClr val="FF0000"/>
                </a:solidFill>
              </a:rPr>
              <a:t>unwound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2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on leading and lagging strands, but video omits to mention primers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www.youtube.com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=wCKF-2nqaOc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4525963"/>
          </a:xfrm>
        </p:spPr>
        <p:txBody>
          <a:bodyPr/>
          <a:lstStyle/>
          <a:p>
            <a:r>
              <a:rPr lang="en-US" dirty="0" smtClean="0"/>
              <a:t>What 6 requirements for DNA synthesis?</a:t>
            </a:r>
          </a:p>
          <a:p>
            <a:r>
              <a:rPr lang="en-US" dirty="0" smtClean="0"/>
              <a:t>1- Template DNA strand</a:t>
            </a:r>
          </a:p>
          <a:p>
            <a:r>
              <a:rPr lang="en-US" dirty="0" smtClean="0"/>
              <a:t>2- Primers = short sequence of nucleotides (Polymerase can only extend existing strand)</a:t>
            </a:r>
          </a:p>
          <a:p>
            <a:r>
              <a:rPr lang="en-US" dirty="0" smtClean="0"/>
              <a:t>3- Free nucleotides</a:t>
            </a:r>
          </a:p>
          <a:p>
            <a:r>
              <a:rPr lang="en-US" dirty="0" smtClean="0"/>
              <a:t>4- ENERGY (ATP)</a:t>
            </a:r>
          </a:p>
          <a:p>
            <a:r>
              <a:rPr lang="en-US" dirty="0" smtClean="0"/>
              <a:t>5- DNA polymerase</a:t>
            </a:r>
          </a:p>
          <a:p>
            <a:r>
              <a:rPr lang="en-US" dirty="0" smtClean="0"/>
              <a:t>6- DNA ligase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111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Cellular </a:t>
            </a:r>
            <a:r>
              <a:rPr lang="en-US" dirty="0" smtClean="0"/>
              <a:t>differentiation</a:t>
            </a:r>
            <a:br>
              <a:rPr lang="en-US" dirty="0" smtClean="0"/>
            </a:br>
            <a:r>
              <a:rPr lang="en-US" dirty="0" smtClean="0"/>
              <a:t>What causes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694237"/>
            <a:ext cx="7467600" cy="27527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cell </a:t>
            </a:r>
            <a:r>
              <a:rPr lang="en-US" dirty="0" smtClean="0">
                <a:solidFill>
                  <a:srgbClr val="FF0000"/>
                </a:solidFill>
              </a:rPr>
              <a:t>expresses certain </a:t>
            </a:r>
            <a:r>
              <a:rPr lang="en-US" dirty="0" smtClean="0">
                <a:solidFill>
                  <a:srgbClr val="FF0000"/>
                </a:solidFill>
              </a:rPr>
              <a:t>genes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produce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proteins </a:t>
            </a:r>
            <a:r>
              <a:rPr lang="en-US" dirty="0" smtClean="0">
                <a:solidFill>
                  <a:srgbClr val="FF0000"/>
                </a:solidFill>
              </a:rPr>
              <a:t>characteristic for that type of </a:t>
            </a:r>
            <a:r>
              <a:rPr lang="en-US" dirty="0" smtClean="0">
                <a:solidFill>
                  <a:srgbClr val="FF0000"/>
                </a:solidFill>
              </a:rPr>
              <a:t>cell.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ctrTitle"/>
          </p:nvPr>
        </p:nvSpPr>
        <p:spPr>
          <a:xfrm>
            <a:off x="685800" y="52705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cs typeface="Comic Sans MS" charset="0"/>
              </a:rPr>
              <a:t>Structure of DNA and DNA replication</a:t>
            </a:r>
            <a:endParaRPr lang="en-US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20925"/>
            <a:ext cx="6400800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52705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cs typeface="Comic Sans MS" charset="0"/>
              </a:rPr>
              <a:t>Structure of DNA</a:t>
            </a:r>
            <a:endParaRPr lang="en-US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20925"/>
            <a:ext cx="7989620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Comic Sans MS"/>
                <a:ea typeface="+mn-ea"/>
                <a:cs typeface="Comic Sans MS"/>
              </a:rPr>
              <a:t>What is determined by the sequence of DNA?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The genotype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14" y="0"/>
            <a:ext cx="79085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0224" y="451334"/>
            <a:ext cx="1774867" cy="619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5358" y="451334"/>
            <a:ext cx="1147542" cy="619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584101" y="451334"/>
            <a:ext cx="1147542" cy="619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671531" y="2225481"/>
            <a:ext cx="1147542" cy="619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2619" y="3304692"/>
            <a:ext cx="1316454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768798" y="6256900"/>
            <a:ext cx="1316454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9783" y="2799215"/>
            <a:ext cx="1087550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939783" y="3258200"/>
            <a:ext cx="1087550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39783" y="3717185"/>
            <a:ext cx="1087550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939783" y="4176170"/>
            <a:ext cx="1087550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5696" y="1673511"/>
            <a:ext cx="439395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714973" y="2845707"/>
            <a:ext cx="627928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682088" y="4176170"/>
            <a:ext cx="642509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666788" y="5399535"/>
            <a:ext cx="642509" cy="458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0664" y="38247"/>
            <a:ext cx="146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wrong in that slide?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05355" y="1086265"/>
            <a:ext cx="146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base has been </a:t>
            </a:r>
            <a:r>
              <a:rPr lang="en-US" dirty="0" err="1" smtClean="0">
                <a:solidFill>
                  <a:srgbClr val="FF0000"/>
                </a:solidFill>
              </a:rPr>
              <a:t>labelled</a:t>
            </a:r>
            <a:r>
              <a:rPr lang="en-US" dirty="0" smtClean="0">
                <a:solidFill>
                  <a:srgbClr val="FF0000"/>
                </a:solidFill>
              </a:rPr>
              <a:t> “nucleic acid”.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5355" y="4658191"/>
            <a:ext cx="1821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nucleic acid is a large molecule made of repeated units called nucleotides (e.g. DNA and RNA)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981152" y="1925966"/>
            <a:ext cx="193312" cy="29951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008099" y="1117497"/>
            <a:ext cx="301894" cy="3712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538" y="451334"/>
            <a:ext cx="1147542" cy="6238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84101" y="440923"/>
            <a:ext cx="1147542" cy="6238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50122" y="5399534"/>
            <a:ext cx="2955572" cy="1442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2" y="168295"/>
            <a:ext cx="6175156" cy="545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" y="5540912"/>
            <a:ext cx="7396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feature of DNA is shown in this slide?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-15911" y="6062644"/>
            <a:ext cx="92688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two strands of DNA have an anti-parallel structure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3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" y="225139"/>
            <a:ext cx="4759525" cy="6486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370" y="581381"/>
            <a:ext cx="994537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2904" y="520179"/>
            <a:ext cx="994537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8368" y="840873"/>
            <a:ext cx="582028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0608" y="2980420"/>
            <a:ext cx="1118597" cy="33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Proteins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0608" y="2980420"/>
            <a:ext cx="1118597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5370" y="5045257"/>
            <a:ext cx="1118597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7442" y="715797"/>
            <a:ext cx="3242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Chromosomes consist of tightly coiled DNA and are packaged with associated proteins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5" grpId="0"/>
    </p:bld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</Template>
  <TotalTime>6402</TotalTime>
  <Words>1665</Words>
  <Application>Microsoft Macintosh PowerPoint</Application>
  <PresentationFormat>On-screen Show (4:3)</PresentationFormat>
  <Paragraphs>1031</Paragraphs>
  <Slides>35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Presentation10</vt:lpstr>
      <vt:lpstr>Can you remember the differences between : - multipotent/pluripotent stem cells (and name examples)?  - somatic/germline cells?  - mitosis/meiosis? </vt:lpstr>
      <vt:lpstr> Cellular differentiation What is it and what causes it?</vt:lpstr>
      <vt:lpstr> Cellular differentiation What is it?</vt:lpstr>
      <vt:lpstr> Cellular differentiation What causes it?</vt:lpstr>
      <vt:lpstr>Structure of DNA and DNA replication</vt:lpstr>
      <vt:lpstr>Structure of DNA</vt:lpstr>
      <vt:lpstr>PowerPoint Presentation</vt:lpstr>
      <vt:lpstr>PowerPoint Presentation</vt:lpstr>
      <vt:lpstr>PowerPoint Presentation</vt:lpstr>
      <vt:lpstr>PowerPoint Presentation</vt:lpstr>
      <vt:lpstr>DNA replication</vt:lpstr>
      <vt:lpstr>DNA replication</vt:lpstr>
      <vt:lpstr>DNA replication</vt:lpstr>
      <vt:lpstr>DNA replication</vt:lpstr>
      <vt:lpstr>DNA replication – leading strand</vt:lpstr>
      <vt:lpstr>DNA replication – leading strand</vt:lpstr>
      <vt:lpstr>DNA replication – leading strand</vt:lpstr>
      <vt:lpstr>DNA replication – leading strand</vt:lpstr>
      <vt:lpstr>DNA replication – leading strand</vt:lpstr>
      <vt:lpstr>DNA replication – leading strand</vt:lpstr>
      <vt:lpstr>DNA replication – leading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DNA replication – lagging strand</vt:lpstr>
      <vt:lpstr>PowerPoint Presentation</vt:lpstr>
      <vt:lpstr>PowerPoint Presentation</vt:lpstr>
      <vt:lpstr>PowerPoint Presentation</vt:lpstr>
      <vt:lpstr>PowerPoint Presentation</vt:lpstr>
    </vt:vector>
  </TitlesOfParts>
  <Company>Xilinx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Rhodes</dc:creator>
  <cp:lastModifiedBy>Martin Rhodes</cp:lastModifiedBy>
  <cp:revision>190</cp:revision>
  <dcterms:created xsi:type="dcterms:W3CDTF">2012-01-18T15:55:00Z</dcterms:created>
  <dcterms:modified xsi:type="dcterms:W3CDTF">2018-08-18T09:20:32Z</dcterms:modified>
</cp:coreProperties>
</file>